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70" r:id="rId2"/>
    <p:sldId id="666" r:id="rId3"/>
    <p:sldId id="694" r:id="rId4"/>
    <p:sldId id="695" r:id="rId5"/>
    <p:sldId id="667" r:id="rId6"/>
    <p:sldId id="696" r:id="rId7"/>
    <p:sldId id="697" r:id="rId8"/>
    <p:sldId id="698" r:id="rId9"/>
    <p:sldId id="706" r:id="rId10"/>
    <p:sldId id="700" r:id="rId11"/>
    <p:sldId id="705" r:id="rId12"/>
    <p:sldId id="701" r:id="rId13"/>
    <p:sldId id="708" r:id="rId14"/>
    <p:sldId id="702" r:id="rId15"/>
    <p:sldId id="704" r:id="rId16"/>
    <p:sldId id="707" r:id="rId17"/>
    <p:sldId id="665" r:id="rId18"/>
    <p:sldId id="7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F3F2"/>
    <a:srgbClr val="F3F4F1"/>
    <a:srgbClr val="D1CECE"/>
    <a:srgbClr val="A6A6A7"/>
    <a:srgbClr val="005295"/>
    <a:srgbClr val="3467AE"/>
    <a:srgbClr val="0B6120"/>
    <a:srgbClr val="FA5C50"/>
    <a:srgbClr val="4876B6"/>
    <a:srgbClr val="327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75686" autoAdjust="0"/>
  </p:normalViewPr>
  <p:slideViewPr>
    <p:cSldViewPr snapToGrid="0">
      <p:cViewPr varScale="1">
        <p:scale>
          <a:sx n="105" d="100"/>
          <a:sy n="105" d="100"/>
        </p:scale>
        <p:origin x="1864" y="176"/>
      </p:cViewPr>
      <p:guideLst/>
    </p:cSldViewPr>
  </p:slideViewPr>
  <p:notesTextViewPr>
    <p:cViewPr>
      <p:scale>
        <a:sx n="195" d="100"/>
        <a:sy n="195" d="100"/>
      </p:scale>
      <p:origin x="0" y="-1888"/>
    </p:cViewPr>
  </p:notesTextViewPr>
  <p:notesViewPr>
    <p:cSldViewPr snapToGrid="0">
      <p:cViewPr varScale="1">
        <p:scale>
          <a:sx n="55" d="100"/>
          <a:sy n="55" d="100"/>
        </p:scale>
        <p:origin x="2602"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583B4D-4B80-4218-8491-9265B37B46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A36A5E-807F-4683-9D4E-A97805E207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BADD27-57FE-4BFE-8DE4-B36476AF42D7}" type="datetimeFigureOut">
              <a:rPr lang="en-US" smtClean="0"/>
              <a:t>2/11/21</a:t>
            </a:fld>
            <a:endParaRPr lang="en-US"/>
          </a:p>
        </p:txBody>
      </p:sp>
      <p:sp>
        <p:nvSpPr>
          <p:cNvPr id="4" name="Footer Placeholder 3">
            <a:extLst>
              <a:ext uri="{FF2B5EF4-FFF2-40B4-BE49-F238E27FC236}">
                <a16:creationId xmlns:a16="http://schemas.microsoft.com/office/drawing/2014/main" id="{B24DE4AB-BA35-4E90-BF73-C6D31ED7DC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554E0A-62FE-4CF1-B914-7E859BE670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928154-6F86-4414-8D5C-B79DC72950F7}" type="slidenum">
              <a:rPr lang="en-US" smtClean="0"/>
              <a:t>‹#›</a:t>
            </a:fld>
            <a:endParaRPr lang="en-US"/>
          </a:p>
        </p:txBody>
      </p:sp>
    </p:spTree>
    <p:extLst>
      <p:ext uri="{BB962C8B-B14F-4D97-AF65-F5344CB8AC3E}">
        <p14:creationId xmlns:p14="http://schemas.microsoft.com/office/powerpoint/2010/main" val="1163475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ABF05-08C2-49AB-A33C-2266805C39E0}" type="datetimeFigureOut">
              <a:rPr lang="en-US" smtClean="0"/>
              <a:t>2/11/21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45AA1-006A-4177-9FFD-471A1BDE287C}" type="slidenum">
              <a:rPr lang="en-US" smtClean="0"/>
              <a:t>‹#›</a:t>
            </a:fld>
            <a:endParaRPr lang="en-US"/>
          </a:p>
        </p:txBody>
      </p:sp>
    </p:spTree>
    <p:extLst>
      <p:ext uri="{BB962C8B-B14F-4D97-AF65-F5344CB8AC3E}">
        <p14:creationId xmlns:p14="http://schemas.microsoft.com/office/powerpoint/2010/main" val="9588884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Hi everyone! I’m Yifan Yuan, a</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PhD student of UIUC. Today I’m going to introduce our work QEI: query acceleration can be generic and efficient in the cloud. This is a joint work with Intel.</a:t>
            </a:r>
          </a:p>
        </p:txBody>
      </p:sp>
      <p:sp>
        <p:nvSpPr>
          <p:cNvPr id="4" name="Slide Number Placeholder 3"/>
          <p:cNvSpPr>
            <a:spLocks noGrp="1"/>
          </p:cNvSpPr>
          <p:nvPr>
            <p:ph type="sldNum" sz="quarter" idx="10"/>
          </p:nvPr>
        </p:nvSpPr>
        <p:spPr/>
        <p:txBody>
          <a:bodyPr/>
          <a:lstStyle/>
          <a:p>
            <a:fld id="{3DE74116-C29E-064D-8881-89955D0E0BFC}" type="slidenum">
              <a:rPr lang="en-US" smtClean="0"/>
              <a:t>1</a:t>
            </a:fld>
            <a:endParaRPr lang="en-US"/>
          </a:p>
        </p:txBody>
      </p:sp>
    </p:spTree>
    <p:extLst>
      <p:ext uri="{BB962C8B-B14F-4D97-AF65-F5344CB8AC3E}">
        <p14:creationId xmlns:p14="http://schemas.microsoft.com/office/powerpoint/2010/main" val="79651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existing</a:t>
            </a:r>
            <a:r>
              <a:rPr lang="zh-CN" altLang="en-US" dirty="0"/>
              <a:t> </a:t>
            </a:r>
            <a:r>
              <a:rPr lang="en-US" altLang="zh-CN" dirty="0"/>
              <a:t>placement</a:t>
            </a:r>
            <a:r>
              <a:rPr lang="zh-CN" altLang="en-US" dirty="0"/>
              <a:t> </a:t>
            </a:r>
            <a:r>
              <a:rPr lang="en-US" altLang="zh-CN" dirty="0"/>
              <a:t>schemes</a:t>
            </a:r>
            <a:r>
              <a:rPr lang="zh-CN" altLang="en-US" dirty="0"/>
              <a:t> </a:t>
            </a:r>
            <a:r>
              <a:rPr lang="en-US" altLang="zh-CN" dirty="0"/>
              <a:t>have</a:t>
            </a:r>
            <a:r>
              <a:rPr lang="zh-CN" altLang="en-US" dirty="0"/>
              <a:t> </a:t>
            </a:r>
            <a:r>
              <a:rPr lang="en-US" altLang="zh-CN" dirty="0"/>
              <a:t>their</a:t>
            </a:r>
            <a:r>
              <a:rPr lang="zh-CN" altLang="en-US" dirty="0"/>
              <a:t> </a:t>
            </a:r>
            <a:r>
              <a:rPr lang="en-US" altLang="zh-CN" dirty="0"/>
              <a:t>drawbacks.</a:t>
            </a:r>
          </a:p>
          <a:p>
            <a:endParaRPr lang="en-US" altLang="zh-CN" dirty="0"/>
          </a:p>
          <a:p>
            <a:r>
              <a:rPr lang="en-US" altLang="zh-CN" dirty="0"/>
              <a:t>First,</a:t>
            </a:r>
            <a:r>
              <a:rPr lang="zh-CN" altLang="en-US" dirty="0"/>
              <a:t> </a:t>
            </a:r>
            <a:r>
              <a:rPr lang="en-US" altLang="zh-CN" dirty="0"/>
              <a:t>the</a:t>
            </a:r>
            <a:r>
              <a:rPr lang="zh-CN" altLang="en-US" dirty="0"/>
              <a:t> </a:t>
            </a:r>
            <a:r>
              <a:rPr lang="en-US" altLang="zh-CN" dirty="0"/>
              <a:t>accelerator</a:t>
            </a:r>
            <a:r>
              <a:rPr lang="zh-CN" altLang="en-US" dirty="0"/>
              <a:t> </a:t>
            </a:r>
            <a:r>
              <a:rPr lang="en-US" altLang="zh-CN" dirty="0"/>
              <a:t>can</a:t>
            </a:r>
            <a:r>
              <a:rPr lang="zh-CN" altLang="en-US" dirty="0"/>
              <a:t> </a:t>
            </a:r>
            <a:r>
              <a:rPr lang="en-US" altLang="zh-CN" dirty="0"/>
              <a:t>be</a:t>
            </a:r>
            <a:r>
              <a:rPr lang="zh-CN" altLang="en-US" dirty="0"/>
              <a:t> </a:t>
            </a:r>
            <a:r>
              <a:rPr lang="en-US" altLang="zh-CN" dirty="0"/>
              <a:t>regarded</a:t>
            </a:r>
            <a:r>
              <a:rPr lang="zh-CN" altLang="en-US" dirty="0"/>
              <a:t> </a:t>
            </a:r>
            <a:r>
              <a:rPr lang="en-US" altLang="zh-CN" dirty="0"/>
              <a:t>as</a:t>
            </a:r>
            <a:r>
              <a:rPr lang="zh-CN" altLang="en-US" dirty="0"/>
              <a:t> </a:t>
            </a:r>
            <a:r>
              <a:rPr lang="en-US" altLang="zh-CN" dirty="0"/>
              <a:t>an</a:t>
            </a:r>
            <a:r>
              <a:rPr lang="zh-CN" altLang="en-US" dirty="0"/>
              <a:t> </a:t>
            </a:r>
            <a:r>
              <a:rPr lang="en-US" altLang="zh-CN" dirty="0"/>
              <a:t>independent</a:t>
            </a:r>
            <a:r>
              <a:rPr lang="zh-CN" altLang="en-US" dirty="0"/>
              <a:t> </a:t>
            </a:r>
            <a:r>
              <a:rPr lang="en-US" altLang="zh-CN" dirty="0"/>
              <a:t>device,</a:t>
            </a:r>
            <a:r>
              <a:rPr lang="zh-CN" altLang="en-US" dirty="0"/>
              <a:t> </a:t>
            </a:r>
            <a:r>
              <a:rPr lang="en-US" altLang="zh-CN" dirty="0"/>
              <a:t>connected</a:t>
            </a:r>
            <a:r>
              <a:rPr lang="zh-CN" altLang="en-US" dirty="0"/>
              <a:t> </a:t>
            </a:r>
            <a:r>
              <a:rPr lang="en-US" altLang="zh-CN" dirty="0"/>
              <a:t>via</a:t>
            </a:r>
            <a:r>
              <a:rPr lang="zh-CN" altLang="en-US" dirty="0"/>
              <a:t> </a:t>
            </a:r>
            <a:r>
              <a:rPr lang="en-US" altLang="zh-CN" dirty="0"/>
              <a:t>standard</a:t>
            </a:r>
            <a:r>
              <a:rPr lang="zh-CN" altLang="en-US" dirty="0"/>
              <a:t> </a:t>
            </a:r>
            <a:r>
              <a:rPr lang="en-US" altLang="zh-CN" dirty="0"/>
              <a:t>interface</a:t>
            </a:r>
            <a:r>
              <a:rPr lang="zh-CN" altLang="en-US" dirty="0"/>
              <a:t> </a:t>
            </a:r>
            <a:r>
              <a:rPr lang="en-US" altLang="zh-CN" dirty="0"/>
              <a:t>like</a:t>
            </a:r>
            <a:r>
              <a:rPr lang="zh-CN" altLang="en-US" dirty="0"/>
              <a:t> </a:t>
            </a:r>
            <a:r>
              <a:rPr lang="en-US" altLang="zh-CN" dirty="0"/>
              <a:t>CAPI</a:t>
            </a:r>
            <a:r>
              <a:rPr lang="zh-CN" altLang="en-US" dirty="0"/>
              <a:t> </a:t>
            </a:r>
            <a:r>
              <a:rPr lang="en-US" altLang="zh-CN" dirty="0"/>
              <a:t>and</a:t>
            </a:r>
            <a:r>
              <a:rPr lang="zh-CN" altLang="en-US" dirty="0"/>
              <a:t> </a:t>
            </a:r>
            <a:r>
              <a:rPr lang="en-US" altLang="zh-CN" dirty="0"/>
              <a:t>CXL.</a:t>
            </a:r>
            <a:r>
              <a:rPr lang="zh-CN" altLang="en-US" dirty="0"/>
              <a:t> </a:t>
            </a:r>
            <a:r>
              <a:rPr lang="en-US" altLang="zh-CN" dirty="0"/>
              <a:t>And</a:t>
            </a:r>
            <a:r>
              <a:rPr lang="zh-CN" altLang="en-US" dirty="0"/>
              <a:t> </a:t>
            </a:r>
            <a:r>
              <a:rPr lang="en-US" altLang="zh-CN" dirty="0"/>
              <a:t>the</a:t>
            </a:r>
            <a:r>
              <a:rPr lang="zh-CN" altLang="en-US" dirty="0"/>
              <a:t> </a:t>
            </a:r>
            <a:r>
              <a:rPr lang="en-US" altLang="zh-CN" dirty="0"/>
              <a:t>major</a:t>
            </a:r>
            <a:r>
              <a:rPr lang="zh-CN" altLang="en-US" dirty="0"/>
              <a:t> </a:t>
            </a:r>
            <a:r>
              <a:rPr lang="en-US" altLang="zh-CN" dirty="0"/>
              <a:t>issue</a:t>
            </a:r>
            <a:r>
              <a:rPr lang="zh-CN" altLang="en-US" dirty="0"/>
              <a:t> </a:t>
            </a:r>
            <a:r>
              <a:rPr lang="en-US" altLang="zh-CN" dirty="0"/>
              <a:t>is</a:t>
            </a:r>
            <a:r>
              <a:rPr lang="zh-CN" altLang="en-US" dirty="0"/>
              <a:t> </a:t>
            </a:r>
            <a:r>
              <a:rPr lang="en-US" altLang="zh-CN" dirty="0"/>
              <a:t>interface</a:t>
            </a:r>
            <a:r>
              <a:rPr lang="zh-CN" altLang="en-US" dirty="0"/>
              <a:t> </a:t>
            </a:r>
            <a:r>
              <a:rPr lang="en-US" altLang="zh-CN" dirty="0"/>
              <a:t>latency,</a:t>
            </a:r>
            <a:r>
              <a:rPr lang="zh-CN" altLang="en-US" dirty="0"/>
              <a:t> </a:t>
            </a:r>
            <a:r>
              <a:rPr lang="en-US" altLang="zh-CN" dirty="0"/>
              <a:t>even</a:t>
            </a:r>
            <a:r>
              <a:rPr lang="zh-CN" altLang="en-US" dirty="0"/>
              <a:t> </a:t>
            </a:r>
            <a:r>
              <a:rPr lang="en-US" altLang="zh-CN" dirty="0"/>
              <a:t>if</a:t>
            </a:r>
            <a:r>
              <a:rPr lang="zh-CN" altLang="en-US" dirty="0"/>
              <a:t> </a:t>
            </a:r>
            <a:r>
              <a:rPr lang="en-US" altLang="zh-CN" dirty="0"/>
              <a:t>it’s</a:t>
            </a:r>
            <a:r>
              <a:rPr lang="zh-CN" altLang="en-US" dirty="0"/>
              <a:t> </a:t>
            </a:r>
            <a:r>
              <a:rPr lang="en-US" altLang="zh-CN" dirty="0"/>
              <a:t>in</a:t>
            </a:r>
            <a:r>
              <a:rPr lang="zh-CN" altLang="en-US" dirty="0"/>
              <a:t> </a:t>
            </a:r>
            <a:r>
              <a:rPr lang="en-US" altLang="zh-CN" dirty="0"/>
              <a:t>the</a:t>
            </a:r>
            <a:r>
              <a:rPr lang="zh-CN" altLang="en-US" dirty="0"/>
              <a:t> </a:t>
            </a:r>
            <a:r>
              <a:rPr lang="en-US" altLang="zh-CN" dirty="0"/>
              <a:t>coherence</a:t>
            </a:r>
            <a:r>
              <a:rPr lang="zh-CN" altLang="en-US" dirty="0"/>
              <a:t> </a:t>
            </a:r>
            <a:r>
              <a:rPr lang="en-US" altLang="zh-CN" dirty="0"/>
              <a:t>domain.</a:t>
            </a:r>
            <a:r>
              <a:rPr lang="zh-CN" altLang="en-US" dirty="0"/>
              <a:t> </a:t>
            </a:r>
            <a:endParaRPr lang="en-US" altLang="zh-CN" dirty="0"/>
          </a:p>
          <a:p>
            <a:endParaRPr lang="en-US" altLang="zh-CN" dirty="0"/>
          </a:p>
          <a:p>
            <a:r>
              <a:rPr lang="en-US" altLang="zh-CN" dirty="0"/>
              <a:t>Second,</a:t>
            </a:r>
            <a:r>
              <a:rPr lang="zh-CN" altLang="en-US" dirty="0"/>
              <a:t> </a:t>
            </a:r>
            <a:r>
              <a:rPr lang="en-US" altLang="zh-CN" dirty="0"/>
              <a:t>the</a:t>
            </a:r>
            <a:r>
              <a:rPr lang="zh-CN" altLang="en-US" dirty="0"/>
              <a:t> </a:t>
            </a:r>
            <a:r>
              <a:rPr lang="en-US" altLang="zh-CN" dirty="0"/>
              <a:t>accelerator</a:t>
            </a:r>
            <a:r>
              <a:rPr lang="zh-CN" altLang="en-US" dirty="0"/>
              <a:t> </a:t>
            </a:r>
            <a:r>
              <a:rPr lang="en-US" altLang="zh-CN" dirty="0"/>
              <a:t>can</a:t>
            </a:r>
            <a:r>
              <a:rPr lang="zh-CN" altLang="en-US" dirty="0"/>
              <a:t> </a:t>
            </a:r>
            <a:r>
              <a:rPr lang="en-US" altLang="zh-CN" dirty="0"/>
              <a:t>be</a:t>
            </a:r>
            <a:r>
              <a:rPr lang="zh-CN" altLang="en-US" dirty="0"/>
              <a:t> </a:t>
            </a:r>
            <a:r>
              <a:rPr lang="en-US" altLang="zh-CN" dirty="0"/>
              <a:t>be</a:t>
            </a:r>
            <a:r>
              <a:rPr lang="zh-CN" altLang="en-US" dirty="0"/>
              <a:t> </a:t>
            </a:r>
            <a:r>
              <a:rPr lang="en-US" altLang="zh-CN" dirty="0"/>
              <a:t>placed</a:t>
            </a:r>
            <a:r>
              <a:rPr lang="zh-CN" altLang="en-US" dirty="0"/>
              <a:t> </a:t>
            </a:r>
            <a:r>
              <a:rPr lang="en-US" altLang="zh-CN" dirty="0"/>
              <a:t>into</a:t>
            </a:r>
            <a:r>
              <a:rPr lang="zh-CN" altLang="en-US" dirty="0"/>
              <a:t> </a:t>
            </a:r>
            <a:r>
              <a:rPr lang="en-US" altLang="zh-CN" dirty="0"/>
              <a:t>each</a:t>
            </a:r>
            <a:r>
              <a:rPr lang="zh-CN" altLang="en-US" dirty="0"/>
              <a:t> </a:t>
            </a:r>
            <a:r>
              <a:rPr lang="en-US" altLang="zh-CN" dirty="0"/>
              <a:t>last-level</a:t>
            </a:r>
            <a:r>
              <a:rPr lang="zh-CN" altLang="en-US" dirty="0"/>
              <a:t> </a:t>
            </a:r>
            <a:r>
              <a:rPr lang="en-US" altLang="zh-CN" dirty="0"/>
              <a:t>cache</a:t>
            </a:r>
            <a:r>
              <a:rPr lang="zh-CN" altLang="en-US" dirty="0"/>
              <a:t> </a:t>
            </a:r>
            <a:r>
              <a:rPr lang="en-US" altLang="zh-CN" dirty="0"/>
              <a:t>slice.</a:t>
            </a:r>
            <a:r>
              <a:rPr lang="zh-CN" altLang="en-US" dirty="0"/>
              <a:t> </a:t>
            </a:r>
            <a:r>
              <a:rPr lang="en-US" altLang="zh-CN" dirty="0"/>
              <a:t>It</a:t>
            </a:r>
            <a:r>
              <a:rPr lang="zh-CN" altLang="en-US" dirty="0"/>
              <a:t> </a:t>
            </a:r>
            <a:r>
              <a:rPr lang="en-US" altLang="zh-CN" dirty="0"/>
              <a:t>solves</a:t>
            </a:r>
            <a:r>
              <a:rPr lang="zh-CN" altLang="en-US" dirty="0"/>
              <a:t> </a:t>
            </a:r>
            <a:r>
              <a:rPr lang="en-US" altLang="zh-CN" dirty="0"/>
              <a:t>the</a:t>
            </a:r>
            <a:r>
              <a:rPr lang="zh-CN" altLang="en-US" dirty="0"/>
              <a:t> </a:t>
            </a:r>
            <a:r>
              <a:rPr lang="en-US" altLang="zh-CN" dirty="0"/>
              <a:t>scalability</a:t>
            </a:r>
            <a:r>
              <a:rPr lang="zh-CN" altLang="en-US" dirty="0"/>
              <a:t> </a:t>
            </a:r>
            <a:r>
              <a:rPr lang="en-US" altLang="zh-CN" dirty="0"/>
              <a:t>issue</a:t>
            </a:r>
            <a:r>
              <a:rPr lang="zh-CN" altLang="en-US" dirty="0"/>
              <a:t> </a:t>
            </a:r>
            <a:r>
              <a:rPr lang="en-US" altLang="zh-CN" dirty="0"/>
              <a:t>and</a:t>
            </a:r>
            <a:r>
              <a:rPr lang="zh-CN" altLang="en-US" dirty="0"/>
              <a:t> </a:t>
            </a:r>
            <a:r>
              <a:rPr lang="en-US" altLang="zh-CN" dirty="0"/>
              <a:t>latency</a:t>
            </a:r>
            <a:r>
              <a:rPr lang="zh-CN" altLang="en-US" dirty="0"/>
              <a:t> </a:t>
            </a:r>
            <a:r>
              <a:rPr lang="en-US" altLang="zh-CN" dirty="0"/>
              <a:t>issue.</a:t>
            </a:r>
            <a:r>
              <a:rPr lang="zh-CN" altLang="en-US" dirty="0"/>
              <a:t> </a:t>
            </a:r>
            <a:r>
              <a:rPr lang="en-US" altLang="zh-CN" dirty="0"/>
              <a:t>However,</a:t>
            </a:r>
            <a:r>
              <a:rPr lang="zh-CN" altLang="en-US" dirty="0"/>
              <a:t> </a:t>
            </a:r>
            <a:r>
              <a:rPr lang="en-US" altLang="zh-CN" dirty="0"/>
              <a:t>the</a:t>
            </a:r>
            <a:r>
              <a:rPr lang="zh-CN" altLang="en-US" dirty="0"/>
              <a:t> </a:t>
            </a:r>
            <a:r>
              <a:rPr lang="en-US" altLang="zh-CN" dirty="0"/>
              <a:t>LLC</a:t>
            </a:r>
            <a:r>
              <a:rPr lang="zh-CN" altLang="en-US" dirty="0"/>
              <a:t> </a:t>
            </a:r>
            <a:r>
              <a:rPr lang="en-US" altLang="zh-CN" dirty="0"/>
              <a:t>doesn’t</a:t>
            </a:r>
            <a:r>
              <a:rPr lang="zh-CN" altLang="en-US" dirty="0"/>
              <a:t> </a:t>
            </a:r>
            <a:r>
              <a:rPr lang="en-US" altLang="zh-CN" dirty="0"/>
              <a:t>have</a:t>
            </a:r>
            <a:r>
              <a:rPr lang="zh-CN" altLang="en-US" dirty="0"/>
              <a:t> </a:t>
            </a:r>
            <a:r>
              <a:rPr lang="en-US" altLang="zh-CN" dirty="0"/>
              <a:t>the</a:t>
            </a:r>
            <a:r>
              <a:rPr lang="zh-CN" altLang="en-US" dirty="0"/>
              <a:t> </a:t>
            </a:r>
            <a:r>
              <a:rPr lang="en-US" altLang="zh-CN" dirty="0"/>
              <a:t>address</a:t>
            </a:r>
            <a:r>
              <a:rPr lang="zh-CN" altLang="en-US" dirty="0"/>
              <a:t> </a:t>
            </a:r>
            <a:r>
              <a:rPr lang="en-US" altLang="zh-CN" dirty="0"/>
              <a:t>translation</a:t>
            </a:r>
            <a:r>
              <a:rPr lang="zh-CN" altLang="en-US" dirty="0"/>
              <a:t> </a:t>
            </a:r>
            <a:r>
              <a:rPr lang="en-US" altLang="zh-CN" dirty="0"/>
              <a:t>capability,</a:t>
            </a:r>
            <a:r>
              <a:rPr lang="zh-CN" altLang="en-US" dirty="0"/>
              <a:t> </a:t>
            </a:r>
            <a:r>
              <a:rPr lang="en-US" altLang="zh-CN" dirty="0"/>
              <a:t>and</a:t>
            </a:r>
            <a:r>
              <a:rPr lang="zh-CN" altLang="en-US" dirty="0"/>
              <a:t> </a:t>
            </a:r>
            <a:r>
              <a:rPr lang="en-US" altLang="zh-CN" dirty="0"/>
              <a:t>going</a:t>
            </a:r>
            <a:r>
              <a:rPr lang="zh-CN" altLang="en-US" dirty="0"/>
              <a:t> </a:t>
            </a:r>
            <a:r>
              <a:rPr lang="en-US" altLang="zh-CN" dirty="0"/>
              <a:t>back</a:t>
            </a:r>
            <a:r>
              <a:rPr lang="zh-CN" altLang="en-US" dirty="0"/>
              <a:t> </a:t>
            </a:r>
            <a:r>
              <a:rPr lang="en-US" altLang="zh-CN" dirty="0"/>
              <a:t>and</a:t>
            </a:r>
            <a:r>
              <a:rPr lang="zh-CN" altLang="en-US" dirty="0"/>
              <a:t> </a:t>
            </a:r>
            <a:r>
              <a:rPr lang="en-US" altLang="zh-CN" dirty="0"/>
              <a:t>forth</a:t>
            </a:r>
            <a:r>
              <a:rPr lang="zh-CN" altLang="en-US" dirty="0"/>
              <a:t> </a:t>
            </a:r>
            <a:r>
              <a:rPr lang="en-US" altLang="zh-CN" dirty="0"/>
              <a:t>to</a:t>
            </a:r>
            <a:r>
              <a:rPr lang="zh-CN" altLang="en-US" dirty="0"/>
              <a:t> </a:t>
            </a:r>
            <a:r>
              <a:rPr lang="en-US" altLang="zh-CN" dirty="0"/>
              <a:t>core’s</a:t>
            </a:r>
            <a:r>
              <a:rPr lang="zh-CN" altLang="en-US" dirty="0"/>
              <a:t> </a:t>
            </a:r>
            <a:r>
              <a:rPr lang="en-US" altLang="zh-CN" dirty="0"/>
              <a:t>TLB</a:t>
            </a:r>
            <a:r>
              <a:rPr lang="zh-CN" altLang="en-US" dirty="0"/>
              <a:t> </a:t>
            </a:r>
            <a:r>
              <a:rPr lang="en-US" altLang="zh-CN" dirty="0"/>
              <a:t>is</a:t>
            </a:r>
            <a:r>
              <a:rPr lang="zh-CN" altLang="en-US" dirty="0"/>
              <a:t> </a:t>
            </a:r>
            <a:r>
              <a:rPr lang="en-US" altLang="zh-CN" dirty="0"/>
              <a:t>costly.</a:t>
            </a:r>
          </a:p>
          <a:p>
            <a:endParaRPr lang="en-US" altLang="zh-CN" dirty="0"/>
          </a:p>
          <a:p>
            <a:r>
              <a:rPr lang="en-US" altLang="zh-CN" dirty="0"/>
              <a:t>In</a:t>
            </a:r>
            <a:r>
              <a:rPr lang="zh-CN" altLang="en-US" dirty="0"/>
              <a:t> </a:t>
            </a:r>
            <a:r>
              <a:rPr lang="en-US" altLang="zh-CN" dirty="0"/>
              <a:t>this</a:t>
            </a:r>
            <a:r>
              <a:rPr lang="zh-CN" altLang="en-US" dirty="0"/>
              <a:t> </a:t>
            </a:r>
            <a:r>
              <a:rPr lang="en-US" altLang="zh-CN" dirty="0"/>
              <a:t>work,</a:t>
            </a:r>
            <a:r>
              <a:rPr lang="zh-CN" altLang="en-US" dirty="0"/>
              <a:t> </a:t>
            </a:r>
            <a:r>
              <a:rPr lang="en-US" altLang="zh-CN" dirty="0"/>
              <a:t>we</a:t>
            </a:r>
            <a:r>
              <a:rPr lang="zh-CN" altLang="en-US" dirty="0"/>
              <a:t> </a:t>
            </a:r>
            <a:r>
              <a:rPr lang="en-US" altLang="zh-CN" dirty="0"/>
              <a:t>propose</a:t>
            </a:r>
            <a:r>
              <a:rPr lang="zh-CN" altLang="en-US" dirty="0"/>
              <a:t> </a:t>
            </a:r>
            <a:r>
              <a:rPr lang="en-US" altLang="zh-CN" dirty="0"/>
              <a:t>a</a:t>
            </a:r>
            <a:r>
              <a:rPr lang="zh-CN" altLang="en-US" dirty="0"/>
              <a:t> </a:t>
            </a:r>
            <a:r>
              <a:rPr lang="en-US" altLang="zh-CN" dirty="0"/>
              <a:t>third</a:t>
            </a:r>
            <a:r>
              <a:rPr lang="zh-CN" altLang="en-US" dirty="0"/>
              <a:t> </a:t>
            </a:r>
            <a:r>
              <a:rPr lang="en-US" altLang="zh-CN" dirty="0"/>
              <a:t>hybrid</a:t>
            </a:r>
            <a:r>
              <a:rPr lang="zh-CN" altLang="en-US" dirty="0"/>
              <a:t> </a:t>
            </a:r>
            <a:r>
              <a:rPr lang="en-US" altLang="zh-CN" dirty="0"/>
              <a:t>solution</a:t>
            </a:r>
            <a:r>
              <a:rPr lang="zh-CN" altLang="en-US" dirty="0"/>
              <a:t> </a:t>
            </a:r>
            <a:r>
              <a:rPr lang="en-US" altLang="zh-CN" dirty="0"/>
              <a:t>that</a:t>
            </a:r>
            <a:r>
              <a:rPr lang="zh-CN" altLang="en-US" dirty="0"/>
              <a:t> </a:t>
            </a:r>
            <a:r>
              <a:rPr lang="en-US" altLang="zh-CN" dirty="0"/>
              <a:t>keeps</a:t>
            </a:r>
            <a:r>
              <a:rPr lang="zh-CN" altLang="en-US" dirty="0"/>
              <a:t> </a:t>
            </a:r>
            <a:r>
              <a:rPr lang="en-US" altLang="zh-CN" dirty="0"/>
              <a:t>the</a:t>
            </a:r>
            <a:r>
              <a:rPr lang="zh-CN" altLang="en-US" dirty="0"/>
              <a:t> </a:t>
            </a:r>
            <a:r>
              <a:rPr lang="en-US" altLang="zh-CN" dirty="0"/>
              <a:t>control</a:t>
            </a:r>
            <a:r>
              <a:rPr lang="zh-CN" altLang="en-US" dirty="0"/>
              <a:t> </a:t>
            </a:r>
            <a:r>
              <a:rPr lang="en-US" altLang="zh-CN" dirty="0"/>
              <a:t>logic</a:t>
            </a:r>
            <a:r>
              <a:rPr lang="zh-CN" altLang="en-US" dirty="0"/>
              <a:t> </a:t>
            </a:r>
            <a:r>
              <a:rPr lang="en-US" altLang="zh-CN" dirty="0"/>
              <a:t>part</a:t>
            </a:r>
            <a:r>
              <a:rPr lang="zh-CN" altLang="en-US" dirty="0"/>
              <a:t> </a:t>
            </a:r>
            <a:r>
              <a:rPr lang="en-US" altLang="zh-CN" dirty="0"/>
              <a:t>near</a:t>
            </a:r>
            <a:r>
              <a:rPr lang="zh-CN" altLang="en-US" dirty="0"/>
              <a:t> </a:t>
            </a:r>
            <a:r>
              <a:rPr lang="en-US" altLang="zh-CN" dirty="0"/>
              <a:t>L2-TLB,</a:t>
            </a:r>
            <a:r>
              <a:rPr lang="zh-CN" altLang="en-US" dirty="0"/>
              <a:t> </a:t>
            </a:r>
            <a:r>
              <a:rPr lang="en-US" altLang="zh-CN" dirty="0"/>
              <a:t>while</a:t>
            </a:r>
            <a:r>
              <a:rPr lang="zh-CN" altLang="en-US" dirty="0"/>
              <a:t> </a:t>
            </a:r>
            <a:r>
              <a:rPr lang="en-US" altLang="zh-CN" dirty="0"/>
              <a:t>conducting</a:t>
            </a:r>
            <a:r>
              <a:rPr lang="zh-CN" altLang="en-US" dirty="0"/>
              <a:t> </a:t>
            </a:r>
            <a:r>
              <a:rPr lang="en-US" altLang="zh-CN" dirty="0"/>
              <a:t>the</a:t>
            </a:r>
            <a:r>
              <a:rPr lang="zh-CN" altLang="en-US" dirty="0"/>
              <a:t> </a:t>
            </a:r>
            <a:r>
              <a:rPr lang="en-US" altLang="zh-CN" dirty="0"/>
              <a:t>data-intensive</a:t>
            </a:r>
            <a:r>
              <a:rPr lang="zh-CN" altLang="en-US" dirty="0"/>
              <a:t> </a:t>
            </a:r>
            <a:r>
              <a:rPr lang="en-US" altLang="zh-CN" dirty="0"/>
              <a:t>part</a:t>
            </a:r>
            <a:r>
              <a:rPr lang="zh-CN" altLang="en-US" dirty="0"/>
              <a:t> </a:t>
            </a:r>
            <a:r>
              <a:rPr lang="en-US" altLang="zh-CN" dirty="0"/>
              <a:t>–</a:t>
            </a:r>
            <a:r>
              <a:rPr lang="zh-CN" altLang="en-US" dirty="0"/>
              <a:t> </a:t>
            </a:r>
            <a:r>
              <a:rPr lang="en-US" altLang="zh-CN" dirty="0"/>
              <a:t>the</a:t>
            </a:r>
            <a:r>
              <a:rPr lang="zh-CN" altLang="en-US" dirty="0"/>
              <a:t> </a:t>
            </a:r>
            <a:r>
              <a:rPr lang="en-US" altLang="zh-CN" dirty="0"/>
              <a:t>comparison</a:t>
            </a:r>
            <a:r>
              <a:rPr lang="zh-CN" altLang="en-US" dirty="0"/>
              <a:t> </a:t>
            </a:r>
            <a:r>
              <a:rPr lang="en-US" altLang="zh-CN" dirty="0"/>
              <a:t>close</a:t>
            </a:r>
            <a:r>
              <a:rPr lang="zh-CN" altLang="en-US" dirty="0"/>
              <a:t> </a:t>
            </a:r>
            <a:r>
              <a:rPr lang="en-US" altLang="zh-CN" dirty="0"/>
              <a:t>to</a:t>
            </a:r>
            <a:r>
              <a:rPr lang="zh-CN" altLang="en-US" dirty="0"/>
              <a:t> </a:t>
            </a:r>
            <a:r>
              <a:rPr lang="en-US" altLang="zh-CN" dirty="0"/>
              <a:t>LLC</a:t>
            </a:r>
            <a:r>
              <a:rPr lang="zh-CN" altLang="en-US" dirty="0"/>
              <a:t> </a:t>
            </a:r>
            <a:r>
              <a:rPr lang="en-US" altLang="zh-CN" dirty="0"/>
              <a:t>slices.</a:t>
            </a:r>
            <a:r>
              <a:rPr lang="zh-CN" altLang="en-US" dirty="0"/>
              <a:t> </a:t>
            </a:r>
            <a:r>
              <a:rPr lang="en-US" altLang="zh-CN" dirty="0"/>
              <a:t>This</a:t>
            </a:r>
            <a:r>
              <a:rPr lang="zh-CN" altLang="en-US" dirty="0"/>
              <a:t> </a:t>
            </a:r>
            <a:r>
              <a:rPr lang="en-US" altLang="zh-CN" dirty="0"/>
              <a:t>solution</a:t>
            </a:r>
            <a:r>
              <a:rPr lang="zh-CN" altLang="en-US" dirty="0"/>
              <a:t> </a:t>
            </a:r>
            <a:r>
              <a:rPr lang="en-US" altLang="zh-CN" dirty="0"/>
              <a:t>has</a:t>
            </a:r>
            <a:r>
              <a:rPr lang="zh-CN" altLang="en-US" dirty="0"/>
              <a:t> </a:t>
            </a:r>
            <a:r>
              <a:rPr lang="en-US" altLang="zh-CN" dirty="0"/>
              <a:t>a</a:t>
            </a:r>
            <a:r>
              <a:rPr lang="zh-CN" altLang="en-US" dirty="0"/>
              <a:t> </a:t>
            </a:r>
            <a:r>
              <a:rPr lang="en-US" altLang="zh-CN" dirty="0"/>
              <a:t>good</a:t>
            </a:r>
            <a:r>
              <a:rPr lang="zh-CN" altLang="en-US" dirty="0"/>
              <a:t> </a:t>
            </a:r>
            <a:r>
              <a:rPr lang="en-US" altLang="zh-CN" dirty="0"/>
              <a:t>scalability</a:t>
            </a:r>
            <a:r>
              <a:rPr lang="zh-CN" altLang="en-US" dirty="0"/>
              <a:t> </a:t>
            </a:r>
            <a:r>
              <a:rPr lang="en-US" altLang="zh-CN" dirty="0"/>
              <a:t>through</a:t>
            </a:r>
            <a:r>
              <a:rPr lang="zh-CN" altLang="en-US" dirty="0"/>
              <a:t> </a:t>
            </a:r>
            <a:r>
              <a:rPr lang="en-US" altLang="zh-CN" dirty="0"/>
              <a:t>its</a:t>
            </a:r>
            <a:r>
              <a:rPr lang="zh-CN" altLang="en-US" dirty="0"/>
              <a:t> </a:t>
            </a:r>
            <a:r>
              <a:rPr lang="en-US" altLang="zh-CN" dirty="0"/>
              <a:t>distributed</a:t>
            </a:r>
            <a:r>
              <a:rPr lang="zh-CN" altLang="en-US" dirty="0"/>
              <a:t> </a:t>
            </a:r>
            <a:r>
              <a:rPr lang="en-US" altLang="zh-CN" dirty="0"/>
              <a:t>deployment,</a:t>
            </a:r>
            <a:r>
              <a:rPr lang="zh-CN" altLang="en-US" dirty="0"/>
              <a:t> </a:t>
            </a:r>
            <a:r>
              <a:rPr lang="en-US" altLang="zh-CN" dirty="0"/>
              <a:t>and</a:t>
            </a:r>
            <a:r>
              <a:rPr lang="zh-CN" altLang="en-US" dirty="0"/>
              <a:t> </a:t>
            </a:r>
            <a:r>
              <a:rPr lang="en-US" altLang="zh-CN" dirty="0"/>
              <a:t>achieves</a:t>
            </a:r>
            <a:r>
              <a:rPr lang="zh-CN" altLang="en-US" dirty="0"/>
              <a:t> </a:t>
            </a:r>
            <a:r>
              <a:rPr lang="en-US" altLang="zh-CN" dirty="0"/>
              <a:t>low</a:t>
            </a:r>
            <a:r>
              <a:rPr lang="zh-CN" altLang="en-US" dirty="0"/>
              <a:t> </a:t>
            </a:r>
            <a:r>
              <a:rPr lang="en-US" altLang="zh-CN" dirty="0"/>
              <a:t>latency</a:t>
            </a:r>
            <a:r>
              <a:rPr lang="zh-CN" altLang="en-US" dirty="0"/>
              <a:t> </a:t>
            </a:r>
            <a:r>
              <a:rPr lang="en-US" altLang="zh-CN" dirty="0"/>
              <a:t>and</a:t>
            </a:r>
            <a:r>
              <a:rPr lang="zh-CN" altLang="en-US" dirty="0"/>
              <a:t> </a:t>
            </a:r>
            <a:r>
              <a:rPr lang="en-US" altLang="zh-CN" dirty="0"/>
              <a:t>cost</a:t>
            </a:r>
            <a:r>
              <a:rPr lang="zh-CN" altLang="en-US" dirty="0"/>
              <a:t> </a:t>
            </a:r>
            <a:r>
              <a:rPr lang="en-US" altLang="zh-CN" dirty="0"/>
              <a:t>by</a:t>
            </a:r>
            <a:r>
              <a:rPr lang="zh-CN" altLang="en-US" dirty="0"/>
              <a:t> </a:t>
            </a:r>
            <a:r>
              <a:rPr lang="en-US" altLang="zh-CN" dirty="0"/>
              <a:t>share</a:t>
            </a:r>
            <a:r>
              <a:rPr lang="zh-CN" altLang="en-US" dirty="0"/>
              <a:t> </a:t>
            </a:r>
            <a:r>
              <a:rPr lang="en-US" altLang="zh-CN" dirty="0"/>
              <a:t>existing</a:t>
            </a:r>
            <a:r>
              <a:rPr lang="zh-CN" altLang="en-US" dirty="0"/>
              <a:t> </a:t>
            </a:r>
            <a:r>
              <a:rPr lang="en-US" altLang="zh-CN" dirty="0"/>
              <a:t>TLB</a:t>
            </a:r>
            <a:r>
              <a:rPr lang="zh-CN" altLang="en-US" dirty="0"/>
              <a:t> </a:t>
            </a:r>
            <a:r>
              <a:rPr lang="en-US" altLang="zh-CN" dirty="0"/>
              <a:t>resources.</a:t>
            </a:r>
            <a:r>
              <a:rPr lang="zh-CN" altLang="en-US" dirty="0"/>
              <a:t> </a:t>
            </a:r>
            <a:r>
              <a:rPr lang="en-US" altLang="zh-CN" dirty="0"/>
              <a:t>Hence,</a:t>
            </a:r>
            <a:r>
              <a:rPr lang="zh-CN" altLang="en-US" dirty="0"/>
              <a:t> </a:t>
            </a:r>
            <a:r>
              <a:rPr lang="en-US" altLang="zh-CN" dirty="0"/>
              <a:t>it</a:t>
            </a:r>
            <a:r>
              <a:rPr lang="zh-CN" altLang="en-US" dirty="0"/>
              <a:t> </a:t>
            </a:r>
            <a:r>
              <a:rPr lang="en-US" altLang="zh-CN" dirty="0"/>
              <a:t>keeps</a:t>
            </a:r>
            <a:r>
              <a:rPr lang="zh-CN" altLang="en-US" dirty="0"/>
              <a:t> </a:t>
            </a:r>
            <a:r>
              <a:rPr lang="en-US" altLang="zh-CN" dirty="0"/>
              <a:t>a</a:t>
            </a:r>
            <a:r>
              <a:rPr lang="zh-CN" altLang="en-US" dirty="0"/>
              <a:t> </a:t>
            </a:r>
            <a:r>
              <a:rPr lang="en-US" altLang="zh-CN" dirty="0"/>
              <a:t>fine</a:t>
            </a:r>
            <a:r>
              <a:rPr lang="zh-CN" altLang="en-US" dirty="0"/>
              <a:t> </a:t>
            </a:r>
            <a:r>
              <a:rPr lang="en-US" altLang="zh-CN" dirty="0"/>
              <a:t>balance</a:t>
            </a:r>
            <a:r>
              <a:rPr lang="zh-CN" altLang="en-US" dirty="0"/>
              <a:t> </a:t>
            </a:r>
            <a:r>
              <a:rPr lang="en-US" altLang="zh-CN" dirty="0"/>
              <a:t>between</a:t>
            </a:r>
            <a:r>
              <a:rPr lang="zh-CN" altLang="en-US" dirty="0"/>
              <a:t> </a:t>
            </a:r>
            <a:r>
              <a:rPr lang="en-US" altLang="zh-CN" dirty="0"/>
              <a:t>the</a:t>
            </a:r>
            <a:r>
              <a:rPr lang="zh-CN" altLang="en-US" dirty="0"/>
              <a:t> </a:t>
            </a:r>
            <a:r>
              <a:rPr lang="en-US" altLang="zh-CN" dirty="0"/>
              <a:t>3</a:t>
            </a:r>
            <a:r>
              <a:rPr lang="zh-CN" altLang="en-US" dirty="0"/>
              <a:t> </a:t>
            </a:r>
            <a:r>
              <a:rPr lang="en-US" altLang="zh-CN" dirty="0"/>
              <a:t>challenges</a:t>
            </a:r>
            <a:r>
              <a:rPr lang="zh-CN" altLang="en-US" dirty="0"/>
              <a:t> </a:t>
            </a:r>
            <a:r>
              <a:rPr lang="en-US" altLang="zh-CN" dirty="0"/>
              <a:t>with</a:t>
            </a:r>
            <a:r>
              <a:rPr lang="zh-CN" altLang="en-US" dirty="0"/>
              <a:t> </a:t>
            </a:r>
            <a:r>
              <a:rPr lang="en-US" altLang="zh-CN" dirty="0"/>
              <a:t>good</a:t>
            </a:r>
            <a:r>
              <a:rPr lang="zh-CN" altLang="en-US" dirty="0"/>
              <a:t> </a:t>
            </a:r>
            <a:r>
              <a:rPr lang="en-US" altLang="zh-CN" dirty="0"/>
              <a:t>performance.</a:t>
            </a:r>
          </a:p>
          <a:p>
            <a:endParaRPr lang="en-US" altLang="zh-CN" dirty="0"/>
          </a:p>
          <a:p>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10</a:t>
            </a:fld>
            <a:endParaRPr lang="en-US"/>
          </a:p>
        </p:txBody>
      </p:sp>
    </p:spTree>
    <p:extLst>
      <p:ext uri="{BB962C8B-B14F-4D97-AF65-F5344CB8AC3E}">
        <p14:creationId xmlns:p14="http://schemas.microsoft.com/office/powerpoint/2010/main" val="369262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a:t>
            </a:r>
            <a:r>
              <a:rPr lang="zh-CN" altLang="en-US" dirty="0"/>
              <a:t> </a:t>
            </a:r>
            <a:r>
              <a:rPr lang="en-US" altLang="zh-CN" dirty="0"/>
              <a:t>are</a:t>
            </a:r>
            <a:r>
              <a:rPr lang="zh-CN" altLang="en-US" dirty="0"/>
              <a:t> </a:t>
            </a:r>
            <a:r>
              <a:rPr lang="en-US" altLang="zh-CN" dirty="0"/>
              <a:t>also</a:t>
            </a:r>
            <a:r>
              <a:rPr lang="zh-CN" altLang="en-US" dirty="0"/>
              <a:t> </a:t>
            </a:r>
            <a:r>
              <a:rPr lang="en-US" altLang="zh-CN" dirty="0"/>
              <a:t>other</a:t>
            </a:r>
            <a:r>
              <a:rPr lang="zh-CN" altLang="en-US" dirty="0"/>
              <a:t> </a:t>
            </a:r>
            <a:r>
              <a:rPr lang="en-US" altLang="zh-CN" dirty="0"/>
              <a:t>aspects</a:t>
            </a:r>
            <a:r>
              <a:rPr lang="zh-CN" altLang="en-US" dirty="0"/>
              <a:t> </a:t>
            </a:r>
            <a:r>
              <a:rPr lang="en-US" altLang="zh-CN" dirty="0"/>
              <a:t>of</a:t>
            </a:r>
            <a:r>
              <a:rPr lang="zh-CN" altLang="en-US" dirty="0"/>
              <a:t> </a:t>
            </a:r>
            <a:r>
              <a:rPr lang="en-US" altLang="zh-CN" dirty="0"/>
              <a:t>our</a:t>
            </a:r>
            <a:r>
              <a:rPr lang="zh-CN" altLang="en-US" dirty="0"/>
              <a:t> </a:t>
            </a:r>
            <a:r>
              <a:rPr lang="en-US" altLang="zh-CN" dirty="0"/>
              <a:t>design.</a:t>
            </a:r>
            <a:r>
              <a:rPr lang="zh-CN" altLang="en-US" dirty="0"/>
              <a:t> </a:t>
            </a:r>
            <a:r>
              <a:rPr lang="en-US" altLang="zh-CN" dirty="0"/>
              <a:t>Please</a:t>
            </a:r>
            <a:r>
              <a:rPr lang="zh-CN" altLang="en-US" dirty="0"/>
              <a:t> </a:t>
            </a:r>
            <a:r>
              <a:rPr lang="en-US" altLang="zh-CN" dirty="0"/>
              <a:t>check</a:t>
            </a:r>
            <a:r>
              <a:rPr lang="zh-CN" altLang="en-US" dirty="0"/>
              <a:t> </a:t>
            </a:r>
            <a:r>
              <a:rPr lang="en-US" altLang="zh-CN" dirty="0"/>
              <a:t>our</a:t>
            </a:r>
            <a:r>
              <a:rPr lang="zh-CN" altLang="en-US" dirty="0"/>
              <a:t> </a:t>
            </a:r>
            <a:r>
              <a:rPr lang="en-US" altLang="zh-CN" dirty="0"/>
              <a:t>paper</a:t>
            </a:r>
            <a:r>
              <a:rPr lang="zh-CN" altLang="en-US" dirty="0"/>
              <a:t> </a:t>
            </a:r>
            <a:r>
              <a:rPr lang="en-US" altLang="zh-CN" dirty="0"/>
              <a:t>for</a:t>
            </a:r>
            <a:r>
              <a:rPr lang="zh-CN" altLang="en-US" dirty="0"/>
              <a:t> </a:t>
            </a:r>
            <a:r>
              <a:rPr lang="en-US" altLang="zh-CN" dirty="0"/>
              <a:t>more</a:t>
            </a:r>
            <a:r>
              <a:rPr lang="zh-CN" altLang="en-US" dirty="0"/>
              <a:t> </a:t>
            </a:r>
            <a:r>
              <a:rPr lang="en-US" altLang="zh-CN" dirty="0"/>
              <a:t>details.</a:t>
            </a:r>
          </a:p>
        </p:txBody>
      </p:sp>
      <p:sp>
        <p:nvSpPr>
          <p:cNvPr id="4" name="Slide Number Placeholder 3"/>
          <p:cNvSpPr>
            <a:spLocks noGrp="1"/>
          </p:cNvSpPr>
          <p:nvPr>
            <p:ph type="sldNum" sz="quarter" idx="5"/>
          </p:nvPr>
        </p:nvSpPr>
        <p:spPr/>
        <p:txBody>
          <a:bodyPr/>
          <a:lstStyle/>
          <a:p>
            <a:fld id="{E6B45AA1-006A-4177-9FFD-471A1BDE287C}" type="slidenum">
              <a:rPr lang="en-US" smtClean="0"/>
              <a:t>11</a:t>
            </a:fld>
            <a:endParaRPr lang="en-US"/>
          </a:p>
        </p:txBody>
      </p:sp>
    </p:spTree>
    <p:extLst>
      <p:ext uri="{BB962C8B-B14F-4D97-AF65-F5344CB8AC3E}">
        <p14:creationId xmlns:p14="http://schemas.microsoft.com/office/powerpoint/2010/main" val="2797458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a:t>
            </a:r>
            <a:r>
              <a:rPr lang="zh-CN" altLang="en-US" dirty="0"/>
              <a:t> </a:t>
            </a:r>
            <a:r>
              <a:rPr lang="en-US" altLang="zh-CN" dirty="0"/>
              <a:t>evaluate</a:t>
            </a:r>
            <a:r>
              <a:rPr lang="zh-CN" altLang="en-US" dirty="0"/>
              <a:t> </a:t>
            </a:r>
            <a:r>
              <a:rPr lang="en-US" altLang="zh-CN" dirty="0"/>
              <a:t>our</a:t>
            </a:r>
            <a:r>
              <a:rPr lang="zh-CN" altLang="en-US" dirty="0"/>
              <a:t> </a:t>
            </a:r>
            <a:r>
              <a:rPr lang="en-US" altLang="zh-CN" dirty="0"/>
              <a:t>design,</a:t>
            </a:r>
            <a:r>
              <a:rPr lang="zh-CN" altLang="en-US" dirty="0"/>
              <a:t> </a:t>
            </a:r>
            <a:r>
              <a:rPr lang="en-US" altLang="zh-CN" dirty="0"/>
              <a:t>we</a:t>
            </a:r>
            <a:r>
              <a:rPr lang="zh-CN" altLang="en-US" dirty="0"/>
              <a:t> </a:t>
            </a:r>
            <a:r>
              <a:rPr lang="en-US" altLang="zh-CN" dirty="0"/>
              <a:t>implement</a:t>
            </a:r>
            <a:r>
              <a:rPr lang="zh-CN" altLang="en-US" dirty="0"/>
              <a:t> </a:t>
            </a:r>
            <a:r>
              <a:rPr lang="en-US" altLang="zh-CN" dirty="0"/>
              <a:t>the</a:t>
            </a:r>
            <a:r>
              <a:rPr lang="zh-CN" altLang="en-US" dirty="0"/>
              <a:t> </a:t>
            </a:r>
            <a:r>
              <a:rPr lang="en-US" altLang="zh-CN" dirty="0"/>
              <a:t>QEI</a:t>
            </a:r>
            <a:r>
              <a:rPr lang="zh-CN" altLang="en-US" dirty="0"/>
              <a:t> </a:t>
            </a:r>
            <a:r>
              <a:rPr lang="en-US" altLang="zh-CN" dirty="0"/>
              <a:t>accelerator</a:t>
            </a:r>
            <a:r>
              <a:rPr lang="zh-CN" altLang="en-US" dirty="0"/>
              <a:t> </a:t>
            </a:r>
            <a:r>
              <a:rPr lang="en-US" altLang="zh-CN" dirty="0"/>
              <a:t>in</a:t>
            </a:r>
            <a:r>
              <a:rPr lang="zh-CN" altLang="en-US" dirty="0"/>
              <a:t> </a:t>
            </a:r>
            <a:r>
              <a:rPr lang="en-US" altLang="zh-CN" dirty="0"/>
              <a:t>snipper</a:t>
            </a:r>
            <a:r>
              <a:rPr lang="zh-CN" altLang="en-US" dirty="0"/>
              <a:t> </a:t>
            </a:r>
            <a:r>
              <a:rPr lang="en-US" altLang="zh-CN" dirty="0"/>
              <a:t>simulator,</a:t>
            </a:r>
            <a:r>
              <a:rPr lang="zh-CN" altLang="en-US" dirty="0"/>
              <a:t> </a:t>
            </a:r>
            <a:r>
              <a:rPr lang="en-US" altLang="zh-CN" dirty="0"/>
              <a:t>and</a:t>
            </a:r>
            <a:r>
              <a:rPr lang="zh-CN" altLang="en-US" dirty="0"/>
              <a:t> </a:t>
            </a:r>
            <a:r>
              <a:rPr lang="en-US" altLang="zh-CN" dirty="0"/>
              <a:t>run</a:t>
            </a:r>
            <a:r>
              <a:rPr lang="zh-CN" altLang="en-US" dirty="0"/>
              <a:t> </a:t>
            </a:r>
            <a:r>
              <a:rPr lang="en-US" altLang="zh-CN" dirty="0"/>
              <a:t>five</a:t>
            </a:r>
            <a:r>
              <a:rPr lang="zh-CN" altLang="en-US" dirty="0"/>
              <a:t> </a:t>
            </a:r>
            <a:r>
              <a:rPr lang="en-US" altLang="zh-CN" dirty="0"/>
              <a:t>representative</a:t>
            </a:r>
            <a:r>
              <a:rPr lang="zh-CN" altLang="en-US" dirty="0"/>
              <a:t> </a:t>
            </a:r>
            <a:r>
              <a:rPr lang="en-US" altLang="zh-CN" dirty="0"/>
              <a:t>cloud</a:t>
            </a:r>
            <a:r>
              <a:rPr lang="zh-CN" altLang="en-US" dirty="0"/>
              <a:t> </a:t>
            </a:r>
            <a:r>
              <a:rPr lang="en-US" altLang="zh-CN" dirty="0"/>
              <a:t>workloads.</a:t>
            </a:r>
            <a:r>
              <a:rPr lang="zh-CN" altLang="en-US" dirty="0"/>
              <a:t> </a:t>
            </a:r>
            <a:endParaRPr lang="en-US" altLang="zh-CN" dirty="0"/>
          </a:p>
          <a:p>
            <a:endParaRPr lang="en-US" altLang="zh-CN" dirty="0"/>
          </a:p>
          <a:p>
            <a:r>
              <a:rPr lang="en-US" altLang="zh-CN" dirty="0"/>
              <a:t>We</a:t>
            </a:r>
            <a:r>
              <a:rPr lang="zh-CN" altLang="en-US" dirty="0"/>
              <a:t> </a:t>
            </a:r>
            <a:r>
              <a:rPr lang="en-US" altLang="zh-CN" dirty="0"/>
              <a:t>use</a:t>
            </a:r>
            <a:r>
              <a:rPr lang="zh-CN" altLang="en-US" dirty="0"/>
              <a:t> </a:t>
            </a:r>
            <a:r>
              <a:rPr lang="en-US" altLang="zh-CN" dirty="0"/>
              <a:t>CACTI</a:t>
            </a:r>
            <a:r>
              <a:rPr lang="zh-CN" altLang="en-US" dirty="0"/>
              <a:t> </a:t>
            </a:r>
            <a:r>
              <a:rPr lang="en-US" altLang="zh-CN" dirty="0"/>
              <a:t>and</a:t>
            </a:r>
            <a:r>
              <a:rPr lang="zh-CN" altLang="en-US" dirty="0"/>
              <a:t> </a:t>
            </a:r>
            <a:r>
              <a:rPr lang="en-US" altLang="zh-CN" dirty="0" err="1"/>
              <a:t>McPAT</a:t>
            </a:r>
            <a:r>
              <a:rPr lang="zh-CN" altLang="en-US" dirty="0"/>
              <a:t> </a:t>
            </a:r>
            <a:r>
              <a:rPr lang="en-US" altLang="zh-CN" dirty="0"/>
              <a:t>for</a:t>
            </a:r>
            <a:r>
              <a:rPr lang="zh-CN" altLang="en-US" dirty="0"/>
              <a:t> </a:t>
            </a:r>
            <a:r>
              <a:rPr lang="en-US" altLang="zh-CN" dirty="0"/>
              <a:t>power</a:t>
            </a:r>
            <a:r>
              <a:rPr lang="zh-CN" altLang="en-US" dirty="0"/>
              <a:t> </a:t>
            </a:r>
            <a:r>
              <a:rPr lang="en-US" altLang="zh-CN" dirty="0"/>
              <a:t>and</a:t>
            </a:r>
            <a:r>
              <a:rPr lang="zh-CN" altLang="en-US" dirty="0"/>
              <a:t> </a:t>
            </a:r>
            <a:r>
              <a:rPr lang="en-US" altLang="zh-CN" dirty="0"/>
              <a:t>area</a:t>
            </a:r>
            <a:r>
              <a:rPr lang="zh-CN" altLang="en-US" dirty="0"/>
              <a:t> </a:t>
            </a:r>
            <a:r>
              <a:rPr lang="en-US" altLang="zh-CN" dirty="0"/>
              <a:t>evaluation.</a:t>
            </a:r>
          </a:p>
        </p:txBody>
      </p:sp>
      <p:sp>
        <p:nvSpPr>
          <p:cNvPr id="4" name="Slide Number Placeholder 3"/>
          <p:cNvSpPr>
            <a:spLocks noGrp="1"/>
          </p:cNvSpPr>
          <p:nvPr>
            <p:ph type="sldNum" sz="quarter" idx="5"/>
          </p:nvPr>
        </p:nvSpPr>
        <p:spPr/>
        <p:txBody>
          <a:bodyPr/>
          <a:lstStyle/>
          <a:p>
            <a:fld id="{E6B45AA1-006A-4177-9FFD-471A1BDE287C}" type="slidenum">
              <a:rPr lang="en-US" smtClean="0"/>
              <a:t>12</a:t>
            </a:fld>
            <a:endParaRPr lang="en-US"/>
          </a:p>
        </p:txBody>
      </p:sp>
    </p:spTree>
    <p:extLst>
      <p:ext uri="{BB962C8B-B14F-4D97-AF65-F5344CB8AC3E}">
        <p14:creationId xmlns:p14="http://schemas.microsoft.com/office/powerpoint/2010/main" val="197754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also</a:t>
            </a:r>
            <a:r>
              <a:rPr lang="zh-CN" altLang="en-US" dirty="0"/>
              <a:t> </a:t>
            </a:r>
            <a:r>
              <a:rPr lang="en-US" altLang="zh-CN" dirty="0"/>
              <a:t>compare</a:t>
            </a:r>
            <a:r>
              <a:rPr lang="zh-CN" altLang="en-US" dirty="0"/>
              <a:t> </a:t>
            </a:r>
            <a:r>
              <a:rPr lang="en-US" altLang="zh-CN" dirty="0"/>
              <a:t>5</a:t>
            </a:r>
            <a:r>
              <a:rPr lang="zh-CN" altLang="en-US" dirty="0"/>
              <a:t> </a:t>
            </a:r>
            <a:r>
              <a:rPr lang="en-US" altLang="zh-CN" dirty="0"/>
              <a:t>placement</a:t>
            </a:r>
            <a:r>
              <a:rPr lang="zh-CN" altLang="en-US" dirty="0"/>
              <a:t> </a:t>
            </a:r>
            <a:r>
              <a:rPr lang="en-US" altLang="zh-CN" dirty="0"/>
              <a:t>schemes.</a:t>
            </a:r>
          </a:p>
        </p:txBody>
      </p:sp>
      <p:sp>
        <p:nvSpPr>
          <p:cNvPr id="4" name="Slide Number Placeholder 3"/>
          <p:cNvSpPr>
            <a:spLocks noGrp="1"/>
          </p:cNvSpPr>
          <p:nvPr>
            <p:ph type="sldNum" sz="quarter" idx="5"/>
          </p:nvPr>
        </p:nvSpPr>
        <p:spPr/>
        <p:txBody>
          <a:bodyPr/>
          <a:lstStyle/>
          <a:p>
            <a:fld id="{E6B45AA1-006A-4177-9FFD-471A1BDE287C}" type="slidenum">
              <a:rPr lang="en-US" smtClean="0"/>
              <a:t>13</a:t>
            </a:fld>
            <a:endParaRPr lang="en-US"/>
          </a:p>
        </p:txBody>
      </p:sp>
    </p:spTree>
    <p:extLst>
      <p:ext uri="{BB962C8B-B14F-4D97-AF65-F5344CB8AC3E}">
        <p14:creationId xmlns:p14="http://schemas.microsoft.com/office/powerpoint/2010/main" val="421851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compare</a:t>
            </a:r>
            <a:r>
              <a:rPr lang="zh-CN" altLang="en-US" dirty="0"/>
              <a:t> </a:t>
            </a:r>
            <a:r>
              <a:rPr lang="en-US" altLang="zh-CN" dirty="0"/>
              <a:t>software</a:t>
            </a:r>
            <a:r>
              <a:rPr lang="zh-CN" altLang="en-US" dirty="0"/>
              <a:t> </a:t>
            </a:r>
            <a:r>
              <a:rPr lang="en-US" altLang="zh-CN" dirty="0"/>
              <a:t>baseline</a:t>
            </a:r>
            <a:r>
              <a:rPr lang="zh-CN" altLang="en-US" dirty="0"/>
              <a:t> </a:t>
            </a:r>
            <a:r>
              <a:rPr lang="en-US" altLang="zh-CN" dirty="0"/>
              <a:t>with</a:t>
            </a:r>
            <a:r>
              <a:rPr lang="zh-CN" altLang="en-US" dirty="0"/>
              <a:t> </a:t>
            </a:r>
            <a:r>
              <a:rPr lang="en-US" altLang="zh-CN" dirty="0"/>
              <a:t>5</a:t>
            </a:r>
            <a:r>
              <a:rPr lang="zh-CN" altLang="en-US" dirty="0"/>
              <a:t> </a:t>
            </a:r>
            <a:r>
              <a:rPr lang="en-US" altLang="zh-CN" dirty="0"/>
              <a:t>different</a:t>
            </a:r>
            <a:r>
              <a:rPr lang="zh-CN" altLang="en-US" dirty="0"/>
              <a:t> </a:t>
            </a:r>
            <a:r>
              <a:rPr lang="en-US" altLang="zh-CN" dirty="0"/>
              <a:t>integration</a:t>
            </a:r>
            <a:r>
              <a:rPr lang="zh-CN" altLang="en-US" dirty="0"/>
              <a:t> </a:t>
            </a:r>
            <a:r>
              <a:rPr lang="en-US" altLang="zh-CN" dirty="0"/>
              <a:t>schemes</a:t>
            </a:r>
            <a:r>
              <a:rPr lang="zh-CN" altLang="en-US" dirty="0"/>
              <a:t> </a:t>
            </a:r>
            <a:r>
              <a:rPr lang="en-US" altLang="zh-CN" dirty="0"/>
              <a:t>for</a:t>
            </a:r>
            <a:r>
              <a:rPr lang="zh-CN" altLang="en-US" dirty="0"/>
              <a:t> </a:t>
            </a:r>
            <a:r>
              <a:rPr lang="en-US" altLang="zh-CN" dirty="0"/>
              <a:t>the</a:t>
            </a:r>
            <a:r>
              <a:rPr lang="zh-CN" altLang="en-US" dirty="0"/>
              <a:t> </a:t>
            </a:r>
            <a:r>
              <a:rPr lang="en-US" altLang="zh-CN" dirty="0"/>
              <a:t>query</a:t>
            </a:r>
            <a:r>
              <a:rPr lang="zh-CN" altLang="en-US" dirty="0"/>
              <a:t> </a:t>
            </a:r>
            <a:r>
              <a:rPr lang="en-US" altLang="zh-CN" dirty="0"/>
              <a:t>speedup.</a:t>
            </a:r>
          </a:p>
          <a:p>
            <a:endParaRPr lang="en-US" altLang="zh-CN" dirty="0"/>
          </a:p>
          <a:p>
            <a:r>
              <a:rPr lang="en-US" altLang="zh-CN" dirty="0"/>
              <a:t>First,</a:t>
            </a:r>
            <a:r>
              <a:rPr lang="zh-CN" altLang="en-US" dirty="0"/>
              <a:t> </a:t>
            </a:r>
            <a:r>
              <a:rPr lang="en-US" altLang="zh-CN" dirty="0"/>
              <a:t>we</a:t>
            </a:r>
            <a:r>
              <a:rPr lang="zh-CN" altLang="en-US" dirty="0"/>
              <a:t> </a:t>
            </a:r>
            <a:r>
              <a:rPr lang="en-US" altLang="zh-CN" dirty="0"/>
              <a:t>find</a:t>
            </a:r>
            <a:r>
              <a:rPr lang="zh-CN" altLang="en-US" dirty="0"/>
              <a:t> </a:t>
            </a:r>
            <a:r>
              <a:rPr lang="en-US" altLang="zh-CN" dirty="0"/>
              <a:t>that</a:t>
            </a:r>
            <a:r>
              <a:rPr lang="zh-CN" altLang="en-US" dirty="0"/>
              <a:t> </a:t>
            </a:r>
            <a:r>
              <a:rPr lang="en-US" altLang="zh-CN" dirty="0"/>
              <a:t>the</a:t>
            </a:r>
            <a:r>
              <a:rPr lang="zh-CN" altLang="en-US" dirty="0"/>
              <a:t> </a:t>
            </a:r>
            <a:r>
              <a:rPr lang="en-US" altLang="zh-CN" dirty="0"/>
              <a:t>CHA-based</a:t>
            </a:r>
            <a:r>
              <a:rPr lang="zh-CN" altLang="en-US" dirty="0"/>
              <a:t> </a:t>
            </a:r>
            <a:r>
              <a:rPr lang="en-US" altLang="zh-CN" dirty="0"/>
              <a:t>schemes</a:t>
            </a:r>
            <a:r>
              <a:rPr lang="zh-CN" altLang="en-US" dirty="0"/>
              <a:t> </a:t>
            </a:r>
            <a:r>
              <a:rPr lang="en-US" altLang="zh-CN" dirty="0"/>
              <a:t>always</a:t>
            </a:r>
            <a:r>
              <a:rPr lang="zh-CN" altLang="en-US" dirty="0"/>
              <a:t> </a:t>
            </a:r>
            <a:r>
              <a:rPr lang="en-US" altLang="zh-CN" dirty="0"/>
              <a:t>have</a:t>
            </a:r>
            <a:r>
              <a:rPr lang="zh-CN" altLang="en-US" dirty="0"/>
              <a:t> </a:t>
            </a:r>
            <a:r>
              <a:rPr lang="en-US" altLang="zh-CN" dirty="0"/>
              <a:t>first-class</a:t>
            </a:r>
            <a:r>
              <a:rPr lang="zh-CN" altLang="en-US" dirty="0"/>
              <a:t> </a:t>
            </a:r>
            <a:r>
              <a:rPr lang="en-US" altLang="zh-CN" dirty="0"/>
              <a:t>performance.</a:t>
            </a:r>
            <a:r>
              <a:rPr lang="zh-CN" altLang="en-US" dirty="0"/>
              <a:t> </a:t>
            </a:r>
            <a:r>
              <a:rPr lang="en-US" altLang="zh-CN" dirty="0"/>
              <a:t>Specifically,</a:t>
            </a:r>
            <a:r>
              <a:rPr lang="zh-CN" altLang="en-US" dirty="0"/>
              <a:t> </a:t>
            </a:r>
            <a:r>
              <a:rPr lang="en-US" altLang="zh-CN" dirty="0"/>
              <a:t>if</a:t>
            </a:r>
            <a:r>
              <a:rPr lang="zh-CN" altLang="en-US" dirty="0"/>
              <a:t> </a:t>
            </a:r>
            <a:r>
              <a:rPr lang="en-US" altLang="zh-CN" dirty="0"/>
              <a:t>we</a:t>
            </a:r>
            <a:r>
              <a:rPr lang="zh-CN" altLang="en-US" dirty="0"/>
              <a:t> </a:t>
            </a:r>
            <a:r>
              <a:rPr lang="en-US" altLang="zh-CN" dirty="0"/>
              <a:t>add</a:t>
            </a:r>
            <a:r>
              <a:rPr lang="zh-CN" altLang="en-US" dirty="0"/>
              <a:t> </a:t>
            </a:r>
            <a:r>
              <a:rPr lang="en-US" altLang="zh-CN" dirty="0"/>
              <a:t>a</a:t>
            </a:r>
            <a:r>
              <a:rPr lang="zh-CN" altLang="en-US" dirty="0"/>
              <a:t> </a:t>
            </a:r>
            <a:r>
              <a:rPr lang="en-US" altLang="zh-CN" dirty="0"/>
              <a:t>TLB</a:t>
            </a:r>
            <a:r>
              <a:rPr lang="zh-CN" altLang="en-US" dirty="0"/>
              <a:t> </a:t>
            </a:r>
            <a:r>
              <a:rPr lang="en-US" altLang="zh-CN" dirty="0"/>
              <a:t>inside</a:t>
            </a:r>
            <a:r>
              <a:rPr lang="zh-CN" altLang="en-US" dirty="0"/>
              <a:t> </a:t>
            </a:r>
            <a:r>
              <a:rPr lang="en-US" altLang="zh-CN" dirty="0"/>
              <a:t>the</a:t>
            </a:r>
            <a:r>
              <a:rPr lang="zh-CN" altLang="en-US" dirty="0"/>
              <a:t> </a:t>
            </a:r>
            <a:r>
              <a:rPr lang="en-US" altLang="zh-CN" dirty="0"/>
              <a:t>LLC</a:t>
            </a:r>
            <a:r>
              <a:rPr lang="zh-CN" altLang="en-US" dirty="0"/>
              <a:t> </a:t>
            </a:r>
            <a:r>
              <a:rPr lang="en-US" altLang="zh-CN" dirty="0"/>
              <a:t>slice,</a:t>
            </a:r>
            <a:r>
              <a:rPr lang="zh-CN" altLang="en-US" dirty="0"/>
              <a:t> </a:t>
            </a:r>
            <a:r>
              <a:rPr lang="en-US" altLang="zh-CN" dirty="0"/>
              <a:t>we</a:t>
            </a:r>
            <a:r>
              <a:rPr lang="zh-CN" altLang="en-US" dirty="0"/>
              <a:t> </a:t>
            </a:r>
            <a:r>
              <a:rPr lang="en-US" altLang="zh-CN" dirty="0"/>
              <a:t>can</a:t>
            </a:r>
            <a:r>
              <a:rPr lang="zh-CN" altLang="en-US" dirty="0"/>
              <a:t> </a:t>
            </a:r>
            <a:r>
              <a:rPr lang="en-US" altLang="zh-CN" dirty="0"/>
              <a:t>achieve</a:t>
            </a:r>
            <a:r>
              <a:rPr lang="zh-CN" altLang="en-US" dirty="0"/>
              <a:t> </a:t>
            </a:r>
            <a:r>
              <a:rPr lang="en-US" altLang="zh-CN" dirty="0"/>
              <a:t>highest</a:t>
            </a:r>
            <a:r>
              <a:rPr lang="zh-CN" altLang="en-US" dirty="0"/>
              <a:t> </a:t>
            </a:r>
            <a:r>
              <a:rPr lang="en-US" altLang="zh-CN" dirty="0"/>
              <a:t>speedup</a:t>
            </a:r>
            <a:r>
              <a:rPr lang="zh-CN" altLang="en-US" dirty="0"/>
              <a:t> </a:t>
            </a:r>
            <a:r>
              <a:rPr lang="en-US" altLang="zh-CN" dirty="0"/>
              <a:t>here.</a:t>
            </a:r>
            <a:r>
              <a:rPr lang="zh-CN" altLang="en-US" dirty="0"/>
              <a:t> </a:t>
            </a:r>
            <a:r>
              <a:rPr lang="en-US" altLang="zh-CN" dirty="0"/>
              <a:t>If</a:t>
            </a:r>
            <a:r>
              <a:rPr lang="zh-CN" altLang="en-US" dirty="0"/>
              <a:t> </a:t>
            </a:r>
            <a:r>
              <a:rPr lang="en-US" altLang="zh-CN" dirty="0"/>
              <a:t>we</a:t>
            </a:r>
            <a:r>
              <a:rPr lang="zh-CN" altLang="en-US" dirty="0"/>
              <a:t> </a:t>
            </a:r>
            <a:r>
              <a:rPr lang="en-US" altLang="zh-CN" dirty="0"/>
              <a:t>go</a:t>
            </a:r>
            <a:r>
              <a:rPr lang="zh-CN" altLang="en-US" dirty="0"/>
              <a:t> </a:t>
            </a:r>
            <a:r>
              <a:rPr lang="en-US" altLang="zh-CN" dirty="0"/>
              <a:t>to</a:t>
            </a:r>
            <a:r>
              <a:rPr lang="zh-CN" altLang="en-US" dirty="0"/>
              <a:t> </a:t>
            </a:r>
            <a:r>
              <a:rPr lang="en-US" altLang="zh-CN" dirty="0"/>
              <a:t>core’s</a:t>
            </a:r>
            <a:r>
              <a:rPr lang="zh-CN" altLang="en-US" dirty="0"/>
              <a:t> </a:t>
            </a:r>
            <a:r>
              <a:rPr lang="en-US" altLang="zh-CN" dirty="0"/>
              <a:t>TLB</a:t>
            </a:r>
            <a:r>
              <a:rPr lang="zh-CN" altLang="en-US" dirty="0"/>
              <a:t> </a:t>
            </a:r>
            <a:r>
              <a:rPr lang="en-US" altLang="zh-CN" dirty="0"/>
              <a:t>for</a:t>
            </a:r>
            <a:r>
              <a:rPr lang="zh-CN" altLang="en-US" dirty="0"/>
              <a:t> </a:t>
            </a:r>
            <a:r>
              <a:rPr lang="en-US" altLang="zh-CN" dirty="0"/>
              <a:t>address</a:t>
            </a:r>
            <a:r>
              <a:rPr lang="zh-CN" altLang="en-US" dirty="0"/>
              <a:t> </a:t>
            </a:r>
            <a:r>
              <a:rPr lang="en-US" altLang="zh-CN" dirty="0"/>
              <a:t>translation,</a:t>
            </a:r>
            <a:r>
              <a:rPr lang="zh-CN" altLang="en-US" dirty="0"/>
              <a:t> </a:t>
            </a:r>
            <a:r>
              <a:rPr lang="en-US" altLang="zh-CN" dirty="0"/>
              <a:t>there</a:t>
            </a:r>
            <a:r>
              <a:rPr lang="zh-CN" altLang="en-US" dirty="0"/>
              <a:t> </a:t>
            </a:r>
            <a:r>
              <a:rPr lang="en-US" altLang="zh-CN" dirty="0"/>
              <a:t>will</a:t>
            </a:r>
            <a:r>
              <a:rPr lang="zh-CN" altLang="en-US" dirty="0"/>
              <a:t> </a:t>
            </a:r>
            <a:r>
              <a:rPr lang="en-US" altLang="zh-CN" dirty="0"/>
              <a:t>be</a:t>
            </a:r>
            <a:r>
              <a:rPr lang="zh-CN" altLang="en-US" dirty="0"/>
              <a:t> </a:t>
            </a:r>
            <a:r>
              <a:rPr lang="en-US" altLang="zh-CN" dirty="0"/>
              <a:t>a</a:t>
            </a:r>
            <a:r>
              <a:rPr lang="zh-CN" altLang="en-US" dirty="0"/>
              <a:t> </a:t>
            </a:r>
            <a:r>
              <a:rPr lang="en-US" altLang="zh-CN" dirty="0"/>
              <a:t>moderate</a:t>
            </a:r>
            <a:r>
              <a:rPr lang="zh-CN" altLang="en-US" dirty="0"/>
              <a:t> </a:t>
            </a:r>
            <a:r>
              <a:rPr lang="en-US" altLang="zh-CN" dirty="0"/>
              <a:t>performance</a:t>
            </a:r>
            <a:r>
              <a:rPr lang="zh-CN" altLang="en-US" dirty="0"/>
              <a:t> </a:t>
            </a:r>
            <a:r>
              <a:rPr lang="en-US" altLang="zh-CN" dirty="0"/>
              <a:t>drop.</a:t>
            </a:r>
          </a:p>
          <a:p>
            <a:endParaRPr lang="en-US" altLang="zh-CN" dirty="0"/>
          </a:p>
          <a:p>
            <a:r>
              <a:rPr lang="en-US" altLang="zh-CN" dirty="0"/>
              <a:t>Second,</a:t>
            </a:r>
            <a:r>
              <a:rPr lang="zh-CN" altLang="en-US" dirty="0"/>
              <a:t> </a:t>
            </a:r>
            <a:r>
              <a:rPr lang="en-US" altLang="zh-CN" dirty="0"/>
              <a:t>the</a:t>
            </a:r>
            <a:r>
              <a:rPr lang="zh-CN" altLang="en-US" dirty="0"/>
              <a:t> </a:t>
            </a:r>
            <a:r>
              <a:rPr lang="en-US" altLang="zh-CN" dirty="0"/>
              <a:t>device-based</a:t>
            </a:r>
            <a:r>
              <a:rPr lang="zh-CN" altLang="en-US" dirty="0"/>
              <a:t> </a:t>
            </a:r>
            <a:r>
              <a:rPr lang="en-US" altLang="zh-CN" dirty="0"/>
              <a:t>schemes,</a:t>
            </a:r>
            <a:r>
              <a:rPr lang="zh-CN" altLang="en-US" dirty="0"/>
              <a:t> </a:t>
            </a:r>
            <a:r>
              <a:rPr lang="en-US" altLang="zh-CN" dirty="0"/>
              <a:t>either</a:t>
            </a:r>
            <a:r>
              <a:rPr lang="zh-CN" altLang="en-US" dirty="0"/>
              <a:t> </a:t>
            </a:r>
            <a:r>
              <a:rPr lang="en-US" altLang="zh-CN" dirty="0"/>
              <a:t>directly</a:t>
            </a:r>
            <a:r>
              <a:rPr lang="zh-CN" altLang="en-US" dirty="0"/>
              <a:t> </a:t>
            </a:r>
            <a:r>
              <a:rPr lang="en-US" altLang="zh-CN" dirty="0"/>
              <a:t>connected</a:t>
            </a:r>
            <a:r>
              <a:rPr lang="zh-CN" altLang="en-US" dirty="0"/>
              <a:t> </a:t>
            </a:r>
            <a:r>
              <a:rPr lang="en-US" altLang="zh-CN" dirty="0"/>
              <a:t>to</a:t>
            </a:r>
            <a:r>
              <a:rPr lang="zh-CN" altLang="en-US" dirty="0"/>
              <a:t> </a:t>
            </a:r>
            <a:r>
              <a:rPr lang="en-US" altLang="zh-CN" dirty="0"/>
              <a:t>the</a:t>
            </a:r>
            <a:r>
              <a:rPr lang="zh-CN" altLang="en-US" dirty="0"/>
              <a:t> </a:t>
            </a:r>
            <a:r>
              <a:rPr lang="en-US" altLang="zh-CN" dirty="0"/>
              <a:t>core</a:t>
            </a:r>
            <a:r>
              <a:rPr lang="zh-CN" altLang="en-US" dirty="0"/>
              <a:t> </a:t>
            </a:r>
            <a:r>
              <a:rPr lang="en-US" altLang="zh-CN" dirty="0"/>
              <a:t>or</a:t>
            </a:r>
            <a:r>
              <a:rPr lang="zh-CN" altLang="en-US" dirty="0"/>
              <a:t> </a:t>
            </a:r>
            <a:r>
              <a:rPr lang="en-US" altLang="zh-CN" dirty="0"/>
              <a:t>indirectly</a:t>
            </a:r>
            <a:r>
              <a:rPr lang="zh-CN" altLang="en-US" dirty="0"/>
              <a:t> </a:t>
            </a:r>
            <a:r>
              <a:rPr lang="en-US" altLang="zh-CN" dirty="0"/>
              <a:t>through</a:t>
            </a:r>
            <a:r>
              <a:rPr lang="zh-CN" altLang="en-US" dirty="0"/>
              <a:t> </a:t>
            </a:r>
            <a:r>
              <a:rPr lang="en-US" altLang="zh-CN" dirty="0"/>
              <a:t>an</a:t>
            </a:r>
            <a:r>
              <a:rPr lang="zh-CN" altLang="en-US" dirty="0"/>
              <a:t> </a:t>
            </a:r>
            <a:r>
              <a:rPr lang="en-US" altLang="zh-CN" dirty="0"/>
              <a:t>interface,</a:t>
            </a:r>
            <a:r>
              <a:rPr lang="zh-CN" altLang="en-US" dirty="0"/>
              <a:t> </a:t>
            </a:r>
            <a:r>
              <a:rPr lang="en-US" altLang="zh-CN" dirty="0"/>
              <a:t>suffer</a:t>
            </a:r>
            <a:r>
              <a:rPr lang="zh-CN" altLang="en-US" dirty="0"/>
              <a:t> </a:t>
            </a:r>
            <a:r>
              <a:rPr lang="en-US" altLang="zh-CN" dirty="0"/>
              <a:t>a</a:t>
            </a:r>
            <a:r>
              <a:rPr lang="zh-CN" altLang="en-US" dirty="0"/>
              <a:t> </a:t>
            </a:r>
            <a:r>
              <a:rPr lang="en-US" altLang="zh-CN" dirty="0"/>
              <a:t>high</a:t>
            </a:r>
            <a:r>
              <a:rPr lang="zh-CN" altLang="en-US" dirty="0"/>
              <a:t> </a:t>
            </a:r>
            <a:r>
              <a:rPr lang="en-US" altLang="zh-CN" dirty="0"/>
              <a:t>latency</a:t>
            </a:r>
            <a:r>
              <a:rPr lang="zh-CN" altLang="en-US" dirty="0"/>
              <a:t> </a:t>
            </a:r>
            <a:r>
              <a:rPr lang="en-US" altLang="zh-CN" dirty="0"/>
              <a:t>and</a:t>
            </a:r>
            <a:r>
              <a:rPr lang="zh-CN" altLang="en-US" dirty="0"/>
              <a:t> </a:t>
            </a:r>
            <a:r>
              <a:rPr lang="en-US" altLang="zh-CN" dirty="0"/>
              <a:t>thus</a:t>
            </a:r>
            <a:r>
              <a:rPr lang="zh-CN" altLang="en-US" dirty="0"/>
              <a:t> </a:t>
            </a:r>
            <a:r>
              <a:rPr lang="en-US" altLang="zh-CN" dirty="0"/>
              <a:t>don’t</a:t>
            </a:r>
            <a:r>
              <a:rPr lang="zh-CN" altLang="en-US" dirty="0"/>
              <a:t> </a:t>
            </a:r>
            <a:r>
              <a:rPr lang="en-US" altLang="zh-CN" dirty="0"/>
              <a:t>perform</a:t>
            </a:r>
            <a:r>
              <a:rPr lang="zh-CN" altLang="en-US" dirty="0"/>
              <a:t> </a:t>
            </a:r>
            <a:r>
              <a:rPr lang="en-US" altLang="zh-CN" dirty="0"/>
              <a:t>well.</a:t>
            </a:r>
            <a:r>
              <a:rPr lang="zh-CN" altLang="en-US" dirty="0"/>
              <a:t> </a:t>
            </a:r>
            <a:r>
              <a:rPr lang="en-US" altLang="zh-CN" dirty="0"/>
              <a:t>Batching</a:t>
            </a:r>
            <a:r>
              <a:rPr lang="zh-CN" altLang="en-US" dirty="0"/>
              <a:t> </a:t>
            </a:r>
            <a:r>
              <a:rPr lang="en-US" altLang="zh-CN" dirty="0"/>
              <a:t>the</a:t>
            </a:r>
            <a:r>
              <a:rPr lang="zh-CN" altLang="en-US" dirty="0"/>
              <a:t> </a:t>
            </a:r>
            <a:r>
              <a:rPr lang="en-US" altLang="zh-CN" dirty="0"/>
              <a:t>queries</a:t>
            </a:r>
            <a:r>
              <a:rPr lang="zh-CN" altLang="en-US" dirty="0"/>
              <a:t> </a:t>
            </a:r>
            <a:r>
              <a:rPr lang="en-US" altLang="zh-CN" dirty="0"/>
              <a:t>may</a:t>
            </a:r>
            <a:r>
              <a:rPr lang="zh-CN" altLang="en-US" dirty="0"/>
              <a:t> </a:t>
            </a:r>
            <a:r>
              <a:rPr lang="en-US" altLang="zh-CN" dirty="0"/>
              <a:t>mitigate</a:t>
            </a:r>
            <a:r>
              <a:rPr lang="zh-CN" altLang="en-US" dirty="0"/>
              <a:t> </a:t>
            </a:r>
            <a:r>
              <a:rPr lang="en-US" altLang="zh-CN" dirty="0"/>
              <a:t>this</a:t>
            </a:r>
            <a:r>
              <a:rPr lang="zh-CN" altLang="en-US" dirty="0"/>
              <a:t> </a:t>
            </a:r>
            <a:r>
              <a:rPr lang="en-US" altLang="zh-CN" dirty="0"/>
              <a:t>problem</a:t>
            </a:r>
            <a:r>
              <a:rPr lang="zh-CN" altLang="en-US" dirty="0"/>
              <a:t> </a:t>
            </a:r>
            <a:r>
              <a:rPr lang="en-US" altLang="zh-CN" dirty="0"/>
              <a:t>for</a:t>
            </a:r>
            <a:r>
              <a:rPr lang="zh-CN" altLang="en-US" dirty="0"/>
              <a:t> </a:t>
            </a:r>
            <a:r>
              <a:rPr lang="en-US" altLang="zh-CN" dirty="0"/>
              <a:t>throughput but</a:t>
            </a:r>
            <a:r>
              <a:rPr lang="zh-CN" altLang="en-US" dirty="0"/>
              <a:t> </a:t>
            </a:r>
            <a:r>
              <a:rPr lang="en-US" altLang="zh-CN" dirty="0"/>
              <a:t>will</a:t>
            </a:r>
            <a:r>
              <a:rPr lang="zh-CN" altLang="en-US" dirty="0"/>
              <a:t> </a:t>
            </a:r>
            <a:r>
              <a:rPr lang="en-US" altLang="zh-CN" dirty="0"/>
              <a:t>worsen</a:t>
            </a:r>
            <a:r>
              <a:rPr lang="zh-CN" altLang="en-US" dirty="0"/>
              <a:t> </a:t>
            </a:r>
            <a:r>
              <a:rPr lang="en-US" altLang="zh-CN" dirty="0"/>
              <a:t>the</a:t>
            </a:r>
            <a:r>
              <a:rPr lang="zh-CN" altLang="en-US" dirty="0"/>
              <a:t> </a:t>
            </a:r>
            <a:r>
              <a:rPr lang="en-US" altLang="zh-CN" dirty="0"/>
              <a:t>latency</a:t>
            </a:r>
            <a:r>
              <a:rPr lang="zh-CN" altLang="en-US" dirty="0"/>
              <a:t> </a:t>
            </a:r>
            <a:r>
              <a:rPr lang="en-US" altLang="zh-CN" dirty="0"/>
              <a:t>performance.</a:t>
            </a:r>
          </a:p>
          <a:p>
            <a:endParaRPr lang="en-US" altLang="zh-CN" dirty="0"/>
          </a:p>
          <a:p>
            <a:r>
              <a:rPr lang="en-US" altLang="zh-CN" dirty="0"/>
              <a:t>Last,</a:t>
            </a:r>
            <a:r>
              <a:rPr lang="zh-CN" altLang="en-US" dirty="0"/>
              <a:t> </a:t>
            </a:r>
            <a:r>
              <a:rPr lang="en-US" altLang="zh-CN" dirty="0"/>
              <a:t>our</a:t>
            </a:r>
            <a:r>
              <a:rPr lang="zh-CN" altLang="en-US" dirty="0"/>
              <a:t> </a:t>
            </a:r>
            <a:r>
              <a:rPr lang="en-US" altLang="zh-CN" dirty="0"/>
              <a:t>core-integrated</a:t>
            </a:r>
            <a:r>
              <a:rPr lang="zh-CN" altLang="en-US" dirty="0"/>
              <a:t> </a:t>
            </a:r>
            <a:r>
              <a:rPr lang="en-US" altLang="zh-CN" dirty="0"/>
              <a:t>scheme</a:t>
            </a:r>
            <a:r>
              <a:rPr lang="zh-CN" altLang="en-US" dirty="0"/>
              <a:t> </a:t>
            </a:r>
            <a:r>
              <a:rPr lang="en-US" altLang="zh-CN" dirty="0"/>
              <a:t>has</a:t>
            </a:r>
            <a:r>
              <a:rPr lang="zh-CN" altLang="en-US" dirty="0"/>
              <a:t> </a:t>
            </a:r>
            <a:r>
              <a:rPr lang="en-US" altLang="zh-CN" dirty="0"/>
              <a:t>the</a:t>
            </a:r>
            <a:r>
              <a:rPr lang="zh-CN" altLang="en-US" dirty="0"/>
              <a:t> </a:t>
            </a:r>
            <a:r>
              <a:rPr lang="en-US" altLang="zh-CN" dirty="0"/>
              <a:t>No.2</a:t>
            </a:r>
            <a:r>
              <a:rPr lang="zh-CN" altLang="en-US" dirty="0"/>
              <a:t> </a:t>
            </a:r>
            <a:r>
              <a:rPr lang="en-US" altLang="zh-CN" dirty="0"/>
              <a:t>performance,</a:t>
            </a:r>
            <a:r>
              <a:rPr lang="zh-CN" altLang="en-US" dirty="0"/>
              <a:t> </a:t>
            </a:r>
            <a:r>
              <a:rPr lang="en-US" altLang="zh-CN" dirty="0"/>
              <a:t>which</a:t>
            </a:r>
            <a:r>
              <a:rPr lang="zh-CN" altLang="en-US" dirty="0"/>
              <a:t> </a:t>
            </a:r>
            <a:r>
              <a:rPr lang="en-US" altLang="zh-CN" dirty="0"/>
              <a:t>is</a:t>
            </a:r>
            <a:r>
              <a:rPr lang="zh-CN" altLang="en-US" dirty="0"/>
              <a:t> </a:t>
            </a:r>
            <a:r>
              <a:rPr lang="en-US" altLang="zh-CN" dirty="0"/>
              <a:t>just</a:t>
            </a:r>
            <a:r>
              <a:rPr lang="zh-CN" altLang="en-US" dirty="0"/>
              <a:t> </a:t>
            </a:r>
            <a:r>
              <a:rPr lang="en-US" altLang="zh-CN" dirty="0"/>
              <a:t>8%</a:t>
            </a:r>
            <a:r>
              <a:rPr lang="zh-CN" altLang="en-US" dirty="0"/>
              <a:t> </a:t>
            </a:r>
            <a:r>
              <a:rPr lang="en-US" altLang="zh-CN" dirty="0"/>
              <a:t>lower</a:t>
            </a:r>
            <a:r>
              <a:rPr lang="zh-CN" altLang="en-US" dirty="0"/>
              <a:t> </a:t>
            </a:r>
            <a:r>
              <a:rPr lang="en-US" altLang="zh-CN" dirty="0"/>
              <a:t>than</a:t>
            </a:r>
            <a:r>
              <a:rPr lang="zh-CN" altLang="en-US" dirty="0"/>
              <a:t> </a:t>
            </a:r>
            <a:r>
              <a:rPr lang="en-US" altLang="zh-CN" dirty="0"/>
              <a:t>CHA-TLB.</a:t>
            </a:r>
          </a:p>
        </p:txBody>
      </p:sp>
      <p:sp>
        <p:nvSpPr>
          <p:cNvPr id="4" name="Slide Number Placeholder 3"/>
          <p:cNvSpPr>
            <a:spLocks noGrp="1"/>
          </p:cNvSpPr>
          <p:nvPr>
            <p:ph type="sldNum" sz="quarter" idx="5"/>
          </p:nvPr>
        </p:nvSpPr>
        <p:spPr/>
        <p:txBody>
          <a:bodyPr/>
          <a:lstStyle/>
          <a:p>
            <a:fld id="{E6B45AA1-006A-4177-9FFD-471A1BDE287C}" type="slidenum">
              <a:rPr lang="en-US" smtClean="0"/>
              <a:t>14</a:t>
            </a:fld>
            <a:endParaRPr lang="en-US"/>
          </a:p>
        </p:txBody>
      </p:sp>
    </p:spTree>
    <p:extLst>
      <p:ext uri="{BB962C8B-B14F-4D97-AF65-F5344CB8AC3E}">
        <p14:creationId xmlns:p14="http://schemas.microsoft.com/office/powerpoint/2010/main" val="3349195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then</a:t>
            </a:r>
            <a:r>
              <a:rPr lang="zh-CN" altLang="en-US" dirty="0"/>
              <a:t> </a:t>
            </a:r>
            <a:r>
              <a:rPr lang="en-US" altLang="zh-CN" dirty="0"/>
              <a:t>compare</a:t>
            </a:r>
            <a:r>
              <a:rPr lang="zh-CN" altLang="en-US" dirty="0"/>
              <a:t> </a:t>
            </a:r>
            <a:r>
              <a:rPr lang="en-US" altLang="zh-CN" dirty="0"/>
              <a:t>the</a:t>
            </a:r>
            <a:r>
              <a:rPr lang="zh-CN" altLang="en-US" dirty="0"/>
              <a:t> </a:t>
            </a:r>
            <a:r>
              <a:rPr lang="en-US" altLang="zh-CN" dirty="0"/>
              <a:t>overhead</a:t>
            </a:r>
            <a:r>
              <a:rPr lang="zh-CN" altLang="en-US" dirty="0"/>
              <a:t> </a:t>
            </a:r>
            <a:r>
              <a:rPr lang="en-US" altLang="zh-CN" dirty="0"/>
              <a:t>of</a:t>
            </a:r>
            <a:r>
              <a:rPr lang="zh-CN" altLang="en-US" dirty="0"/>
              <a:t> </a:t>
            </a:r>
            <a:r>
              <a:rPr lang="en-US" altLang="zh-CN" dirty="0"/>
              <a:t>such</a:t>
            </a:r>
            <a:r>
              <a:rPr lang="zh-CN" altLang="en-US" dirty="0"/>
              <a:t> </a:t>
            </a:r>
            <a:r>
              <a:rPr lang="en-US" altLang="zh-CN" dirty="0"/>
              <a:t>schemes.</a:t>
            </a:r>
            <a:r>
              <a:rPr lang="zh-CN" altLang="en-US" dirty="0"/>
              <a:t> </a:t>
            </a:r>
            <a:endParaRPr lang="en-US" altLang="zh-CN" dirty="0"/>
          </a:p>
          <a:p>
            <a:endParaRPr lang="en-US" altLang="zh-CN" dirty="0"/>
          </a:p>
          <a:p>
            <a:r>
              <a:rPr lang="en-US" altLang="zh-CN" dirty="0"/>
              <a:t>Obviously,</a:t>
            </a:r>
            <a:r>
              <a:rPr lang="zh-CN" altLang="en-US" dirty="0"/>
              <a:t> </a:t>
            </a:r>
            <a:r>
              <a:rPr lang="en-US" altLang="zh-CN" dirty="0"/>
              <a:t>adding</a:t>
            </a:r>
            <a:r>
              <a:rPr lang="zh-CN" altLang="en-US" dirty="0"/>
              <a:t> </a:t>
            </a:r>
            <a:r>
              <a:rPr lang="en-US" altLang="zh-CN" dirty="0"/>
              <a:t>TLBs</a:t>
            </a:r>
            <a:r>
              <a:rPr lang="zh-CN" altLang="en-US" dirty="0"/>
              <a:t> </a:t>
            </a:r>
            <a:r>
              <a:rPr lang="en-US" altLang="zh-CN" dirty="0"/>
              <a:t>at</a:t>
            </a:r>
            <a:r>
              <a:rPr lang="zh-CN" altLang="en-US" dirty="0"/>
              <a:t> </a:t>
            </a:r>
            <a:r>
              <a:rPr lang="en-US" altLang="zh-CN" dirty="0"/>
              <a:t>LLC</a:t>
            </a:r>
            <a:r>
              <a:rPr lang="zh-CN" altLang="en-US" dirty="0"/>
              <a:t> </a:t>
            </a:r>
            <a:r>
              <a:rPr lang="en-US" altLang="zh-CN" dirty="0"/>
              <a:t>is</a:t>
            </a:r>
            <a:r>
              <a:rPr lang="zh-CN" altLang="en-US" dirty="0"/>
              <a:t> </a:t>
            </a:r>
            <a:r>
              <a:rPr lang="en-US" altLang="zh-CN" dirty="0"/>
              <a:t>not</a:t>
            </a:r>
            <a:r>
              <a:rPr lang="zh-CN" altLang="en-US" dirty="0"/>
              <a:t> </a:t>
            </a:r>
            <a:r>
              <a:rPr lang="en-US" altLang="zh-CN" dirty="0"/>
              <a:t>a</a:t>
            </a:r>
            <a:r>
              <a:rPr lang="zh-CN" altLang="en-US" dirty="0"/>
              <a:t> </a:t>
            </a:r>
            <a:r>
              <a:rPr lang="en-US" altLang="zh-CN" dirty="0"/>
              <a:t>cheap</a:t>
            </a:r>
            <a:r>
              <a:rPr lang="zh-CN" altLang="en-US" dirty="0"/>
              <a:t> </a:t>
            </a:r>
            <a:r>
              <a:rPr lang="en-US" altLang="zh-CN" dirty="0"/>
              <a:t>design,</a:t>
            </a:r>
            <a:r>
              <a:rPr lang="zh-CN" altLang="en-US" dirty="0"/>
              <a:t> </a:t>
            </a:r>
            <a:r>
              <a:rPr lang="en-US" altLang="zh-CN" dirty="0"/>
              <a:t>around</a:t>
            </a:r>
            <a:r>
              <a:rPr lang="zh-CN" altLang="en-US" dirty="0"/>
              <a:t> </a:t>
            </a:r>
            <a:r>
              <a:rPr lang="en-US" altLang="zh-CN" dirty="0"/>
              <a:t>3x</a:t>
            </a:r>
            <a:r>
              <a:rPr lang="zh-CN" altLang="en-US" dirty="0"/>
              <a:t> </a:t>
            </a:r>
            <a:r>
              <a:rPr lang="en-US" altLang="zh-CN" dirty="0"/>
              <a:t>more</a:t>
            </a:r>
            <a:r>
              <a:rPr lang="zh-CN" altLang="en-US" dirty="0"/>
              <a:t> </a:t>
            </a:r>
            <a:r>
              <a:rPr lang="en-US" altLang="zh-CN" dirty="0"/>
              <a:t>costly</a:t>
            </a:r>
            <a:r>
              <a:rPr lang="zh-CN" altLang="en-US" dirty="0"/>
              <a:t> </a:t>
            </a:r>
            <a:r>
              <a:rPr lang="en-US" altLang="zh-CN" dirty="0"/>
              <a:t>than</a:t>
            </a:r>
            <a:r>
              <a:rPr lang="zh-CN" altLang="en-US" dirty="0"/>
              <a:t> </a:t>
            </a:r>
            <a:r>
              <a:rPr lang="en-US" altLang="zh-CN" dirty="0"/>
              <a:t>core-integrated</a:t>
            </a:r>
            <a:r>
              <a:rPr lang="zh-CN" altLang="en-US" dirty="0"/>
              <a:t> </a:t>
            </a:r>
            <a:r>
              <a:rPr lang="en-US" altLang="zh-CN" dirty="0"/>
              <a:t>design.</a:t>
            </a:r>
            <a:r>
              <a:rPr lang="zh-CN" altLang="en-US" dirty="0"/>
              <a:t> </a:t>
            </a:r>
            <a:endParaRPr lang="en-US" altLang="zh-CN" dirty="0"/>
          </a:p>
          <a:p>
            <a:endParaRPr lang="en-US" altLang="zh-CN" dirty="0"/>
          </a:p>
          <a:p>
            <a:r>
              <a:rPr lang="en-US" altLang="zh-CN" dirty="0"/>
              <a:t>The</a:t>
            </a:r>
            <a:r>
              <a:rPr lang="zh-CN" altLang="en-US" dirty="0"/>
              <a:t> </a:t>
            </a:r>
            <a:r>
              <a:rPr lang="en-US" altLang="zh-CN" dirty="0"/>
              <a:t>device</a:t>
            </a:r>
            <a:r>
              <a:rPr lang="zh-CN" altLang="en-US" dirty="0"/>
              <a:t> </a:t>
            </a:r>
            <a:r>
              <a:rPr lang="en-US" altLang="zh-CN" dirty="0"/>
              <a:t>model</a:t>
            </a:r>
            <a:r>
              <a:rPr lang="zh-CN" altLang="en-US" dirty="0"/>
              <a:t> </a:t>
            </a:r>
            <a:r>
              <a:rPr lang="en-US" altLang="zh-CN" dirty="0"/>
              <a:t>also</a:t>
            </a:r>
            <a:r>
              <a:rPr lang="zh-CN" altLang="en-US" dirty="0"/>
              <a:t> </a:t>
            </a:r>
            <a:r>
              <a:rPr lang="en-US" altLang="zh-CN" dirty="0"/>
              <a:t>has</a:t>
            </a:r>
            <a:r>
              <a:rPr lang="zh-CN" altLang="en-US" dirty="0"/>
              <a:t> </a:t>
            </a:r>
            <a:r>
              <a:rPr lang="en-US" altLang="zh-CN" dirty="0"/>
              <a:t>a</a:t>
            </a:r>
            <a:r>
              <a:rPr lang="zh-CN" altLang="en-US" dirty="0"/>
              <a:t> </a:t>
            </a:r>
            <a:r>
              <a:rPr lang="en-US" altLang="zh-CN" dirty="0"/>
              <a:t>higher</a:t>
            </a:r>
            <a:r>
              <a:rPr lang="zh-CN" altLang="en-US" dirty="0"/>
              <a:t> </a:t>
            </a:r>
            <a:r>
              <a:rPr lang="en-US" altLang="zh-CN" dirty="0"/>
              <a:t>power</a:t>
            </a:r>
            <a:r>
              <a:rPr lang="zh-CN" altLang="en-US" dirty="0"/>
              <a:t> </a:t>
            </a:r>
            <a:r>
              <a:rPr lang="en-US" altLang="zh-CN" dirty="0"/>
              <a:t>and</a:t>
            </a:r>
            <a:r>
              <a:rPr lang="zh-CN" altLang="en-US" dirty="0"/>
              <a:t> </a:t>
            </a:r>
            <a:r>
              <a:rPr lang="en-US" altLang="zh-CN" dirty="0"/>
              <a:t>area</a:t>
            </a:r>
            <a:r>
              <a:rPr lang="zh-CN" altLang="en-US" dirty="0"/>
              <a:t> </a:t>
            </a:r>
            <a:r>
              <a:rPr lang="en-US" altLang="zh-CN" dirty="0"/>
              <a:t>cost</a:t>
            </a:r>
            <a:r>
              <a:rPr lang="zh-CN" altLang="en-US" dirty="0"/>
              <a:t> </a:t>
            </a:r>
            <a:r>
              <a:rPr lang="en-US" altLang="zh-CN" dirty="0"/>
              <a:t>due</a:t>
            </a:r>
            <a:r>
              <a:rPr lang="zh-CN" altLang="en-US" dirty="0"/>
              <a:t> </a:t>
            </a:r>
            <a:r>
              <a:rPr lang="en-US" altLang="zh-CN" dirty="0"/>
              <a:t>to</a:t>
            </a:r>
            <a:r>
              <a:rPr lang="zh-CN" altLang="en-US" dirty="0"/>
              <a:t> </a:t>
            </a:r>
            <a:r>
              <a:rPr lang="en-US" altLang="zh-CN" dirty="0"/>
              <a:t>the</a:t>
            </a:r>
            <a:r>
              <a:rPr lang="zh-CN" altLang="en-US" dirty="0"/>
              <a:t> </a:t>
            </a:r>
            <a:r>
              <a:rPr lang="en-US" altLang="zh-CN" dirty="0"/>
              <a:t>overhead</a:t>
            </a:r>
            <a:r>
              <a:rPr lang="zh-CN" altLang="en-US" dirty="0"/>
              <a:t> </a:t>
            </a:r>
            <a:r>
              <a:rPr lang="en-US" altLang="zh-CN" dirty="0"/>
              <a:t>of</a:t>
            </a:r>
            <a:r>
              <a:rPr lang="zh-CN" altLang="en-US" dirty="0"/>
              <a:t> </a:t>
            </a:r>
            <a:r>
              <a:rPr lang="en-US" altLang="zh-CN" dirty="0"/>
              <a:t>interfacing</a:t>
            </a:r>
            <a:r>
              <a:rPr lang="zh-CN" altLang="en-US" dirty="0"/>
              <a:t> </a:t>
            </a:r>
            <a:r>
              <a:rPr lang="en-US" altLang="zh-CN" dirty="0"/>
              <a:t>and</a:t>
            </a:r>
            <a:r>
              <a:rPr lang="zh-CN" altLang="en-US" dirty="0"/>
              <a:t> </a:t>
            </a:r>
            <a:r>
              <a:rPr lang="en-US" altLang="zh-CN" dirty="0"/>
              <a:t>address</a:t>
            </a:r>
            <a:r>
              <a:rPr lang="zh-CN" altLang="en-US" dirty="0"/>
              <a:t> </a:t>
            </a:r>
            <a:r>
              <a:rPr lang="en-US" altLang="zh-CN" dirty="0"/>
              <a:t>translation.</a:t>
            </a:r>
          </a:p>
          <a:p>
            <a:endParaRPr lang="en-US" altLang="zh-CN" dirty="0"/>
          </a:p>
          <a:p>
            <a:r>
              <a:rPr lang="en-US" altLang="zh-CN" dirty="0"/>
              <a:t>Hence,</a:t>
            </a:r>
            <a:r>
              <a:rPr lang="zh-CN" altLang="en-US" dirty="0"/>
              <a:t> </a:t>
            </a:r>
            <a:r>
              <a:rPr lang="en-US" altLang="zh-CN" dirty="0"/>
              <a:t>we</a:t>
            </a:r>
            <a:r>
              <a:rPr lang="zh-CN" altLang="en-US" dirty="0"/>
              <a:t> </a:t>
            </a:r>
            <a:r>
              <a:rPr lang="en-US" altLang="zh-CN" dirty="0"/>
              <a:t>prove</a:t>
            </a:r>
            <a:r>
              <a:rPr lang="zh-CN" altLang="en-US" dirty="0"/>
              <a:t> </a:t>
            </a:r>
            <a:r>
              <a:rPr lang="en-US" altLang="zh-CN" dirty="0"/>
              <a:t>that</a:t>
            </a:r>
            <a:r>
              <a:rPr lang="zh-CN" altLang="en-US" dirty="0"/>
              <a:t> </a:t>
            </a:r>
            <a:r>
              <a:rPr lang="en-US" altLang="zh-CN" dirty="0"/>
              <a:t>our</a:t>
            </a:r>
            <a:r>
              <a:rPr lang="zh-CN" altLang="en-US" dirty="0"/>
              <a:t> </a:t>
            </a:r>
            <a:r>
              <a:rPr lang="en-US" altLang="zh-CN" dirty="0"/>
              <a:t>scheme</a:t>
            </a:r>
            <a:r>
              <a:rPr lang="zh-CN" altLang="en-US" dirty="0"/>
              <a:t> </a:t>
            </a:r>
            <a:r>
              <a:rPr lang="en-US" altLang="zh-CN" dirty="0"/>
              <a:t>is</a:t>
            </a:r>
            <a:r>
              <a:rPr lang="zh-CN" altLang="en-US" dirty="0"/>
              <a:t> </a:t>
            </a:r>
            <a:r>
              <a:rPr lang="en-US" altLang="zh-CN" dirty="0"/>
              <a:t>practical</a:t>
            </a:r>
            <a:r>
              <a:rPr lang="zh-CN" altLang="en-US" dirty="0"/>
              <a:t> </a:t>
            </a:r>
            <a:r>
              <a:rPr lang="en-US" altLang="zh-CN" dirty="0"/>
              <a:t>to</a:t>
            </a:r>
            <a:r>
              <a:rPr lang="zh-CN" altLang="en-US" dirty="0"/>
              <a:t> </a:t>
            </a:r>
            <a:r>
              <a:rPr lang="en-US" altLang="zh-CN" dirty="0"/>
              <a:t>be</a:t>
            </a:r>
            <a:r>
              <a:rPr lang="zh-CN" altLang="en-US" dirty="0"/>
              <a:t> </a:t>
            </a:r>
            <a:r>
              <a:rPr lang="en-US" altLang="zh-CN" dirty="0"/>
              <a:t>integrated</a:t>
            </a:r>
            <a:r>
              <a:rPr lang="zh-CN" altLang="en-US" dirty="0"/>
              <a:t> </a:t>
            </a:r>
            <a:r>
              <a:rPr lang="en-US" altLang="zh-CN" dirty="0"/>
              <a:t>in</a:t>
            </a:r>
            <a:r>
              <a:rPr lang="zh-CN" altLang="en-US" dirty="0"/>
              <a:t> </a:t>
            </a:r>
            <a:r>
              <a:rPr lang="en-US" altLang="zh-CN" dirty="0"/>
              <a:t>a</a:t>
            </a:r>
            <a:r>
              <a:rPr lang="zh-CN" altLang="en-US" dirty="0"/>
              <a:t> </a:t>
            </a:r>
            <a:r>
              <a:rPr lang="en-US" altLang="zh-CN" dirty="0"/>
              <a:t>CPU.</a:t>
            </a:r>
            <a:r>
              <a:rPr lang="zh-CN" altLang="en-US" dirty="0"/>
              <a:t> </a:t>
            </a:r>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15</a:t>
            </a:fld>
            <a:endParaRPr lang="en-US"/>
          </a:p>
        </p:txBody>
      </p:sp>
    </p:spTree>
    <p:extLst>
      <p:ext uri="{BB962C8B-B14F-4D97-AF65-F5344CB8AC3E}">
        <p14:creationId xmlns:p14="http://schemas.microsoft.com/office/powerpoint/2010/main" val="788513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a:t>
            </a:r>
            <a:r>
              <a:rPr lang="zh-CN" altLang="en-US" dirty="0"/>
              <a:t> </a:t>
            </a:r>
            <a:r>
              <a:rPr lang="en-US" altLang="zh-CN" dirty="0"/>
              <a:t>recap,</a:t>
            </a:r>
            <a:r>
              <a:rPr lang="zh-CN" altLang="en-US" dirty="0"/>
              <a:t> </a:t>
            </a:r>
            <a:r>
              <a:rPr lang="en-US" altLang="zh-CN" dirty="0"/>
              <a:t>in</a:t>
            </a:r>
            <a:r>
              <a:rPr lang="zh-CN" altLang="en-US" dirty="0"/>
              <a:t> </a:t>
            </a:r>
            <a:r>
              <a:rPr lang="en-US" altLang="zh-CN" dirty="0"/>
              <a:t>this</a:t>
            </a:r>
            <a:r>
              <a:rPr lang="zh-CN" altLang="en-US" dirty="0"/>
              <a:t> </a:t>
            </a:r>
            <a:r>
              <a:rPr lang="en-US" altLang="zh-CN" dirty="0"/>
              <a:t>work,</a:t>
            </a:r>
            <a:r>
              <a:rPr lang="zh-CN" altLang="en-US" dirty="0"/>
              <a:t> </a:t>
            </a:r>
            <a:r>
              <a:rPr lang="en-US" altLang="zh-CN" dirty="0"/>
              <a:t>we</a:t>
            </a:r>
            <a:r>
              <a:rPr lang="zh-CN" altLang="en-US" dirty="0"/>
              <a:t> </a:t>
            </a:r>
            <a:r>
              <a:rPr lang="en-US" altLang="zh-CN" dirty="0"/>
              <a:t>identify</a:t>
            </a:r>
            <a:r>
              <a:rPr lang="zh-CN" altLang="en-US" dirty="0"/>
              <a:t> </a:t>
            </a:r>
            <a:r>
              <a:rPr lang="en-US" altLang="zh-CN" dirty="0"/>
              <a:t>the</a:t>
            </a:r>
            <a:r>
              <a:rPr lang="zh-CN" altLang="en-US" dirty="0"/>
              <a:t> </a:t>
            </a:r>
            <a:r>
              <a:rPr lang="en-US" altLang="zh-CN" dirty="0"/>
              <a:t>query</a:t>
            </a:r>
            <a:r>
              <a:rPr lang="zh-CN" altLang="en-US" dirty="0"/>
              <a:t> </a:t>
            </a:r>
            <a:r>
              <a:rPr lang="en-US" altLang="zh-CN" dirty="0"/>
              <a:t>operation</a:t>
            </a:r>
            <a:r>
              <a:rPr lang="zh-CN" altLang="en-US" dirty="0"/>
              <a:t> </a:t>
            </a:r>
            <a:r>
              <a:rPr lang="en-US" altLang="zh-CN" dirty="0"/>
              <a:t>as</a:t>
            </a:r>
            <a:r>
              <a:rPr lang="zh-CN" altLang="en-US" dirty="0"/>
              <a:t> </a:t>
            </a:r>
            <a:r>
              <a:rPr lang="en-US" altLang="zh-CN" dirty="0"/>
              <a:t>a</a:t>
            </a:r>
            <a:r>
              <a:rPr lang="zh-CN" altLang="en-US" dirty="0"/>
              <a:t> </a:t>
            </a:r>
            <a:r>
              <a:rPr lang="en-US" altLang="zh-CN" dirty="0"/>
              <a:t>critical</a:t>
            </a:r>
            <a:r>
              <a:rPr lang="zh-CN" altLang="en-US" dirty="0"/>
              <a:t> </a:t>
            </a:r>
            <a:r>
              <a:rPr lang="en-US" altLang="zh-CN" dirty="0"/>
              <a:t>and</a:t>
            </a:r>
            <a:r>
              <a:rPr lang="zh-CN" altLang="en-US" dirty="0"/>
              <a:t> </a:t>
            </a:r>
            <a:r>
              <a:rPr lang="en-US" altLang="zh-CN" dirty="0"/>
              <a:t>expensive</a:t>
            </a:r>
            <a:r>
              <a:rPr lang="zh-CN" altLang="en-US" dirty="0"/>
              <a:t> </a:t>
            </a:r>
            <a:r>
              <a:rPr lang="en-US" altLang="zh-CN" dirty="0"/>
              <a:t>part</a:t>
            </a:r>
            <a:r>
              <a:rPr lang="zh-CN" altLang="en-US" dirty="0"/>
              <a:t> </a:t>
            </a:r>
            <a:r>
              <a:rPr lang="en-US" altLang="zh-CN" dirty="0"/>
              <a:t>in</a:t>
            </a:r>
            <a:r>
              <a:rPr lang="zh-CN" altLang="en-US" dirty="0"/>
              <a:t> </a:t>
            </a:r>
            <a:r>
              <a:rPr lang="en-US" altLang="zh-CN" dirty="0"/>
              <a:t>the</a:t>
            </a:r>
            <a:r>
              <a:rPr lang="zh-CN" altLang="en-US" dirty="0"/>
              <a:t> </a:t>
            </a:r>
            <a:r>
              <a:rPr lang="en-US" altLang="zh-CN" dirty="0"/>
              <a:t>cloud.</a:t>
            </a:r>
          </a:p>
          <a:p>
            <a:endParaRPr lang="en-US" altLang="zh-CN" dirty="0"/>
          </a:p>
          <a:p>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dirty="0"/>
              <a:t>observation</a:t>
            </a:r>
            <a:r>
              <a:rPr lang="zh-CN" altLang="en-US" dirty="0"/>
              <a:t> </a:t>
            </a:r>
            <a:r>
              <a:rPr lang="en-US" altLang="zh-CN" dirty="0"/>
              <a:t>of</a:t>
            </a:r>
            <a:r>
              <a:rPr lang="zh-CN" altLang="en-US" dirty="0"/>
              <a:t> </a:t>
            </a:r>
            <a:r>
              <a:rPr lang="en-US" altLang="zh-CN" dirty="0"/>
              <a:t>the</a:t>
            </a:r>
            <a:r>
              <a:rPr lang="zh-CN" altLang="en-US" dirty="0"/>
              <a:t> </a:t>
            </a:r>
            <a:r>
              <a:rPr lang="en-US" altLang="zh-CN" dirty="0"/>
              <a:t>common</a:t>
            </a:r>
            <a:r>
              <a:rPr lang="zh-CN" altLang="en-US" dirty="0"/>
              <a:t> </a:t>
            </a:r>
            <a:r>
              <a:rPr lang="en-US" altLang="zh-CN" dirty="0"/>
              <a:t>characteristics</a:t>
            </a:r>
            <a:r>
              <a:rPr lang="zh-CN" altLang="en-US" dirty="0"/>
              <a:t> </a:t>
            </a:r>
            <a:r>
              <a:rPr lang="en-US" altLang="zh-CN" dirty="0"/>
              <a:t>of</a:t>
            </a:r>
            <a:r>
              <a:rPr lang="zh-CN" altLang="en-US" dirty="0"/>
              <a:t> </a:t>
            </a:r>
            <a:r>
              <a:rPr lang="en-US" altLang="zh-CN" dirty="0"/>
              <a:t>query</a:t>
            </a:r>
            <a:r>
              <a:rPr lang="zh-CN" altLang="en-US" dirty="0"/>
              <a:t> </a:t>
            </a:r>
            <a:r>
              <a:rPr lang="en-US" altLang="zh-CN" dirty="0"/>
              <a:t>operations,</a:t>
            </a:r>
            <a:r>
              <a:rPr lang="zh-CN" altLang="en-US" dirty="0"/>
              <a:t> </a:t>
            </a:r>
            <a:r>
              <a:rPr lang="en-US" altLang="zh-CN" dirty="0"/>
              <a:t>we</a:t>
            </a:r>
            <a:r>
              <a:rPr lang="zh-CN" altLang="en-US" dirty="0"/>
              <a:t> </a:t>
            </a:r>
            <a:r>
              <a:rPr lang="en-US" altLang="zh-CN" dirty="0"/>
              <a:t>design</a:t>
            </a:r>
            <a:r>
              <a:rPr lang="zh-CN" altLang="en-US" dirty="0"/>
              <a:t> </a:t>
            </a:r>
            <a:r>
              <a:rPr lang="en-US" altLang="zh-CN" dirty="0"/>
              <a:t>QEI</a:t>
            </a:r>
            <a:r>
              <a:rPr lang="zh-CN" altLang="en-US" dirty="0"/>
              <a:t> </a:t>
            </a:r>
            <a:r>
              <a:rPr lang="en-US" altLang="zh-CN" dirty="0"/>
              <a:t>accelerator</a:t>
            </a:r>
            <a:r>
              <a:rPr lang="zh-CN" altLang="en-US" dirty="0"/>
              <a:t> </a:t>
            </a:r>
            <a:r>
              <a:rPr lang="en-US" altLang="zh-CN" dirty="0"/>
              <a:t>with</a:t>
            </a:r>
            <a:r>
              <a:rPr lang="zh-CN" altLang="en-US" dirty="0"/>
              <a:t> </a:t>
            </a:r>
            <a:r>
              <a:rPr lang="en-US" altLang="zh-CN" dirty="0"/>
              <a:t>CFA</a:t>
            </a:r>
            <a:r>
              <a:rPr lang="zh-CN" altLang="en-US" dirty="0"/>
              <a:t> </a:t>
            </a:r>
            <a:r>
              <a:rPr lang="en-US" altLang="zh-CN" dirty="0"/>
              <a:t>model</a:t>
            </a:r>
            <a:r>
              <a:rPr lang="zh-CN" altLang="en-US" dirty="0"/>
              <a:t> </a:t>
            </a:r>
            <a:r>
              <a:rPr lang="en-US" altLang="zh-CN" dirty="0"/>
              <a:t>to</a:t>
            </a:r>
            <a:r>
              <a:rPr lang="zh-CN" altLang="en-US" dirty="0"/>
              <a:t> </a:t>
            </a:r>
            <a:r>
              <a:rPr lang="en-US" altLang="zh-CN" dirty="0"/>
              <a:t>achieve</a:t>
            </a:r>
            <a:r>
              <a:rPr lang="zh-CN" altLang="en-US" dirty="0"/>
              <a:t> </a:t>
            </a:r>
            <a:r>
              <a:rPr lang="en-US" altLang="zh-CN" dirty="0"/>
              <a:t>generic</a:t>
            </a:r>
            <a:r>
              <a:rPr lang="zh-CN" altLang="en-US" dirty="0"/>
              <a:t> </a:t>
            </a:r>
            <a:r>
              <a:rPr lang="en-US" altLang="zh-CN" dirty="0"/>
              <a:t>and</a:t>
            </a:r>
            <a:r>
              <a:rPr lang="zh-CN" altLang="en-US" dirty="0"/>
              <a:t> </a:t>
            </a:r>
            <a:r>
              <a:rPr lang="en-US" altLang="zh-CN" dirty="0"/>
              <a:t>efficient</a:t>
            </a:r>
            <a:r>
              <a:rPr lang="zh-CN" altLang="en-US" dirty="0"/>
              <a:t> </a:t>
            </a:r>
            <a:r>
              <a:rPr lang="en-US" altLang="zh-CN" dirty="0"/>
              <a:t>query</a:t>
            </a:r>
            <a:r>
              <a:rPr lang="zh-CN" altLang="en-US" dirty="0"/>
              <a:t> </a:t>
            </a:r>
            <a:r>
              <a:rPr lang="en-US" altLang="zh-CN" dirty="0"/>
              <a:t>acceleration.</a:t>
            </a:r>
          </a:p>
          <a:p>
            <a:endParaRPr lang="en-US" altLang="zh-CN" dirty="0"/>
          </a:p>
          <a:p>
            <a:r>
              <a:rPr lang="en-US" altLang="zh-CN" dirty="0"/>
              <a:t>Our</a:t>
            </a:r>
            <a:r>
              <a:rPr lang="zh-CN" altLang="en-US" dirty="0"/>
              <a:t> </a:t>
            </a:r>
            <a:r>
              <a:rPr lang="en-US" altLang="zh-CN" dirty="0"/>
              <a:t>evaluation</a:t>
            </a:r>
            <a:r>
              <a:rPr lang="zh-CN" altLang="en-US" dirty="0"/>
              <a:t> </a:t>
            </a:r>
            <a:r>
              <a:rPr lang="en-US" altLang="zh-CN" dirty="0"/>
              <a:t>on</a:t>
            </a:r>
            <a:r>
              <a:rPr lang="zh-CN" altLang="en-US" dirty="0"/>
              <a:t> </a:t>
            </a:r>
            <a:r>
              <a:rPr lang="en-US" altLang="zh-CN" dirty="0"/>
              <a:t>several</a:t>
            </a:r>
            <a:r>
              <a:rPr lang="zh-CN" altLang="en-US" dirty="0"/>
              <a:t> </a:t>
            </a:r>
            <a:r>
              <a:rPr lang="en-US" altLang="zh-CN" dirty="0"/>
              <a:t>representative</a:t>
            </a:r>
            <a:r>
              <a:rPr lang="zh-CN" altLang="en-US" dirty="0"/>
              <a:t> </a:t>
            </a:r>
            <a:r>
              <a:rPr lang="en-US" altLang="zh-CN" dirty="0"/>
              <a:t>cloud</a:t>
            </a:r>
            <a:r>
              <a:rPr lang="zh-CN" altLang="en-US" dirty="0"/>
              <a:t> </a:t>
            </a:r>
            <a:r>
              <a:rPr lang="en-US" altLang="zh-CN" dirty="0"/>
              <a:t>workloads</a:t>
            </a:r>
            <a:r>
              <a:rPr lang="zh-CN" altLang="en-US" dirty="0"/>
              <a:t> </a:t>
            </a:r>
            <a:r>
              <a:rPr lang="en-US" altLang="zh-CN" dirty="0"/>
              <a:t>shows</a:t>
            </a:r>
            <a:r>
              <a:rPr lang="zh-CN" altLang="en-US" dirty="0"/>
              <a:t> </a:t>
            </a:r>
            <a:r>
              <a:rPr lang="en-US" altLang="zh-CN" dirty="0"/>
              <a:t>QEI’s</a:t>
            </a:r>
            <a:r>
              <a:rPr lang="zh-CN" altLang="en-US" dirty="0"/>
              <a:t> </a:t>
            </a:r>
            <a:r>
              <a:rPr lang="en-US" altLang="zh-CN" dirty="0"/>
              <a:t>significant</a:t>
            </a:r>
            <a:r>
              <a:rPr lang="zh-CN" altLang="en-US" dirty="0"/>
              <a:t> </a:t>
            </a:r>
            <a:r>
              <a:rPr lang="en-US" altLang="zh-CN" dirty="0"/>
              <a:t>benefits.</a:t>
            </a:r>
          </a:p>
        </p:txBody>
      </p:sp>
      <p:sp>
        <p:nvSpPr>
          <p:cNvPr id="4" name="Slide Number Placeholder 3"/>
          <p:cNvSpPr>
            <a:spLocks noGrp="1"/>
          </p:cNvSpPr>
          <p:nvPr>
            <p:ph type="sldNum" sz="quarter" idx="5"/>
          </p:nvPr>
        </p:nvSpPr>
        <p:spPr/>
        <p:txBody>
          <a:bodyPr/>
          <a:lstStyle/>
          <a:p>
            <a:fld id="{E6B45AA1-006A-4177-9FFD-471A1BDE287C}" type="slidenum">
              <a:rPr lang="en-US" smtClean="0"/>
              <a:t>16</a:t>
            </a:fld>
            <a:endParaRPr lang="en-US"/>
          </a:p>
        </p:txBody>
      </p:sp>
    </p:spTree>
    <p:extLst>
      <p:ext uri="{BB962C8B-B14F-4D97-AF65-F5344CB8AC3E}">
        <p14:creationId xmlns:p14="http://schemas.microsoft.com/office/powerpoint/2010/main" val="3002016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Thanks for your listening. Please feel free to contact me</a:t>
            </a:r>
            <a:r>
              <a:rPr lang="zh-CN" altLang="en-US" dirty="0"/>
              <a:t> </a:t>
            </a:r>
            <a:r>
              <a:rPr lang="en-US" altLang="zh-CN" dirty="0"/>
              <a:t>for any questions.</a:t>
            </a:r>
          </a:p>
        </p:txBody>
      </p:sp>
      <p:sp>
        <p:nvSpPr>
          <p:cNvPr id="4" name="Slide Number Placeholder 3"/>
          <p:cNvSpPr>
            <a:spLocks noGrp="1"/>
          </p:cNvSpPr>
          <p:nvPr>
            <p:ph type="sldNum" sz="quarter" idx="5"/>
          </p:nvPr>
        </p:nvSpPr>
        <p:spPr/>
        <p:txBody>
          <a:bodyPr/>
          <a:lstStyle/>
          <a:p>
            <a:fld id="{E6B45AA1-006A-4177-9FFD-471A1BDE287C}" type="slidenum">
              <a:rPr lang="en-US" smtClean="0"/>
              <a:t>17</a:t>
            </a:fld>
            <a:endParaRPr lang="en-US"/>
          </a:p>
        </p:txBody>
      </p:sp>
    </p:spTree>
    <p:extLst>
      <p:ext uri="{BB962C8B-B14F-4D97-AF65-F5344CB8AC3E}">
        <p14:creationId xmlns:p14="http://schemas.microsoft.com/office/powerpoint/2010/main" val="3529582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18</a:t>
            </a:fld>
            <a:endParaRPr lang="en-US"/>
          </a:p>
        </p:txBody>
      </p:sp>
    </p:spTree>
    <p:extLst>
      <p:ext uri="{BB962C8B-B14F-4D97-AF65-F5344CB8AC3E}">
        <p14:creationId xmlns:p14="http://schemas.microsoft.com/office/powerpoint/2010/main" val="243256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the big data</a:t>
            </a:r>
            <a:r>
              <a:rPr lang="zh-CN" altLang="en-US" dirty="0"/>
              <a:t> </a:t>
            </a:r>
            <a:r>
              <a:rPr lang="en-US" altLang="zh-CN" dirty="0"/>
              <a:t>era, there are lots of cloud applications dealing with tremendous amount of data, making them data-centric. </a:t>
            </a:r>
          </a:p>
          <a:p>
            <a:endParaRPr lang="en-US" altLang="zh-CN" dirty="0"/>
          </a:p>
          <a:p>
            <a:r>
              <a:rPr lang="en-US" altLang="zh-CN" dirty="0"/>
              <a:t>The data is organized in different data structures for timing and space trade-off.</a:t>
            </a:r>
          </a:p>
          <a:p>
            <a:endParaRPr lang="en-US" altLang="zh-CN" dirty="0"/>
          </a:p>
          <a:p>
            <a:r>
              <a:rPr lang="en-US" altLang="zh-CN" dirty="0"/>
              <a:t>To interact with these data structures, query is an important operation.</a:t>
            </a:r>
          </a:p>
          <a:p>
            <a:endParaRPr lang="en-US" altLang="zh-CN" dirty="0"/>
          </a:p>
          <a:p>
            <a:r>
              <a:rPr lang="en-US" altLang="zh-CN" dirty="0"/>
              <a:t>Here we define the query as the operation that retrieves data from a data structure with given information (key).</a:t>
            </a:r>
          </a:p>
        </p:txBody>
      </p:sp>
      <p:sp>
        <p:nvSpPr>
          <p:cNvPr id="4" name="Slide Number Placeholder 3"/>
          <p:cNvSpPr>
            <a:spLocks noGrp="1"/>
          </p:cNvSpPr>
          <p:nvPr>
            <p:ph type="sldNum" sz="quarter" idx="5"/>
          </p:nvPr>
        </p:nvSpPr>
        <p:spPr/>
        <p:txBody>
          <a:bodyPr/>
          <a:lstStyle/>
          <a:p>
            <a:fld id="{E6B45AA1-006A-4177-9FFD-471A1BDE287C}" type="slidenum">
              <a:rPr lang="en-US" smtClean="0"/>
              <a:t>2</a:t>
            </a:fld>
            <a:endParaRPr lang="en-US"/>
          </a:p>
        </p:txBody>
      </p:sp>
    </p:spTree>
    <p:extLst>
      <p:ext uri="{BB962C8B-B14F-4D97-AF65-F5344CB8AC3E}">
        <p14:creationId xmlns:p14="http://schemas.microsoft.com/office/powerpoint/2010/main" val="27510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None/>
            </a:pPr>
            <a:r>
              <a:rPr lang="en-US" altLang="zh-CN" dirty="0"/>
              <a:t>Data queries are everywhere, let’s see a few examples here.</a:t>
            </a:r>
          </a:p>
          <a:p>
            <a:pPr marL="0" lvl="0" indent="0" algn="l">
              <a:buNone/>
            </a:pPr>
            <a:endParaRPr lang="en-US" altLang="zh-CN" dirty="0"/>
          </a:p>
          <a:p>
            <a:pPr marL="0" lvl="0" indent="0" algn="l">
              <a:buNone/>
            </a:pPr>
            <a:r>
              <a:rPr lang="en-US" altLang="zh-CN" dirty="0"/>
              <a:t>First, a virtual switch can query a hash table for the forwarding information of each packet.</a:t>
            </a:r>
          </a:p>
          <a:p>
            <a:pPr marL="0" lvl="0" indent="0" algn="l">
              <a:buNone/>
            </a:pPr>
            <a:endParaRPr lang="en-US" altLang="zh-CN" dirty="0"/>
          </a:p>
          <a:p>
            <a:pPr marL="0" lvl="0" indent="0" algn="l">
              <a:buNone/>
            </a:pPr>
            <a:r>
              <a:rPr lang="en-US" altLang="zh-CN" dirty="0"/>
              <a:t>In intrusion detection system like Snort, a </a:t>
            </a:r>
            <a:r>
              <a:rPr lang="en-US" altLang="zh-CN" dirty="0" err="1"/>
              <a:t>trie</a:t>
            </a:r>
            <a:r>
              <a:rPr lang="en-US" altLang="zh-CN" dirty="0"/>
              <a:t> is queried to check whether the packet payload matches with any rules of malicious content.</a:t>
            </a:r>
          </a:p>
          <a:p>
            <a:pPr marL="0" lvl="0" indent="0" algn="l">
              <a:buNone/>
            </a:pPr>
            <a:endParaRPr lang="en-US" altLang="zh-CN" dirty="0"/>
          </a:p>
          <a:p>
            <a:pPr marL="0" lvl="0" indent="0" algn="l">
              <a:buNone/>
            </a:pPr>
            <a:r>
              <a:rPr lang="en-US" altLang="zh-CN" dirty="0"/>
              <a:t>Runtime system for managed languages such as JVM use tree to maintain the live objects and querying the tree can identify the dead object during the garbage collection.</a:t>
            </a:r>
          </a:p>
          <a:p>
            <a:pPr marL="0" lvl="0" indent="0" algn="l">
              <a:buNone/>
            </a:pPr>
            <a:endParaRPr lang="en-US" altLang="zh-CN" dirty="0"/>
          </a:p>
          <a:p>
            <a:pPr marL="0" lvl="0" indent="0" algn="l">
              <a:buNone/>
            </a:pPr>
            <a:r>
              <a:rPr lang="en-US" altLang="zh-CN" dirty="0"/>
              <a:t>In key-value store like </a:t>
            </a:r>
            <a:r>
              <a:rPr lang="en-US" altLang="zh-CN" dirty="0" err="1"/>
              <a:t>RocksDB</a:t>
            </a:r>
            <a:r>
              <a:rPr lang="en-US" altLang="zh-CN" dirty="0"/>
              <a:t>, the in-memory table is organized in skip list to get the recent key-value pairs very fast.</a:t>
            </a:r>
          </a:p>
          <a:p>
            <a:pPr marL="0" lvl="0" indent="0" algn="l">
              <a:buNone/>
            </a:pPr>
            <a:endParaRPr lang="en-US" altLang="zh-CN" dirty="0"/>
          </a:p>
          <a:p>
            <a:pPr marL="0" lvl="0" indent="0" algn="l">
              <a:buNone/>
            </a:pPr>
            <a:r>
              <a:rPr lang="en-US" altLang="zh-CN" dirty="0"/>
              <a:t>Lastly, in the search engine, locality-sensitive hashing -- a series of hash tables -- is used to search for similar items for given input.</a:t>
            </a:r>
          </a:p>
          <a:p>
            <a:pPr marL="0" lvl="0" indent="0" algn="l">
              <a:buNone/>
            </a:pPr>
            <a:endParaRPr lang="en-US" altLang="zh-CN" dirty="0"/>
          </a:p>
          <a:p>
            <a:pPr marL="0" lvl="0" indent="0" algn="l">
              <a:buNone/>
            </a:pPr>
            <a:r>
              <a:rPr lang="en-US" altLang="zh-CN" dirty="0"/>
              <a:t>From these examples, we can also say query is diverse across data structures, and is very fine-grained operation.</a:t>
            </a:r>
          </a:p>
          <a:p>
            <a:pPr marL="0" lvl="0" indent="0" algn="l">
              <a:buNone/>
            </a:pPr>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3</a:t>
            </a:fld>
            <a:endParaRPr lang="en-US"/>
          </a:p>
        </p:txBody>
      </p:sp>
    </p:spTree>
    <p:extLst>
      <p:ext uri="{BB962C8B-B14F-4D97-AF65-F5344CB8AC3E}">
        <p14:creationId xmlns:p14="http://schemas.microsoft.com/office/powerpoint/2010/main" val="244242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However, we find the query operation is actually quite expensive in total execution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Recall the five examples we just mentioned, this chart shows that the data query operations can take 23~44% of the total CPU time within a server.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More</a:t>
            </a:r>
            <a:r>
              <a:rPr lang="zh-CN" altLang="en-US" dirty="0"/>
              <a:t> </a:t>
            </a:r>
            <a:r>
              <a:rPr lang="en-US" altLang="zh-CN" dirty="0"/>
              <a:t>specifically,</a:t>
            </a:r>
            <a:r>
              <a:rPr lang="zh-CN" altLang="en-US" dirty="0"/>
              <a:t> </a:t>
            </a:r>
            <a:r>
              <a:rPr lang="en-US" altLang="zh-CN" dirty="0"/>
              <a:t>they</a:t>
            </a:r>
            <a:r>
              <a:rPr lang="zh-CN" altLang="en-US" dirty="0"/>
              <a:t> </a:t>
            </a:r>
            <a:r>
              <a:rPr lang="en-US" altLang="zh-CN" dirty="0"/>
              <a:t>are</a:t>
            </a:r>
            <a:r>
              <a:rPr lang="zh-CN" altLang="en-US" dirty="0"/>
              <a:t> </a:t>
            </a:r>
            <a:r>
              <a:rPr lang="en-US" altLang="zh-CN" dirty="0"/>
              <a:t>bounded</a:t>
            </a:r>
            <a:r>
              <a:rPr lang="zh-CN" altLang="en-US" dirty="0"/>
              <a:t> </a:t>
            </a:r>
            <a:r>
              <a:rPr lang="en-US" altLang="zh-CN" dirty="0"/>
              <a:t>by</a:t>
            </a:r>
            <a:r>
              <a:rPr lang="zh-CN" altLang="en-US" dirty="0"/>
              <a:t> </a:t>
            </a:r>
            <a:r>
              <a:rPr lang="en-US" altLang="zh-CN" dirty="0"/>
              <a:t>memory</a:t>
            </a:r>
            <a:r>
              <a:rPr lang="zh-CN" altLang="en-US" dirty="0"/>
              <a:t> </a:t>
            </a:r>
            <a:r>
              <a:rPr lang="en-US" altLang="zh-CN" dirty="0"/>
              <a:t>access,</a:t>
            </a:r>
            <a:r>
              <a:rPr lang="zh-CN" altLang="en-US" dirty="0"/>
              <a:t> </a:t>
            </a:r>
            <a:r>
              <a:rPr lang="en-US" altLang="zh-CN" dirty="0"/>
              <a:t>data-dependent</a:t>
            </a:r>
            <a:r>
              <a:rPr lang="zh-CN" altLang="en-US" dirty="0"/>
              <a:t> </a:t>
            </a:r>
            <a:r>
              <a:rPr lang="en-US" altLang="zh-CN" dirty="0"/>
              <a:t>branches,</a:t>
            </a:r>
            <a:r>
              <a:rPr lang="zh-CN" altLang="en-US" dirty="0"/>
              <a:t> </a:t>
            </a:r>
            <a:r>
              <a:rPr lang="en-US" altLang="zh-CN" dirty="0"/>
              <a:t>and</a:t>
            </a:r>
            <a:r>
              <a:rPr lang="zh-CN" altLang="en-US" dirty="0"/>
              <a:t> </a:t>
            </a:r>
            <a:r>
              <a:rPr lang="en-US" altLang="zh-CN" dirty="0"/>
              <a:t>a</a:t>
            </a:r>
            <a:r>
              <a:rPr lang="zh-CN" altLang="en-US" dirty="0"/>
              <a:t> </a:t>
            </a:r>
            <a:r>
              <a:rPr lang="en-US" altLang="zh-CN"/>
              <a:t>large</a:t>
            </a:r>
            <a:r>
              <a:rPr lang="zh-CN" altLang="en-US"/>
              <a:t> </a:t>
            </a:r>
            <a:r>
              <a:rPr lang="en-US" altLang="zh-CN" dirty="0"/>
              <a:t>amount</a:t>
            </a:r>
            <a:r>
              <a:rPr lang="zh-CN" altLang="en-US" dirty="0"/>
              <a:t> </a:t>
            </a:r>
            <a:r>
              <a:rPr lang="en-US" altLang="zh-CN" dirty="0"/>
              <a:t>of</a:t>
            </a:r>
            <a:r>
              <a:rPr lang="zh-CN" altLang="en-US" dirty="0"/>
              <a:t> </a:t>
            </a:r>
            <a:r>
              <a:rPr lang="en-US" altLang="zh-CN" dirty="0"/>
              <a:t>dynamic</a:t>
            </a:r>
            <a:r>
              <a:rPr lang="zh-CN" altLang="en-US" dirty="0"/>
              <a:t> </a:t>
            </a:r>
            <a:r>
              <a:rPr lang="en-US" altLang="zh-CN" dirty="0"/>
              <a:t>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motivates us to design acceleration solution that significantly facilitates various data queries with a low overhead.</a:t>
            </a:r>
          </a:p>
        </p:txBody>
      </p:sp>
      <p:sp>
        <p:nvSpPr>
          <p:cNvPr id="4" name="Slide Number Placeholder 3"/>
          <p:cNvSpPr>
            <a:spLocks noGrp="1"/>
          </p:cNvSpPr>
          <p:nvPr>
            <p:ph type="sldNum" sz="quarter" idx="5"/>
          </p:nvPr>
        </p:nvSpPr>
        <p:spPr/>
        <p:txBody>
          <a:bodyPr/>
          <a:lstStyle/>
          <a:p>
            <a:fld id="{E6B45AA1-006A-4177-9FFD-471A1BDE287C}" type="slidenum">
              <a:rPr lang="en-US" smtClean="0"/>
              <a:t>4</a:t>
            </a:fld>
            <a:endParaRPr lang="en-US"/>
          </a:p>
        </p:txBody>
      </p:sp>
    </p:spTree>
    <p:extLst>
      <p:ext uri="{BB962C8B-B14F-4D97-AF65-F5344CB8AC3E}">
        <p14:creationId xmlns:p14="http://schemas.microsoft.com/office/powerpoint/2010/main" val="195563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achieve this, the first thing is to find fundamental abstractions for different queries operations.</a:t>
            </a:r>
          </a:p>
          <a:p>
            <a:endParaRPr lang="en-US" altLang="zh-CN" dirty="0"/>
          </a:p>
          <a:p>
            <a:r>
              <a:rPr lang="en-US" altLang="zh-CN" dirty="0"/>
              <a:t>Luckily, we find that queries have lots in common, that is, 2 inputs, 1 output, and 5 steps.</a:t>
            </a:r>
          </a:p>
          <a:p>
            <a:endParaRPr lang="en-US" altLang="zh-CN" dirty="0"/>
          </a:p>
          <a:p>
            <a:r>
              <a:rPr lang="en-US" altLang="zh-CN" dirty="0"/>
              <a:t>The first input is key to be queried and the second input is a pointer to the data structure or say the starting address.</a:t>
            </a:r>
          </a:p>
          <a:p>
            <a:endParaRPr lang="en-US" altLang="zh-CN" dirty="0"/>
          </a:p>
          <a:p>
            <a:r>
              <a:rPr lang="en-US" altLang="zh-CN" dirty="0"/>
              <a:t>The Output the queried result, which can be the data itself or pointer to the data.</a:t>
            </a:r>
          </a:p>
          <a:p>
            <a:endParaRPr lang="en-US" altLang="zh-CN" dirty="0"/>
          </a:p>
          <a:p>
            <a:r>
              <a:rPr lang="en-US" altLang="zh-CN" dirty="0"/>
              <a:t>For the first step, we receive the key and starting address, then we hash the key or use the key directly.</a:t>
            </a:r>
          </a:p>
          <a:p>
            <a:endParaRPr lang="en-US" altLang="zh-CN" dirty="0"/>
          </a:p>
          <a:p>
            <a:r>
              <a:rPr lang="en-US" altLang="zh-CN" dirty="0"/>
              <a:t>With hashed code or the key, we find the starting item in the data structure, the item can be a bucket entry in hash tables, or a node in the linked list/tree.</a:t>
            </a:r>
          </a:p>
          <a:p>
            <a:endParaRPr lang="en-US" altLang="zh-CN" dirty="0"/>
          </a:p>
          <a:p>
            <a:r>
              <a:rPr lang="en-US" altLang="zh-CN" dirty="0"/>
              <a:t>From the item, we read out the stored key to compare against the input key, whether the two match.</a:t>
            </a:r>
          </a:p>
          <a:p>
            <a:endParaRPr lang="en-US" altLang="zh-CN" dirty="0"/>
          </a:p>
          <a:p>
            <a:r>
              <a:rPr lang="en-US" altLang="zh-CN" dirty="0"/>
              <a:t>If two match, we send back the item value as the result; otherwise, we go back and find the next item to match. </a:t>
            </a:r>
          </a:p>
          <a:p>
            <a:endParaRPr lang="en-US" altLang="zh-CN" dirty="0"/>
          </a:p>
          <a:p>
            <a:r>
              <a:rPr lang="en-US" altLang="zh-CN" dirty="0"/>
              <a:t>So on and so forth, until we find a match or no match exist.</a:t>
            </a:r>
          </a:p>
          <a:p>
            <a:endParaRPr lang="en-US" altLang="zh-CN" dirty="0"/>
          </a:p>
          <a:p>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5</a:t>
            </a:fld>
            <a:endParaRPr lang="en-US"/>
          </a:p>
        </p:txBody>
      </p:sp>
    </p:spTree>
    <p:extLst>
      <p:ext uri="{BB962C8B-B14F-4D97-AF65-F5344CB8AC3E}">
        <p14:creationId xmlns:p14="http://schemas.microsoft.com/office/powerpoint/2010/main" val="412640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 me give a simple example: the query in the linked list.</a:t>
            </a:r>
          </a:p>
          <a:p>
            <a:endParaRPr lang="en-US" altLang="zh-CN" dirty="0"/>
          </a:p>
          <a:p>
            <a:r>
              <a:rPr lang="en-US" altLang="zh-CN" dirty="0"/>
              <a:t>The node structure is the item contains key and value.</a:t>
            </a:r>
          </a:p>
          <a:p>
            <a:endParaRPr lang="en-US" altLang="zh-CN" dirty="0"/>
          </a:p>
          <a:p>
            <a:r>
              <a:rPr lang="en-US" altLang="zh-CN" dirty="0"/>
              <a:t>To begin the query, we first receive the key and starting address, then we skip the hashing step, and then we use the root node as the first item to match.</a:t>
            </a:r>
          </a:p>
          <a:p>
            <a:endParaRPr lang="en-US" altLang="zh-CN" dirty="0"/>
          </a:p>
          <a:p>
            <a:r>
              <a:rPr lang="en-US" altLang="zh-CN" dirty="0"/>
              <a:t>If the item key matches input key, we return the item value as the result.</a:t>
            </a:r>
          </a:p>
          <a:p>
            <a:endParaRPr lang="en-US" altLang="zh-CN" dirty="0"/>
          </a:p>
          <a:p>
            <a:r>
              <a:rPr lang="en-US" altLang="zh-CN" dirty="0"/>
              <a:t>Otherwise, we move to the next node to match, until we find a match, or no match exists.</a:t>
            </a:r>
          </a:p>
        </p:txBody>
      </p:sp>
      <p:sp>
        <p:nvSpPr>
          <p:cNvPr id="4" name="Slide Number Placeholder 3"/>
          <p:cNvSpPr>
            <a:spLocks noGrp="1"/>
          </p:cNvSpPr>
          <p:nvPr>
            <p:ph type="sldNum" sz="quarter" idx="5"/>
          </p:nvPr>
        </p:nvSpPr>
        <p:spPr/>
        <p:txBody>
          <a:bodyPr/>
          <a:lstStyle/>
          <a:p>
            <a:fld id="{E6B45AA1-006A-4177-9FFD-471A1BDE287C}" type="slidenum">
              <a:rPr lang="en-US" smtClean="0"/>
              <a:t>6</a:t>
            </a:fld>
            <a:endParaRPr lang="en-US"/>
          </a:p>
        </p:txBody>
      </p:sp>
    </p:spTree>
    <p:extLst>
      <p:ext uri="{BB962C8B-B14F-4D97-AF65-F5344CB8AC3E}">
        <p14:creationId xmlns:p14="http://schemas.microsoft.com/office/powerpoint/2010/main" val="263829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Mapping to hardware, such a 5-step abstraction makes it </a:t>
            </a:r>
            <a:r>
              <a:rPr lang="en-US" altLang="zh-CN" sz="1200" kern="1200" dirty="0">
                <a:solidFill>
                  <a:schemeClr val="tx1"/>
                </a:solidFill>
                <a:effectLst/>
                <a:latin typeface="+mn-lt"/>
                <a:ea typeface="+mn-ea"/>
                <a:cs typeface="+mn-cs"/>
              </a:rPr>
              <a:t>good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a:t>
            </a:r>
            <a:r>
              <a:rPr lang="en-US" sz="1200" kern="1200" dirty="0">
                <a:solidFill>
                  <a:schemeClr val="tx1"/>
                </a:solidFill>
                <a:effectLst/>
                <a:latin typeface="+mn-lt"/>
                <a:ea typeface="+mn-ea"/>
                <a:cs typeface="+mn-cs"/>
              </a:rPr>
              <a:t> configurable finite automaton or CFA, which is hardware-friendly, low-cost and flexible.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same example of linked list, we have six states and eight transitions.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Starting from IDLE state, a query instruction will trigger the first transition, during which memory requests will be issued for reading both input key and the root node.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Depending on which order the memory request is returned, the state will </a:t>
            </a:r>
            <a:r>
              <a:rPr lang="en-US" altLang="zh-CN" sz="1200" kern="1200" dirty="0">
                <a:solidFill>
                  <a:schemeClr val="tx1"/>
                </a:solidFill>
                <a:effectLst/>
                <a:latin typeface="+mn-lt"/>
                <a:ea typeface="+mn-ea"/>
                <a:cs typeface="+mn-cs"/>
              </a:rPr>
              <a:t>change</a:t>
            </a:r>
            <a:r>
              <a:rPr lang="en-US" sz="1200" kern="1200" dirty="0">
                <a:solidFill>
                  <a:schemeClr val="tx1"/>
                </a:solidFill>
                <a:effectLst/>
                <a:latin typeface="+mn-lt"/>
                <a:ea typeface="+mn-ea"/>
                <a:cs typeface="+mn-cs"/>
              </a:rPr>
              <a:t> following two branches (2)(4) or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node is received first, then we go through transition (2) to MEM.K and waits for the key. Once the key arrives, we go through transition (4) to do the key comparison.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contrary, if the key is received first, we go through the other branch.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COMP state, if the comparison result is “mismatch”, we goes back to “MEM.N” state and to request for the next node.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result is match, the we got through the transition (7) and (8) to send back the node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B45AA1-006A-4177-9FFD-471A1BDE287C}" type="slidenum">
              <a:rPr lang="en-US" smtClean="0"/>
              <a:t>7</a:t>
            </a:fld>
            <a:endParaRPr lang="en-US"/>
          </a:p>
        </p:txBody>
      </p:sp>
    </p:spTree>
    <p:extLst>
      <p:ext uri="{BB962C8B-B14F-4D97-AF65-F5344CB8AC3E}">
        <p14:creationId xmlns:p14="http://schemas.microsoft.com/office/powerpoint/2010/main" val="384814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With the query abstraction and CFA model, we design the QEI accelerator. </a:t>
            </a:r>
          </a:p>
          <a:p>
            <a:endParaRPr lang="en-US" altLang="zh-CN" dirty="0"/>
          </a:p>
          <a:p>
            <a:r>
              <a:rPr lang="en-US" altLang="zh-CN" dirty="0"/>
              <a:t>As shown in this diagram, the accelerator has 3 essential components. </a:t>
            </a:r>
          </a:p>
          <a:p>
            <a:endParaRPr lang="en-US" altLang="zh-CN" dirty="0"/>
          </a:p>
          <a:p>
            <a:r>
              <a:rPr lang="en-US" altLang="zh-CN" dirty="0"/>
              <a:t>First, the query state table store the basic information and states for all in-flight queries.</a:t>
            </a:r>
            <a:r>
              <a:rPr lang="zh-CN" altLang="en-US" dirty="0"/>
              <a:t> </a:t>
            </a:r>
            <a:r>
              <a:rPr lang="en-US" altLang="zh-CN" dirty="0"/>
              <a:t>This</a:t>
            </a:r>
            <a:r>
              <a:rPr lang="zh-CN" altLang="en-US" dirty="0"/>
              <a:t> </a:t>
            </a:r>
            <a:r>
              <a:rPr lang="en-US" altLang="zh-CN" dirty="0"/>
              <a:t>is</a:t>
            </a:r>
            <a:r>
              <a:rPr lang="zh-CN" altLang="en-US" dirty="0"/>
              <a:t> </a:t>
            </a:r>
            <a:r>
              <a:rPr lang="en-US" altLang="zh-CN" dirty="0"/>
              <a:t>to</a:t>
            </a:r>
            <a:r>
              <a:rPr lang="zh-CN" altLang="en-US" dirty="0"/>
              <a:t> </a:t>
            </a:r>
            <a:r>
              <a:rPr lang="en-US" altLang="zh-CN" dirty="0"/>
              <a:t>enable</a:t>
            </a:r>
            <a:r>
              <a:rPr lang="zh-CN" altLang="en-US" dirty="0"/>
              <a:t> </a:t>
            </a:r>
            <a:r>
              <a:rPr lang="en-US" altLang="zh-CN" dirty="0"/>
              <a:t>the</a:t>
            </a:r>
            <a:r>
              <a:rPr lang="zh-CN" altLang="en-US" dirty="0"/>
              <a:t> </a:t>
            </a:r>
            <a:r>
              <a:rPr lang="en-US" altLang="zh-CN" dirty="0"/>
              <a:t>out-of-order</a:t>
            </a:r>
            <a:r>
              <a:rPr lang="zh-CN" altLang="en-US" dirty="0"/>
              <a:t> </a:t>
            </a:r>
            <a:r>
              <a:rPr lang="en-US" altLang="zh-CN" dirty="0"/>
              <a:t>execution</a:t>
            </a:r>
            <a:r>
              <a:rPr lang="zh-CN" altLang="en-US" dirty="0"/>
              <a:t> </a:t>
            </a:r>
            <a:r>
              <a:rPr lang="en-US" altLang="zh-CN" dirty="0"/>
              <a:t>of</a:t>
            </a:r>
            <a:r>
              <a:rPr lang="zh-CN" altLang="en-US" dirty="0"/>
              <a:t> </a:t>
            </a:r>
            <a:r>
              <a:rPr lang="en-US" altLang="zh-CN" dirty="0"/>
              <a:t>multiple queries.</a:t>
            </a:r>
            <a:r>
              <a:rPr lang="zh-CN" altLang="en-US" dirty="0"/>
              <a:t> </a:t>
            </a:r>
            <a:endParaRPr lang="en-US" altLang="zh-CN" dirty="0"/>
          </a:p>
          <a:p>
            <a:endParaRPr lang="en-US" altLang="zh-CN" dirty="0"/>
          </a:p>
          <a:p>
            <a:r>
              <a:rPr lang="en-US" altLang="zh-CN" dirty="0"/>
              <a:t>Second,</a:t>
            </a:r>
            <a:r>
              <a:rPr lang="zh-CN" altLang="en-US" dirty="0"/>
              <a:t> </a:t>
            </a:r>
            <a:r>
              <a:rPr lang="en-US" altLang="zh-CN" dirty="0"/>
              <a:t>the</a:t>
            </a:r>
            <a:r>
              <a:rPr lang="zh-CN" altLang="en-US" dirty="0"/>
              <a:t> </a:t>
            </a:r>
            <a:r>
              <a:rPr lang="en-US" altLang="zh-CN" dirty="0"/>
              <a:t>CFA</a:t>
            </a:r>
            <a:r>
              <a:rPr lang="zh-CN" altLang="en-US" dirty="0"/>
              <a:t> </a:t>
            </a:r>
            <a:r>
              <a:rPr lang="en-US" altLang="zh-CN" dirty="0"/>
              <a:t>execution</a:t>
            </a:r>
            <a:r>
              <a:rPr lang="zh-CN" altLang="en-US" dirty="0"/>
              <a:t> </a:t>
            </a:r>
            <a:r>
              <a:rPr lang="en-US" altLang="zh-CN" dirty="0"/>
              <a:t>engine</a:t>
            </a:r>
            <a:r>
              <a:rPr lang="zh-CN" altLang="en-US" dirty="0"/>
              <a:t> </a:t>
            </a:r>
            <a:r>
              <a:rPr lang="en-US" altLang="zh-CN" dirty="0"/>
              <a:t>store</a:t>
            </a:r>
            <a:r>
              <a:rPr lang="zh-CN" altLang="en-US" dirty="0"/>
              <a:t> </a:t>
            </a:r>
            <a:r>
              <a:rPr lang="en-US" altLang="zh-CN" dirty="0"/>
              <a:t>the</a:t>
            </a:r>
            <a:r>
              <a:rPr lang="zh-CN" altLang="en-US" dirty="0"/>
              <a:t> </a:t>
            </a:r>
            <a:r>
              <a:rPr lang="en-US" altLang="zh-CN" dirty="0"/>
              <a:t>state</a:t>
            </a:r>
            <a:r>
              <a:rPr lang="zh-CN" altLang="en-US" dirty="0"/>
              <a:t> </a:t>
            </a:r>
            <a:r>
              <a:rPr lang="en-US" altLang="zh-CN" dirty="0"/>
              <a:t>transition</a:t>
            </a:r>
            <a:r>
              <a:rPr lang="zh-CN" altLang="en-US" dirty="0"/>
              <a:t> </a:t>
            </a:r>
            <a:r>
              <a:rPr lang="en-US" altLang="zh-CN" dirty="0"/>
              <a:t>rules</a:t>
            </a:r>
            <a:r>
              <a:rPr lang="zh-CN" altLang="en-US" dirty="0"/>
              <a:t> </a:t>
            </a:r>
            <a:r>
              <a:rPr lang="en-US" altLang="zh-CN" dirty="0"/>
              <a:t>of</a:t>
            </a:r>
            <a:r>
              <a:rPr lang="zh-CN" altLang="en-US" dirty="0"/>
              <a:t> </a:t>
            </a:r>
            <a:r>
              <a:rPr lang="en-US" altLang="zh-CN" dirty="0"/>
              <a:t>each</a:t>
            </a:r>
            <a:r>
              <a:rPr lang="zh-CN" altLang="en-US" dirty="0"/>
              <a:t> </a:t>
            </a:r>
            <a:r>
              <a:rPr lang="en-US" altLang="zh-CN" dirty="0"/>
              <a:t>CFA,</a:t>
            </a:r>
            <a:r>
              <a:rPr lang="zh-CN" altLang="en-US" dirty="0"/>
              <a:t> </a:t>
            </a:r>
            <a:r>
              <a:rPr lang="en-US" altLang="zh-CN" dirty="0"/>
              <a:t>and</a:t>
            </a:r>
            <a:r>
              <a:rPr lang="zh-CN" altLang="en-US" dirty="0"/>
              <a:t> </a:t>
            </a:r>
            <a:r>
              <a:rPr lang="en-US" altLang="zh-CN" dirty="0"/>
              <a:t>applies</a:t>
            </a:r>
            <a:r>
              <a:rPr lang="zh-CN" altLang="en-US" dirty="0"/>
              <a:t> </a:t>
            </a:r>
            <a:r>
              <a:rPr lang="en-US" altLang="zh-CN" dirty="0"/>
              <a:t>them</a:t>
            </a:r>
            <a:r>
              <a:rPr lang="zh-CN" altLang="en-US" dirty="0"/>
              <a:t> </a:t>
            </a:r>
            <a:r>
              <a:rPr lang="en-US" altLang="zh-CN" dirty="0"/>
              <a:t>to</a:t>
            </a:r>
            <a:r>
              <a:rPr lang="zh-CN" altLang="en-US" dirty="0"/>
              <a:t> </a:t>
            </a:r>
            <a:r>
              <a:rPr lang="en-US" altLang="zh-CN" dirty="0"/>
              <a:t>the</a:t>
            </a:r>
            <a:r>
              <a:rPr lang="zh-CN" altLang="en-US" dirty="0"/>
              <a:t> </a:t>
            </a:r>
            <a:r>
              <a:rPr lang="en-US" altLang="zh-CN" dirty="0"/>
              <a:t>corresponding</a:t>
            </a:r>
            <a:r>
              <a:rPr lang="zh-CN" altLang="en-US" dirty="0"/>
              <a:t> </a:t>
            </a:r>
            <a:r>
              <a:rPr lang="en-US" altLang="zh-CN" dirty="0"/>
              <a:t>queries.</a:t>
            </a:r>
            <a:r>
              <a:rPr lang="zh-CN" altLang="en-US" dirty="0"/>
              <a:t> </a:t>
            </a:r>
            <a:endParaRPr lang="en-US" altLang="zh-CN" dirty="0"/>
          </a:p>
          <a:p>
            <a:endParaRPr lang="en-US" altLang="zh-CN" dirty="0"/>
          </a:p>
          <a:p>
            <a:r>
              <a:rPr lang="en-US" altLang="zh-CN" dirty="0"/>
              <a:t>Last,</a:t>
            </a:r>
            <a:r>
              <a:rPr lang="zh-CN" altLang="en-US" dirty="0"/>
              <a:t> </a:t>
            </a:r>
            <a:r>
              <a:rPr lang="en-US" altLang="zh-CN" dirty="0"/>
              <a:t>the</a:t>
            </a:r>
            <a:r>
              <a:rPr lang="zh-CN" altLang="en-US" dirty="0"/>
              <a:t> </a:t>
            </a:r>
            <a:r>
              <a:rPr lang="en-US" altLang="zh-CN" dirty="0"/>
              <a:t>data</a:t>
            </a:r>
            <a:r>
              <a:rPr lang="zh-CN" altLang="en-US" dirty="0"/>
              <a:t> </a:t>
            </a:r>
            <a:r>
              <a:rPr lang="en-US" altLang="zh-CN" dirty="0"/>
              <a:t>processing</a:t>
            </a:r>
            <a:r>
              <a:rPr lang="zh-CN" altLang="en-US" dirty="0"/>
              <a:t> </a:t>
            </a:r>
            <a:r>
              <a:rPr lang="en-US" altLang="zh-CN" dirty="0"/>
              <a:t>unit</a:t>
            </a:r>
            <a:r>
              <a:rPr lang="zh-CN" altLang="en-US" dirty="0"/>
              <a:t> </a:t>
            </a:r>
            <a:r>
              <a:rPr lang="en-US" altLang="zh-CN" dirty="0"/>
              <a:t>deals</a:t>
            </a:r>
            <a:r>
              <a:rPr lang="zh-CN" altLang="en-US" dirty="0"/>
              <a:t> </a:t>
            </a:r>
            <a:r>
              <a:rPr lang="en-US" altLang="zh-CN" dirty="0"/>
              <a:t>with</a:t>
            </a:r>
            <a:r>
              <a:rPr lang="zh-CN" altLang="en-US" dirty="0"/>
              <a:t> </a:t>
            </a:r>
            <a:r>
              <a:rPr lang="en-US" altLang="zh-CN" dirty="0"/>
              <a:t>specific</a:t>
            </a:r>
            <a:r>
              <a:rPr lang="zh-CN" altLang="en-US" dirty="0"/>
              <a:t> </a:t>
            </a:r>
            <a:r>
              <a:rPr lang="en-US" altLang="zh-CN" dirty="0"/>
              <a:t>sub-operations,</a:t>
            </a:r>
            <a:r>
              <a:rPr lang="zh-CN" altLang="en-US" dirty="0"/>
              <a:t> </a:t>
            </a:r>
            <a:r>
              <a:rPr lang="en-US" altLang="zh-CN" dirty="0"/>
              <a:t>such</a:t>
            </a:r>
            <a:r>
              <a:rPr lang="zh-CN" altLang="en-US" dirty="0"/>
              <a:t> </a:t>
            </a:r>
            <a:r>
              <a:rPr lang="en-US" altLang="zh-CN" dirty="0"/>
              <a:t>as</a:t>
            </a:r>
            <a:r>
              <a:rPr lang="zh-CN" altLang="en-US" dirty="0"/>
              <a:t> </a:t>
            </a:r>
            <a:r>
              <a:rPr lang="en-US" altLang="zh-CN" dirty="0"/>
              <a:t>arithmetic</a:t>
            </a:r>
            <a:r>
              <a:rPr lang="zh-CN" altLang="en-US" dirty="0"/>
              <a:t> </a:t>
            </a:r>
            <a:r>
              <a:rPr lang="en-US" altLang="zh-CN" dirty="0"/>
              <a:t>and</a:t>
            </a:r>
            <a:r>
              <a:rPr lang="zh-CN" altLang="en-US" dirty="0"/>
              <a:t> </a:t>
            </a:r>
            <a:r>
              <a:rPr lang="en-US" altLang="zh-CN" dirty="0"/>
              <a:t>comparisons</a:t>
            </a:r>
            <a:r>
              <a:rPr lang="zh-CN" altLang="en-US" dirty="0"/>
              <a:t> </a:t>
            </a:r>
            <a:r>
              <a:rPr lang="en-US" altLang="zh-CN" dirty="0"/>
              <a:t>for</a:t>
            </a:r>
            <a:r>
              <a:rPr lang="zh-CN" altLang="en-US" dirty="0"/>
              <a:t> </a:t>
            </a:r>
            <a:r>
              <a:rPr lang="en-US" altLang="zh-CN" dirty="0"/>
              <a:t>the</a:t>
            </a:r>
            <a:r>
              <a:rPr lang="zh-CN" altLang="en-US" dirty="0"/>
              <a:t> </a:t>
            </a:r>
            <a:r>
              <a:rPr lang="en-US" altLang="zh-CN" dirty="0"/>
              <a:t>data</a:t>
            </a:r>
            <a:r>
              <a:rPr lang="zh-CN" altLang="en-US" dirty="0"/>
              <a:t> </a:t>
            </a:r>
            <a:r>
              <a:rPr lang="en-US" altLang="zh-CN" dirty="0"/>
              <a:t>from</a:t>
            </a:r>
            <a:r>
              <a:rPr lang="zh-CN" altLang="en-US" dirty="0"/>
              <a:t> </a:t>
            </a:r>
            <a:r>
              <a:rPr lang="en-US" altLang="zh-CN" dirty="0"/>
              <a:t>the</a:t>
            </a:r>
            <a:r>
              <a:rPr lang="zh-CN" altLang="en-US" dirty="0"/>
              <a:t> </a:t>
            </a:r>
            <a:r>
              <a:rPr lang="en-US" altLang="zh-CN" dirty="0"/>
              <a:t>memory/cache.</a:t>
            </a:r>
          </a:p>
          <a:p>
            <a:endParaRPr lang="en-US" altLang="zh-CN" dirty="0"/>
          </a:p>
          <a:p>
            <a:r>
              <a:rPr lang="en-US" altLang="zh-CN" dirty="0"/>
              <a:t>Note</a:t>
            </a:r>
            <a:r>
              <a:rPr lang="zh-CN" altLang="en-US" dirty="0"/>
              <a:t> </a:t>
            </a:r>
            <a:r>
              <a:rPr lang="en-US" altLang="zh-CN" dirty="0"/>
              <a:t>that</a:t>
            </a:r>
            <a:r>
              <a:rPr lang="zh-CN" altLang="en-US" dirty="0"/>
              <a:t> </a:t>
            </a:r>
            <a:r>
              <a:rPr lang="en-US" altLang="zh-CN" dirty="0"/>
              <a:t>since</a:t>
            </a:r>
            <a:r>
              <a:rPr lang="zh-CN" altLang="en-US" dirty="0"/>
              <a:t> </a:t>
            </a:r>
            <a:r>
              <a:rPr lang="en-US" altLang="zh-CN" dirty="0"/>
              <a:t>all</a:t>
            </a:r>
            <a:r>
              <a:rPr lang="zh-CN" altLang="en-US" dirty="0"/>
              <a:t> </a:t>
            </a:r>
            <a:r>
              <a:rPr lang="en-US" altLang="zh-CN" dirty="0"/>
              <a:t>the</a:t>
            </a:r>
            <a:r>
              <a:rPr lang="zh-CN" altLang="en-US" dirty="0"/>
              <a:t> </a:t>
            </a:r>
            <a:r>
              <a:rPr lang="en-US" altLang="zh-CN" dirty="0"/>
              <a:t>states</a:t>
            </a:r>
            <a:r>
              <a:rPr lang="zh-CN" altLang="en-US" dirty="0"/>
              <a:t> </a:t>
            </a:r>
            <a:r>
              <a:rPr lang="en-US" altLang="zh-CN" dirty="0"/>
              <a:t>are</a:t>
            </a:r>
            <a:r>
              <a:rPr lang="zh-CN" altLang="en-US" dirty="0"/>
              <a:t> </a:t>
            </a:r>
            <a:r>
              <a:rPr lang="en-US" altLang="zh-CN" dirty="0"/>
              <a:t>stored</a:t>
            </a:r>
            <a:r>
              <a:rPr lang="zh-CN" altLang="en-US" dirty="0"/>
              <a:t> </a:t>
            </a:r>
            <a:r>
              <a:rPr lang="en-US" altLang="zh-CN" dirty="0"/>
              <a:t>in</a:t>
            </a:r>
            <a:r>
              <a:rPr lang="zh-CN" altLang="en-US" dirty="0"/>
              <a:t> </a:t>
            </a:r>
            <a:r>
              <a:rPr lang="en-US" altLang="zh-CN" dirty="0"/>
              <a:t>the</a:t>
            </a:r>
            <a:r>
              <a:rPr lang="zh-CN" altLang="en-US" dirty="0"/>
              <a:t> </a:t>
            </a:r>
            <a:r>
              <a:rPr lang="en-US" altLang="zh-CN" dirty="0"/>
              <a:t>QST,</a:t>
            </a:r>
            <a:r>
              <a:rPr lang="zh-CN" altLang="en-US" dirty="0"/>
              <a:t> </a:t>
            </a:r>
            <a:r>
              <a:rPr lang="en-US" altLang="zh-CN" dirty="0"/>
              <a:t>the</a:t>
            </a:r>
            <a:r>
              <a:rPr lang="zh-CN" altLang="en-US" dirty="0"/>
              <a:t> </a:t>
            </a:r>
            <a:r>
              <a:rPr lang="en-US" altLang="zh-CN" dirty="0"/>
              <a:t>CFA</a:t>
            </a:r>
            <a:r>
              <a:rPr lang="zh-CN" altLang="en-US" dirty="0"/>
              <a:t>  </a:t>
            </a:r>
            <a:r>
              <a:rPr lang="en-US" altLang="zh-CN" dirty="0"/>
              <a:t>execution engine</a:t>
            </a:r>
            <a:r>
              <a:rPr lang="zh-CN" altLang="en-US" dirty="0"/>
              <a:t> </a:t>
            </a:r>
            <a:r>
              <a:rPr lang="en-US" altLang="zh-CN" dirty="0"/>
              <a:t>and</a:t>
            </a:r>
            <a:r>
              <a:rPr lang="zh-CN" altLang="en-US" dirty="0"/>
              <a:t> </a:t>
            </a:r>
            <a:r>
              <a:rPr lang="en-US" altLang="zh-CN" dirty="0"/>
              <a:t>data</a:t>
            </a:r>
            <a:r>
              <a:rPr lang="zh-CN" altLang="en-US" dirty="0"/>
              <a:t> </a:t>
            </a:r>
            <a:r>
              <a:rPr lang="en-US" altLang="zh-CN" dirty="0"/>
              <a:t>processing</a:t>
            </a:r>
            <a:r>
              <a:rPr lang="zh-CN" altLang="en-US" dirty="0"/>
              <a:t> </a:t>
            </a:r>
            <a:r>
              <a:rPr lang="en-US" altLang="zh-CN" dirty="0"/>
              <a:t>unit</a:t>
            </a:r>
            <a:r>
              <a:rPr lang="zh-CN" altLang="en-US" dirty="0"/>
              <a:t> </a:t>
            </a:r>
            <a:r>
              <a:rPr lang="en-US" altLang="zh-CN" dirty="0"/>
              <a:t>are</a:t>
            </a:r>
            <a:r>
              <a:rPr lang="zh-CN" altLang="en-US" dirty="0"/>
              <a:t> </a:t>
            </a:r>
            <a:r>
              <a:rPr lang="en-US" altLang="zh-CN" dirty="0"/>
              <a:t>stateless,</a:t>
            </a:r>
            <a:r>
              <a:rPr lang="zh-CN" altLang="en-US" dirty="0"/>
              <a:t> </a:t>
            </a:r>
            <a:r>
              <a:rPr lang="en-US" altLang="zh-CN" dirty="0"/>
              <a:t>and</a:t>
            </a:r>
            <a:r>
              <a:rPr lang="zh-CN" altLang="en-US" dirty="0"/>
              <a:t> </a:t>
            </a:r>
            <a:r>
              <a:rPr lang="en-US" altLang="zh-CN" dirty="0"/>
              <a:t>can</a:t>
            </a:r>
            <a:r>
              <a:rPr lang="zh-CN" altLang="en-US" dirty="0"/>
              <a:t> </a:t>
            </a:r>
            <a:r>
              <a:rPr lang="en-US" altLang="zh-CN" dirty="0"/>
              <a:t>be</a:t>
            </a:r>
            <a:r>
              <a:rPr lang="zh-CN" altLang="en-US" dirty="0"/>
              <a:t> </a:t>
            </a:r>
            <a:r>
              <a:rPr lang="en-US" altLang="zh-CN" dirty="0"/>
              <a:t>time-multiplexed</a:t>
            </a:r>
            <a:r>
              <a:rPr lang="zh-CN" altLang="en-US" dirty="0"/>
              <a:t> </a:t>
            </a:r>
            <a:r>
              <a:rPr lang="en-US" altLang="zh-CN" dirty="0"/>
              <a:t>across</a:t>
            </a:r>
            <a:r>
              <a:rPr lang="zh-CN" altLang="en-US" dirty="0"/>
              <a:t> </a:t>
            </a:r>
            <a:r>
              <a:rPr lang="en-US" altLang="zh-CN"/>
              <a:t>queries.</a:t>
            </a:r>
            <a:endParaRPr lang="en-US" altLang="zh-CN" dirty="0"/>
          </a:p>
          <a:p>
            <a:endParaRPr lang="en-US" altLang="zh-CN" dirty="0"/>
          </a:p>
          <a:p>
            <a:endParaRPr lang="en-US" altLang="zh-CN" dirty="0"/>
          </a:p>
          <a:p>
            <a:r>
              <a:rPr lang="en-US" altLang="zh-CN" dirty="0"/>
              <a:t>The</a:t>
            </a:r>
            <a:r>
              <a:rPr lang="zh-CN" altLang="en-US" dirty="0"/>
              <a:t> </a:t>
            </a:r>
            <a:r>
              <a:rPr lang="en-US" altLang="zh-CN" dirty="0"/>
              <a:t>QEI</a:t>
            </a:r>
            <a:r>
              <a:rPr lang="zh-CN" altLang="en-US" dirty="0"/>
              <a:t> </a:t>
            </a:r>
            <a:r>
              <a:rPr lang="en-US" altLang="zh-CN" dirty="0"/>
              <a:t>accelerator</a:t>
            </a:r>
            <a:r>
              <a:rPr lang="zh-CN" altLang="en-US" dirty="0"/>
              <a:t> </a:t>
            </a:r>
            <a:r>
              <a:rPr lang="en-US" altLang="zh-CN" dirty="0"/>
              <a:t>is</a:t>
            </a:r>
            <a:r>
              <a:rPr lang="zh-CN" altLang="en-US" dirty="0"/>
              <a:t> </a:t>
            </a:r>
            <a:r>
              <a:rPr lang="en-US" altLang="zh-CN" dirty="0"/>
              <a:t>reconfigurable</a:t>
            </a:r>
            <a:r>
              <a:rPr lang="zh-CN" altLang="en-US" dirty="0"/>
              <a:t> </a:t>
            </a:r>
            <a:r>
              <a:rPr lang="en-US" altLang="zh-CN" dirty="0"/>
              <a:t>for</a:t>
            </a:r>
            <a:r>
              <a:rPr lang="zh-CN" altLang="en-US" dirty="0"/>
              <a:t> </a:t>
            </a:r>
            <a:r>
              <a:rPr lang="en-US" altLang="zh-CN" dirty="0"/>
              <a:t>new</a:t>
            </a:r>
            <a:r>
              <a:rPr lang="zh-CN" altLang="en-US" dirty="0"/>
              <a:t> </a:t>
            </a:r>
            <a:r>
              <a:rPr lang="en-US" altLang="zh-CN" dirty="0"/>
              <a:t>data</a:t>
            </a:r>
            <a:r>
              <a:rPr lang="zh-CN" altLang="en-US" dirty="0"/>
              <a:t> </a:t>
            </a:r>
            <a:r>
              <a:rPr lang="en-US" altLang="zh-CN" dirty="0"/>
              <a:t>structure</a:t>
            </a:r>
            <a:r>
              <a:rPr lang="zh-CN" altLang="en-US" dirty="0"/>
              <a:t> </a:t>
            </a:r>
            <a:r>
              <a:rPr lang="en-US" altLang="zh-CN" dirty="0"/>
              <a:t>support.</a:t>
            </a:r>
            <a:r>
              <a:rPr lang="zh-CN" altLang="en-US" dirty="0"/>
              <a:t> </a:t>
            </a:r>
            <a:r>
              <a:rPr lang="en-US" altLang="zh-CN" dirty="0"/>
              <a:t>The</a:t>
            </a:r>
            <a:r>
              <a:rPr lang="zh-CN" altLang="en-US" dirty="0"/>
              <a:t> </a:t>
            </a:r>
            <a:r>
              <a:rPr lang="en-US" altLang="zh-CN" dirty="0"/>
              <a:t>flow</a:t>
            </a:r>
            <a:r>
              <a:rPr lang="zh-CN" altLang="en-US" dirty="0"/>
              <a:t> </a:t>
            </a:r>
            <a:r>
              <a:rPr lang="en-US" altLang="zh-CN" dirty="0"/>
              <a:t>is</a:t>
            </a:r>
            <a:r>
              <a:rPr lang="zh-CN" altLang="en-US" dirty="0"/>
              <a:t> </a:t>
            </a:r>
            <a:r>
              <a:rPr lang="en-US" altLang="zh-CN" dirty="0"/>
              <a:t>similar</a:t>
            </a:r>
            <a:r>
              <a:rPr lang="zh-CN" altLang="en-US" dirty="0"/>
              <a:t> </a:t>
            </a:r>
            <a:r>
              <a:rPr lang="en-US" altLang="zh-CN" dirty="0"/>
              <a:t>to</a:t>
            </a:r>
            <a:r>
              <a:rPr lang="zh-CN" altLang="en-US" dirty="0"/>
              <a:t> </a:t>
            </a:r>
            <a:r>
              <a:rPr lang="en-US" altLang="zh-CN" dirty="0"/>
              <a:t>a</a:t>
            </a:r>
            <a:r>
              <a:rPr lang="zh-CN" altLang="en-US" dirty="0"/>
              <a:t> </a:t>
            </a:r>
            <a:r>
              <a:rPr lang="en-US" altLang="zh-CN" dirty="0"/>
              <a:t>regular</a:t>
            </a:r>
            <a:r>
              <a:rPr lang="zh-CN" altLang="en-US" dirty="0"/>
              <a:t> </a:t>
            </a:r>
            <a:r>
              <a:rPr lang="en-US" altLang="zh-CN" dirty="0"/>
              <a:t>firmware</a:t>
            </a:r>
            <a:r>
              <a:rPr lang="zh-CN" altLang="en-US" dirty="0"/>
              <a:t> </a:t>
            </a:r>
            <a:r>
              <a:rPr lang="en-US" altLang="zh-CN" dirty="0"/>
              <a:t>update.</a:t>
            </a:r>
            <a:r>
              <a:rPr lang="zh-CN" altLang="en-US" dirty="0"/>
              <a:t> </a:t>
            </a:r>
            <a:r>
              <a:rPr lang="en-US" altLang="zh-CN" dirty="0"/>
              <a:t> </a:t>
            </a:r>
          </a:p>
        </p:txBody>
      </p:sp>
      <p:sp>
        <p:nvSpPr>
          <p:cNvPr id="4" name="Slide Number Placeholder 3"/>
          <p:cNvSpPr>
            <a:spLocks noGrp="1"/>
          </p:cNvSpPr>
          <p:nvPr>
            <p:ph type="sldNum" sz="quarter" idx="5"/>
          </p:nvPr>
        </p:nvSpPr>
        <p:spPr/>
        <p:txBody>
          <a:bodyPr/>
          <a:lstStyle/>
          <a:p>
            <a:fld id="{E6B45AA1-006A-4177-9FFD-471A1BDE287C}" type="slidenum">
              <a:rPr lang="en-US" smtClean="0"/>
              <a:t>8</a:t>
            </a:fld>
            <a:endParaRPr lang="en-US"/>
          </a:p>
        </p:txBody>
      </p:sp>
    </p:spTree>
    <p:extLst>
      <p:ext uri="{BB962C8B-B14F-4D97-AF65-F5344CB8AC3E}">
        <p14:creationId xmlns:p14="http://schemas.microsoft.com/office/powerpoint/2010/main" val="85096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Having</a:t>
            </a:r>
            <a:r>
              <a:rPr lang="zh-CN" altLang="en-US" dirty="0"/>
              <a:t> </a:t>
            </a:r>
            <a:r>
              <a:rPr lang="en-US" altLang="zh-CN" dirty="0"/>
              <a:t>the</a:t>
            </a:r>
            <a:r>
              <a:rPr lang="zh-CN" altLang="en-US" dirty="0"/>
              <a:t> </a:t>
            </a:r>
            <a:r>
              <a:rPr lang="en-US" altLang="zh-CN" dirty="0"/>
              <a:t>accelerator</a:t>
            </a:r>
            <a:r>
              <a:rPr lang="zh-CN" altLang="en-US" dirty="0"/>
              <a:t> </a:t>
            </a:r>
            <a:r>
              <a:rPr lang="en-US" altLang="zh-CN" dirty="0"/>
              <a:t>design,</a:t>
            </a:r>
            <a:r>
              <a:rPr lang="zh-CN" altLang="en-US" dirty="0"/>
              <a:t> </a:t>
            </a:r>
            <a:r>
              <a:rPr lang="en-US" altLang="zh-CN" dirty="0"/>
              <a:t>we</a:t>
            </a:r>
            <a:r>
              <a:rPr lang="zh-CN" altLang="en-US" dirty="0"/>
              <a:t> </a:t>
            </a:r>
            <a:r>
              <a:rPr lang="en-US" altLang="zh-CN" dirty="0"/>
              <a:t>now</a:t>
            </a:r>
            <a:r>
              <a:rPr lang="zh-CN" altLang="en-US" dirty="0"/>
              <a:t> </a:t>
            </a:r>
            <a:r>
              <a:rPr lang="en-US" altLang="zh-CN" dirty="0"/>
              <a:t>consider</a:t>
            </a:r>
            <a:r>
              <a:rPr lang="zh-CN" altLang="en-US" dirty="0"/>
              <a:t> </a:t>
            </a:r>
            <a:r>
              <a:rPr lang="en-US" altLang="zh-CN" dirty="0"/>
              <a:t>how</a:t>
            </a:r>
            <a:r>
              <a:rPr lang="zh-CN" altLang="en-US" dirty="0"/>
              <a:t> </a:t>
            </a:r>
            <a:r>
              <a:rPr lang="en-US" altLang="zh-CN" dirty="0"/>
              <a:t>we</a:t>
            </a:r>
            <a:r>
              <a:rPr lang="zh-CN" altLang="en-US" dirty="0"/>
              <a:t> </a:t>
            </a:r>
            <a:r>
              <a:rPr lang="en-US" altLang="zh-CN" dirty="0"/>
              <a:t>should</a:t>
            </a:r>
            <a:r>
              <a:rPr lang="zh-CN" altLang="en-US" dirty="0"/>
              <a:t> </a:t>
            </a:r>
            <a:r>
              <a:rPr lang="en-US" altLang="zh-CN" dirty="0"/>
              <a:t>place</a:t>
            </a:r>
            <a:r>
              <a:rPr lang="zh-CN" altLang="en-US" dirty="0"/>
              <a:t> </a:t>
            </a:r>
            <a:r>
              <a:rPr lang="en-US" altLang="zh-CN" dirty="0"/>
              <a:t>it</a:t>
            </a:r>
            <a:r>
              <a:rPr lang="zh-CN" altLang="en-US" dirty="0"/>
              <a:t> </a:t>
            </a:r>
            <a:r>
              <a:rPr lang="en-US" altLang="zh-CN" dirty="0"/>
              <a:t>into</a:t>
            </a:r>
            <a:r>
              <a:rPr lang="zh-CN" altLang="en-US" dirty="0"/>
              <a:t> </a:t>
            </a:r>
            <a:r>
              <a:rPr lang="en-US" altLang="zh-CN" dirty="0"/>
              <a:t>the</a:t>
            </a:r>
            <a:r>
              <a:rPr lang="zh-CN" altLang="en-US" dirty="0"/>
              <a:t> </a:t>
            </a:r>
            <a:r>
              <a:rPr lang="en-US" altLang="zh-CN" dirty="0"/>
              <a:t>CPU.</a:t>
            </a:r>
          </a:p>
          <a:p>
            <a:endParaRPr lang="en-US" altLang="zh-CN" dirty="0"/>
          </a:p>
          <a:p>
            <a:r>
              <a:rPr lang="en-US" altLang="zh-CN" dirty="0"/>
              <a:t>In</a:t>
            </a:r>
            <a:r>
              <a:rPr lang="zh-CN" altLang="en-US" dirty="0"/>
              <a:t> </a:t>
            </a:r>
            <a:r>
              <a:rPr lang="en-US" altLang="zh-CN" dirty="0"/>
              <a:t>general,</a:t>
            </a:r>
            <a:r>
              <a:rPr lang="zh-CN" altLang="en-US" dirty="0"/>
              <a:t> </a:t>
            </a:r>
            <a:r>
              <a:rPr lang="en-US" altLang="zh-CN" dirty="0"/>
              <a:t>there</a:t>
            </a:r>
            <a:r>
              <a:rPr lang="zh-CN" altLang="en-US" dirty="0"/>
              <a:t> </a:t>
            </a:r>
            <a:r>
              <a:rPr lang="en-US" altLang="zh-CN" dirty="0"/>
              <a:t>are</a:t>
            </a:r>
            <a:r>
              <a:rPr lang="zh-CN" altLang="en-US" dirty="0"/>
              <a:t> </a:t>
            </a:r>
            <a:r>
              <a:rPr lang="en-US" altLang="zh-CN" dirty="0"/>
              <a:t>3</a:t>
            </a:r>
            <a:r>
              <a:rPr lang="zh-CN" altLang="en-US" dirty="0"/>
              <a:t> </a:t>
            </a:r>
            <a:r>
              <a:rPr lang="en-US" altLang="zh-CN" dirty="0"/>
              <a:t>major</a:t>
            </a:r>
            <a:r>
              <a:rPr lang="zh-CN" altLang="en-US" dirty="0"/>
              <a:t> </a:t>
            </a:r>
            <a:r>
              <a:rPr lang="en-US" altLang="zh-CN" dirty="0"/>
              <a:t>challenges</a:t>
            </a:r>
            <a:r>
              <a:rPr lang="zh-CN" altLang="en-US" dirty="0"/>
              <a:t> </a:t>
            </a:r>
            <a:r>
              <a:rPr lang="en-US" altLang="zh-CN" dirty="0"/>
              <a:t>here.</a:t>
            </a:r>
          </a:p>
          <a:p>
            <a:endParaRPr lang="en-US" altLang="zh-CN" dirty="0"/>
          </a:p>
          <a:p>
            <a:r>
              <a:rPr lang="en-US" altLang="zh-CN" dirty="0"/>
              <a:t>The</a:t>
            </a:r>
            <a:r>
              <a:rPr lang="zh-CN" altLang="en-US" dirty="0"/>
              <a:t> </a:t>
            </a:r>
            <a:r>
              <a:rPr lang="en-US" altLang="zh-CN" dirty="0"/>
              <a:t>first</a:t>
            </a:r>
            <a:r>
              <a:rPr lang="zh-CN" altLang="en-US" dirty="0"/>
              <a:t> </a:t>
            </a:r>
            <a:r>
              <a:rPr lang="en-US" altLang="zh-CN" dirty="0"/>
              <a:t>one</a:t>
            </a:r>
            <a:r>
              <a:rPr lang="zh-CN" altLang="en-US" dirty="0"/>
              <a:t> </a:t>
            </a:r>
            <a:r>
              <a:rPr lang="en-US" altLang="zh-CN" dirty="0"/>
              <a:t>is</a:t>
            </a:r>
            <a:r>
              <a:rPr lang="zh-CN" altLang="en-US" dirty="0"/>
              <a:t> </a:t>
            </a:r>
            <a:r>
              <a:rPr lang="en-US" altLang="zh-CN" dirty="0"/>
              <a:t>scalability.</a:t>
            </a:r>
            <a:r>
              <a:rPr lang="zh-CN" altLang="en-US" dirty="0"/>
              <a:t> </a:t>
            </a:r>
            <a:r>
              <a:rPr lang="en-US" altLang="zh-CN" dirty="0"/>
              <a:t>Today’s</a:t>
            </a:r>
            <a:r>
              <a:rPr lang="zh-CN" altLang="en-US" dirty="0"/>
              <a:t> </a:t>
            </a:r>
            <a:r>
              <a:rPr lang="en-US" altLang="zh-CN" dirty="0"/>
              <a:t>server</a:t>
            </a:r>
            <a:r>
              <a:rPr lang="zh-CN" altLang="en-US" dirty="0"/>
              <a:t> </a:t>
            </a:r>
            <a:r>
              <a:rPr lang="en-US" altLang="zh-CN" dirty="0"/>
              <a:t>CPU</a:t>
            </a:r>
            <a:r>
              <a:rPr lang="zh-CN" altLang="en-US" dirty="0"/>
              <a:t> </a:t>
            </a:r>
            <a:r>
              <a:rPr lang="en-US" altLang="zh-CN" dirty="0"/>
              <a:t>often</a:t>
            </a:r>
            <a:r>
              <a:rPr lang="zh-CN" altLang="en-US" dirty="0"/>
              <a:t> </a:t>
            </a:r>
            <a:r>
              <a:rPr lang="en-US" altLang="zh-CN" dirty="0"/>
              <a:t>consists</a:t>
            </a:r>
            <a:r>
              <a:rPr lang="zh-CN" altLang="en-US" dirty="0"/>
              <a:t> </a:t>
            </a:r>
            <a:r>
              <a:rPr lang="en-US" altLang="zh-CN" dirty="0"/>
              <a:t>of</a:t>
            </a:r>
            <a:r>
              <a:rPr lang="zh-CN" altLang="en-US" dirty="0"/>
              <a:t> </a:t>
            </a:r>
            <a:r>
              <a:rPr lang="en-US" altLang="zh-CN" dirty="0"/>
              <a:t>tens</a:t>
            </a:r>
            <a:r>
              <a:rPr lang="zh-CN" altLang="en-US" dirty="0"/>
              <a:t> </a:t>
            </a:r>
            <a:r>
              <a:rPr lang="en-US" altLang="zh-CN" dirty="0"/>
              <a:t>of</a:t>
            </a:r>
            <a:r>
              <a:rPr lang="zh-CN" altLang="en-US" dirty="0"/>
              <a:t> </a:t>
            </a:r>
            <a:r>
              <a:rPr lang="en-US" altLang="zh-CN" dirty="0"/>
              <a:t>cores,</a:t>
            </a:r>
            <a:r>
              <a:rPr lang="zh-CN" altLang="en-US" dirty="0"/>
              <a:t> </a:t>
            </a:r>
            <a:r>
              <a:rPr lang="en-US" altLang="zh-CN" dirty="0"/>
              <a:t>to</a:t>
            </a:r>
            <a:r>
              <a:rPr lang="zh-CN" altLang="en-US" dirty="0"/>
              <a:t> </a:t>
            </a:r>
            <a:r>
              <a:rPr lang="en-US" altLang="zh-CN" dirty="0"/>
              <a:t>accelerate</a:t>
            </a:r>
            <a:r>
              <a:rPr lang="zh-CN" altLang="en-US" dirty="0"/>
              <a:t> </a:t>
            </a:r>
            <a:r>
              <a:rPr lang="en-US" altLang="zh-CN" dirty="0"/>
              <a:t>queries</a:t>
            </a:r>
            <a:r>
              <a:rPr lang="zh-CN" altLang="en-US" dirty="0"/>
              <a:t> </a:t>
            </a:r>
            <a:r>
              <a:rPr lang="en-US" altLang="zh-CN" dirty="0"/>
              <a:t>of</a:t>
            </a:r>
            <a:r>
              <a:rPr lang="zh-CN" altLang="en-US" dirty="0"/>
              <a:t> </a:t>
            </a:r>
            <a:r>
              <a:rPr lang="en-US" altLang="zh-CN" dirty="0"/>
              <a:t>multiple</a:t>
            </a:r>
            <a:r>
              <a:rPr lang="zh-CN" altLang="en-US" dirty="0"/>
              <a:t> </a:t>
            </a:r>
            <a:r>
              <a:rPr lang="en-US" altLang="zh-CN" dirty="0"/>
              <a:t>cores,</a:t>
            </a:r>
            <a:r>
              <a:rPr lang="zh-CN" altLang="en-US" dirty="0"/>
              <a:t> </a:t>
            </a:r>
            <a:r>
              <a:rPr lang="en-US" altLang="zh-CN" dirty="0"/>
              <a:t>we</a:t>
            </a:r>
            <a:r>
              <a:rPr lang="zh-CN" altLang="en-US" dirty="0"/>
              <a:t> </a:t>
            </a:r>
            <a:r>
              <a:rPr lang="en-US" altLang="zh-CN" dirty="0"/>
              <a:t>need</a:t>
            </a:r>
            <a:r>
              <a:rPr lang="zh-CN" altLang="en-US" dirty="0"/>
              <a:t> </a:t>
            </a:r>
            <a:r>
              <a:rPr lang="en-US" altLang="zh-CN" dirty="0"/>
              <a:t>scale</a:t>
            </a:r>
            <a:r>
              <a:rPr lang="zh-CN" altLang="en-US" dirty="0"/>
              <a:t> </a:t>
            </a:r>
            <a:r>
              <a:rPr lang="en-US" altLang="zh-CN" dirty="0"/>
              <a:t>out</a:t>
            </a:r>
            <a:r>
              <a:rPr lang="zh-CN" altLang="en-US" dirty="0"/>
              <a:t> </a:t>
            </a:r>
            <a:r>
              <a:rPr lang="en-US" altLang="zh-CN" dirty="0"/>
              <a:t>the</a:t>
            </a:r>
            <a:r>
              <a:rPr lang="zh-CN" altLang="en-US" dirty="0"/>
              <a:t> </a:t>
            </a:r>
            <a:r>
              <a:rPr lang="en-US" altLang="zh-CN" dirty="0"/>
              <a:t>accelerator without</a:t>
            </a:r>
            <a:r>
              <a:rPr lang="zh-CN" altLang="en-US" dirty="0"/>
              <a:t> </a:t>
            </a:r>
            <a:r>
              <a:rPr lang="en-US" altLang="zh-CN" dirty="0"/>
              <a:t>creating</a:t>
            </a:r>
            <a:r>
              <a:rPr lang="zh-CN" altLang="en-US" dirty="0"/>
              <a:t> </a:t>
            </a:r>
            <a:r>
              <a:rPr lang="en-US" altLang="zh-CN" dirty="0"/>
              <a:t>hotspot.</a:t>
            </a:r>
          </a:p>
          <a:p>
            <a:endParaRPr lang="en-US" altLang="zh-CN" dirty="0"/>
          </a:p>
          <a:p>
            <a:r>
              <a:rPr lang="en-US" altLang="zh-CN" dirty="0"/>
              <a:t>The</a:t>
            </a:r>
            <a:r>
              <a:rPr lang="zh-CN" altLang="en-US" dirty="0"/>
              <a:t> </a:t>
            </a:r>
            <a:r>
              <a:rPr lang="en-US" altLang="zh-CN" dirty="0"/>
              <a:t>second</a:t>
            </a:r>
            <a:r>
              <a:rPr lang="zh-CN" altLang="en-US" dirty="0"/>
              <a:t> </a:t>
            </a:r>
            <a:r>
              <a:rPr lang="en-US" altLang="zh-CN" dirty="0"/>
              <a:t>one</a:t>
            </a:r>
            <a:r>
              <a:rPr lang="zh-CN" altLang="en-US" dirty="0"/>
              <a:t> </a:t>
            </a:r>
            <a:r>
              <a:rPr lang="en-US" altLang="zh-CN" dirty="0"/>
              <a:t>is</a:t>
            </a:r>
            <a:r>
              <a:rPr lang="zh-CN" altLang="en-US" dirty="0"/>
              <a:t> </a:t>
            </a:r>
            <a:r>
              <a:rPr lang="en-US" altLang="zh-CN" dirty="0"/>
              <a:t>latency.</a:t>
            </a:r>
            <a:r>
              <a:rPr lang="zh-CN" altLang="en-US" dirty="0"/>
              <a:t> </a:t>
            </a:r>
            <a:r>
              <a:rPr lang="en-US" altLang="zh-CN" dirty="0"/>
              <a:t>As</a:t>
            </a:r>
            <a:r>
              <a:rPr lang="zh-CN" altLang="en-US" dirty="0"/>
              <a:t> </a:t>
            </a:r>
            <a:r>
              <a:rPr lang="en-US" altLang="zh-CN" dirty="0"/>
              <a:t>we</a:t>
            </a:r>
            <a:r>
              <a:rPr lang="zh-CN" altLang="en-US" dirty="0"/>
              <a:t> </a:t>
            </a:r>
            <a:r>
              <a:rPr lang="en-US" altLang="zh-CN" dirty="0"/>
              <a:t>mentioned</a:t>
            </a:r>
            <a:r>
              <a:rPr lang="zh-CN" altLang="en-US" dirty="0"/>
              <a:t> </a:t>
            </a:r>
            <a:r>
              <a:rPr lang="en-US" altLang="zh-CN" dirty="0"/>
              <a:t>before,</a:t>
            </a:r>
            <a:r>
              <a:rPr lang="zh-CN" altLang="en-US" dirty="0"/>
              <a:t> </a:t>
            </a:r>
            <a:r>
              <a:rPr lang="en-US" altLang="zh-CN" dirty="0"/>
              <a:t>queries</a:t>
            </a:r>
            <a:r>
              <a:rPr lang="zh-CN" altLang="en-US" dirty="0"/>
              <a:t> </a:t>
            </a:r>
            <a:r>
              <a:rPr lang="en-US" altLang="zh-CN" dirty="0"/>
              <a:t>are</a:t>
            </a:r>
            <a:r>
              <a:rPr lang="zh-CN" altLang="en-US" dirty="0"/>
              <a:t> </a:t>
            </a:r>
            <a:r>
              <a:rPr lang="en-US" altLang="zh-CN" dirty="0"/>
              <a:t>fine-grained</a:t>
            </a:r>
            <a:r>
              <a:rPr lang="zh-CN" altLang="en-US" dirty="0"/>
              <a:t> </a:t>
            </a:r>
            <a:r>
              <a:rPr lang="en-US" altLang="zh-CN" dirty="0"/>
              <a:t>and</a:t>
            </a:r>
            <a:r>
              <a:rPr lang="zh-CN" altLang="en-US" dirty="0"/>
              <a:t> </a:t>
            </a:r>
            <a:r>
              <a:rPr lang="en-US" altLang="zh-CN" dirty="0"/>
              <a:t>latency-sensitive.</a:t>
            </a:r>
            <a:r>
              <a:rPr lang="zh-CN" altLang="en-US" dirty="0"/>
              <a:t> </a:t>
            </a:r>
            <a:r>
              <a:rPr lang="en-US" altLang="zh-CN" dirty="0"/>
              <a:t>If</a:t>
            </a:r>
            <a:r>
              <a:rPr lang="zh-CN" altLang="en-US" dirty="0"/>
              <a:t> </a:t>
            </a:r>
            <a:r>
              <a:rPr lang="en-US" altLang="zh-CN" dirty="0"/>
              <a:t>the</a:t>
            </a:r>
            <a:r>
              <a:rPr lang="zh-CN" altLang="en-US" dirty="0"/>
              <a:t> </a:t>
            </a:r>
            <a:r>
              <a:rPr lang="en-US" altLang="zh-CN" dirty="0"/>
              <a:t>accelerator</a:t>
            </a:r>
            <a:r>
              <a:rPr lang="zh-CN" altLang="en-US" dirty="0"/>
              <a:t> </a:t>
            </a:r>
            <a:r>
              <a:rPr lang="en-US" altLang="zh-CN" dirty="0"/>
              <a:t>is</a:t>
            </a:r>
            <a:r>
              <a:rPr lang="zh-CN" altLang="en-US" dirty="0"/>
              <a:t> </a:t>
            </a:r>
            <a:r>
              <a:rPr lang="en-US" altLang="zh-CN" dirty="0"/>
              <a:t>far</a:t>
            </a:r>
            <a:r>
              <a:rPr lang="zh-CN" altLang="en-US" dirty="0"/>
              <a:t> </a:t>
            </a:r>
            <a:r>
              <a:rPr lang="en-US" altLang="zh-CN" dirty="0"/>
              <a:t>from</a:t>
            </a:r>
            <a:r>
              <a:rPr lang="zh-CN" altLang="en-US" dirty="0"/>
              <a:t> </a:t>
            </a:r>
            <a:r>
              <a:rPr lang="en-US" altLang="zh-CN" dirty="0"/>
              <a:t>CPU</a:t>
            </a:r>
            <a:r>
              <a:rPr lang="zh-CN" altLang="en-US" dirty="0"/>
              <a:t> </a:t>
            </a:r>
            <a:r>
              <a:rPr lang="en-US" altLang="zh-CN" dirty="0"/>
              <a:t>core,</a:t>
            </a:r>
            <a:r>
              <a:rPr lang="zh-CN" altLang="en-US" dirty="0"/>
              <a:t> </a:t>
            </a:r>
            <a:r>
              <a:rPr lang="en-US" altLang="zh-CN" dirty="0"/>
              <a:t>the</a:t>
            </a:r>
            <a:r>
              <a:rPr lang="zh-CN" altLang="en-US" dirty="0"/>
              <a:t> </a:t>
            </a:r>
            <a:r>
              <a:rPr lang="en-US" altLang="zh-CN" dirty="0"/>
              <a:t>overall</a:t>
            </a:r>
            <a:r>
              <a:rPr lang="zh-CN" altLang="en-US" dirty="0"/>
              <a:t> </a:t>
            </a:r>
            <a:r>
              <a:rPr lang="en-US" altLang="zh-CN" dirty="0"/>
              <a:t>performance</a:t>
            </a:r>
            <a:r>
              <a:rPr lang="zh-CN" altLang="en-US" dirty="0"/>
              <a:t> </a:t>
            </a:r>
            <a:r>
              <a:rPr lang="en-US" altLang="zh-CN" dirty="0"/>
              <a:t>will</a:t>
            </a:r>
            <a:r>
              <a:rPr lang="zh-CN" altLang="en-US" dirty="0"/>
              <a:t> </a:t>
            </a:r>
            <a:r>
              <a:rPr lang="en-US" altLang="zh-CN" dirty="0"/>
              <a:t>be</a:t>
            </a:r>
            <a:r>
              <a:rPr lang="zh-CN" altLang="en-US" dirty="0"/>
              <a:t> </a:t>
            </a:r>
            <a:r>
              <a:rPr lang="en-US" altLang="zh-CN" dirty="0"/>
              <a:t>affected.</a:t>
            </a:r>
          </a:p>
          <a:p>
            <a:endParaRPr lang="en-US" altLang="zh-CN" dirty="0"/>
          </a:p>
          <a:p>
            <a:r>
              <a:rPr lang="en-US" altLang="zh-CN" dirty="0"/>
              <a:t>The</a:t>
            </a:r>
            <a:r>
              <a:rPr lang="zh-CN" altLang="en-US" dirty="0"/>
              <a:t> </a:t>
            </a:r>
            <a:r>
              <a:rPr lang="en-US" altLang="zh-CN" dirty="0"/>
              <a:t>last</a:t>
            </a:r>
            <a:r>
              <a:rPr lang="zh-CN" altLang="en-US" dirty="0"/>
              <a:t> </a:t>
            </a:r>
            <a:r>
              <a:rPr lang="en-US" altLang="zh-CN" dirty="0"/>
              <a:t>one</a:t>
            </a:r>
            <a:r>
              <a:rPr lang="zh-CN" altLang="en-US" dirty="0"/>
              <a:t> </a:t>
            </a:r>
            <a:r>
              <a:rPr lang="en-US" altLang="zh-CN" dirty="0"/>
              <a:t>is</a:t>
            </a:r>
            <a:r>
              <a:rPr lang="zh-CN" altLang="en-US" dirty="0"/>
              <a:t> </a:t>
            </a:r>
            <a:r>
              <a:rPr lang="en-US" altLang="zh-CN" dirty="0"/>
              <a:t>cost.</a:t>
            </a:r>
            <a:r>
              <a:rPr lang="zh-CN" altLang="en-US" dirty="0"/>
              <a:t> </a:t>
            </a:r>
            <a:r>
              <a:rPr lang="en-US" altLang="zh-CN" dirty="0"/>
              <a:t>An</a:t>
            </a:r>
            <a:r>
              <a:rPr lang="zh-CN" altLang="en-US" dirty="0"/>
              <a:t> </a:t>
            </a:r>
            <a:r>
              <a:rPr lang="en-US" altLang="zh-CN" dirty="0"/>
              <a:t>essential</a:t>
            </a:r>
            <a:r>
              <a:rPr lang="zh-CN" altLang="en-US" dirty="0"/>
              <a:t> </a:t>
            </a:r>
            <a:r>
              <a:rPr lang="en-US" altLang="zh-CN" dirty="0"/>
              <a:t>factor</a:t>
            </a:r>
            <a:r>
              <a:rPr lang="zh-CN" altLang="en-US" dirty="0"/>
              <a:t> </a:t>
            </a:r>
            <a:r>
              <a:rPr lang="en-US" altLang="zh-CN" dirty="0"/>
              <a:t>here</a:t>
            </a:r>
            <a:r>
              <a:rPr lang="zh-CN" altLang="en-US" dirty="0"/>
              <a:t> </a:t>
            </a:r>
            <a:r>
              <a:rPr lang="en-US" altLang="zh-CN" dirty="0"/>
              <a:t>is</a:t>
            </a:r>
            <a:r>
              <a:rPr lang="zh-CN" altLang="en-US" dirty="0"/>
              <a:t> </a:t>
            </a:r>
            <a:r>
              <a:rPr lang="en-US" altLang="zh-CN" dirty="0"/>
              <a:t>address</a:t>
            </a:r>
            <a:r>
              <a:rPr lang="zh-CN" altLang="en-US" dirty="0"/>
              <a:t> </a:t>
            </a:r>
            <a:r>
              <a:rPr lang="en-US" altLang="zh-CN" dirty="0"/>
              <a:t>translation.</a:t>
            </a:r>
            <a:r>
              <a:rPr lang="zh-CN" altLang="en-US" dirty="0"/>
              <a:t> </a:t>
            </a:r>
            <a:r>
              <a:rPr lang="en-US" altLang="zh-CN" dirty="0"/>
              <a:t>Every</a:t>
            </a:r>
            <a:r>
              <a:rPr lang="zh-CN" altLang="en-US" dirty="0"/>
              <a:t> </a:t>
            </a:r>
            <a:r>
              <a:rPr lang="en-US" altLang="zh-CN" dirty="0"/>
              <a:t>memory</a:t>
            </a:r>
            <a:r>
              <a:rPr lang="zh-CN" altLang="en-US" dirty="0"/>
              <a:t> </a:t>
            </a:r>
            <a:r>
              <a:rPr lang="en-US" altLang="zh-CN" dirty="0"/>
              <a:t>access</a:t>
            </a:r>
            <a:r>
              <a:rPr lang="zh-CN" altLang="en-US" dirty="0"/>
              <a:t> </a:t>
            </a:r>
            <a:r>
              <a:rPr lang="en-US" altLang="zh-CN" dirty="0"/>
              <a:t>in</a:t>
            </a:r>
            <a:r>
              <a:rPr lang="zh-CN" altLang="en-US" dirty="0"/>
              <a:t> </a:t>
            </a:r>
            <a:r>
              <a:rPr lang="en-US" altLang="zh-CN" dirty="0"/>
              <a:t>a</a:t>
            </a:r>
            <a:r>
              <a:rPr lang="zh-CN" altLang="en-US" dirty="0"/>
              <a:t> </a:t>
            </a:r>
            <a:r>
              <a:rPr lang="en-US" altLang="zh-CN" dirty="0"/>
              <a:t>query</a:t>
            </a:r>
            <a:r>
              <a:rPr lang="zh-CN" altLang="en-US" dirty="0"/>
              <a:t> </a:t>
            </a:r>
            <a:r>
              <a:rPr lang="en-US" altLang="zh-CN" dirty="0"/>
              <a:t>requires</a:t>
            </a:r>
            <a:r>
              <a:rPr lang="zh-CN" altLang="en-US" dirty="0"/>
              <a:t> </a:t>
            </a:r>
            <a:r>
              <a:rPr lang="en-US" altLang="zh-CN" dirty="0"/>
              <a:t>address</a:t>
            </a:r>
            <a:r>
              <a:rPr lang="zh-CN" altLang="en-US" dirty="0"/>
              <a:t> </a:t>
            </a:r>
            <a:r>
              <a:rPr lang="en-US" altLang="zh-CN" dirty="0"/>
              <a:t>translation.</a:t>
            </a:r>
            <a:r>
              <a:rPr lang="zh-CN" altLang="en-US" dirty="0"/>
              <a:t> </a:t>
            </a:r>
            <a:r>
              <a:rPr lang="en-US" altLang="zh-CN" dirty="0"/>
              <a:t>However,</a:t>
            </a:r>
            <a:r>
              <a:rPr lang="zh-CN" altLang="en-US" dirty="0"/>
              <a:t> </a:t>
            </a:r>
            <a:r>
              <a:rPr lang="en-US" altLang="zh-CN" dirty="0"/>
              <a:t>it</a:t>
            </a:r>
            <a:r>
              <a:rPr lang="zh-CN" altLang="en-US" dirty="0"/>
              <a:t> </a:t>
            </a:r>
            <a:r>
              <a:rPr lang="en-US" altLang="zh-CN" dirty="0"/>
              <a:t>is</a:t>
            </a:r>
            <a:r>
              <a:rPr lang="zh-CN" altLang="en-US" dirty="0"/>
              <a:t> </a:t>
            </a:r>
            <a:r>
              <a:rPr lang="en-US" altLang="zh-CN" dirty="0"/>
              <a:t>costly</a:t>
            </a:r>
            <a:r>
              <a:rPr lang="zh-CN" altLang="en-US" dirty="0"/>
              <a:t> </a:t>
            </a:r>
            <a:r>
              <a:rPr lang="en-US" altLang="zh-CN" dirty="0"/>
              <a:t>to</a:t>
            </a:r>
            <a:r>
              <a:rPr lang="zh-CN" altLang="en-US" dirty="0"/>
              <a:t> </a:t>
            </a:r>
            <a:r>
              <a:rPr lang="en-US" altLang="zh-CN" dirty="0"/>
              <a:t>both</a:t>
            </a:r>
            <a:r>
              <a:rPr lang="zh-CN" altLang="en-US" dirty="0"/>
              <a:t> </a:t>
            </a:r>
            <a:r>
              <a:rPr lang="en-US" altLang="zh-CN" dirty="0"/>
              <a:t>adding</a:t>
            </a:r>
            <a:r>
              <a:rPr lang="zh-CN" altLang="en-US" dirty="0"/>
              <a:t> </a:t>
            </a:r>
            <a:r>
              <a:rPr lang="en-US" altLang="zh-CN" dirty="0"/>
              <a:t>and</a:t>
            </a:r>
            <a:r>
              <a:rPr lang="zh-CN" altLang="en-US" dirty="0"/>
              <a:t> </a:t>
            </a:r>
            <a:r>
              <a:rPr lang="en-US" altLang="zh-CN" dirty="0"/>
              <a:t>maintaining</a:t>
            </a:r>
            <a:r>
              <a:rPr lang="zh-CN" altLang="en-US" dirty="0"/>
              <a:t> </a:t>
            </a:r>
            <a:r>
              <a:rPr lang="en-US" altLang="zh-CN" dirty="0"/>
              <a:t>component</a:t>
            </a:r>
            <a:r>
              <a:rPr lang="zh-CN" altLang="en-US" dirty="0"/>
              <a:t> </a:t>
            </a:r>
            <a:r>
              <a:rPr lang="en-US" altLang="zh-CN" dirty="0"/>
              <a:t>like</a:t>
            </a:r>
            <a:r>
              <a:rPr lang="zh-CN" altLang="en-US" dirty="0"/>
              <a:t> </a:t>
            </a:r>
            <a:r>
              <a:rPr lang="en-US" altLang="zh-CN" dirty="0"/>
              <a:t>TLB.</a:t>
            </a:r>
          </a:p>
          <a:p>
            <a:endParaRPr lang="en-US" altLang="zh-CN" dirty="0"/>
          </a:p>
          <a:p>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9</a:t>
            </a:fld>
            <a:endParaRPr lang="en-US"/>
          </a:p>
        </p:txBody>
      </p:sp>
    </p:spTree>
    <p:extLst>
      <p:ext uri="{BB962C8B-B14F-4D97-AF65-F5344CB8AC3E}">
        <p14:creationId xmlns:p14="http://schemas.microsoft.com/office/powerpoint/2010/main" val="372107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5825-EDD3-4726-8752-74C8523D9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A805BC-E84A-4455-8E08-EC5B30E4E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8C2811-573D-42BD-AF29-91D13B8711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2CB5492-A45E-4710-B3B4-A41FD07D525C}"/>
              </a:ext>
            </a:extLst>
          </p:cNvPr>
          <p:cNvSpPr>
            <a:spLocks noGrp="1"/>
          </p:cNvSpPr>
          <p:nvPr>
            <p:ph type="ftr" sz="quarter" idx="11"/>
          </p:nvPr>
        </p:nvSpPr>
        <p:spPr/>
        <p:txBody>
          <a:bodyPr/>
          <a:lstStyle/>
          <a:p>
            <a:endParaRPr lang="en-US"/>
          </a:p>
        </p:txBody>
      </p:sp>
      <p:sp>
        <p:nvSpPr>
          <p:cNvPr id="9" name="Slide Number Placeholder 7">
            <a:extLst>
              <a:ext uri="{FF2B5EF4-FFF2-40B4-BE49-F238E27FC236}">
                <a16:creationId xmlns:a16="http://schemas.microsoft.com/office/drawing/2014/main" id="{94CB4FEB-F806-4AC5-9994-F6308D7E69CE}"/>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120209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2CEB-5022-4ADB-AE5C-C27FD4A7A2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E51B9-D2B3-4A45-A205-BA11D7B3A4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E5C03-4080-471C-98F0-91AD96EA1B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82B631-5828-433E-821E-32436415F3F6}"/>
              </a:ext>
            </a:extLst>
          </p:cNvPr>
          <p:cNvSpPr>
            <a:spLocks noGrp="1"/>
          </p:cNvSpPr>
          <p:nvPr>
            <p:ph type="ftr" sz="quarter" idx="11"/>
          </p:nvPr>
        </p:nvSpPr>
        <p:spPr/>
        <p:txBody>
          <a:bodyPr/>
          <a:lstStyle/>
          <a:p>
            <a:endParaRPr lang="en-US"/>
          </a:p>
        </p:txBody>
      </p:sp>
      <p:sp>
        <p:nvSpPr>
          <p:cNvPr id="9" name="Slide Number Placeholder 7">
            <a:extLst>
              <a:ext uri="{FF2B5EF4-FFF2-40B4-BE49-F238E27FC236}">
                <a16:creationId xmlns:a16="http://schemas.microsoft.com/office/drawing/2014/main" id="{5F0E48DB-F510-44E5-80E8-D29C8D3795D7}"/>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dirty="0"/>
          </a:p>
        </p:txBody>
      </p:sp>
    </p:spTree>
    <p:extLst>
      <p:ext uri="{BB962C8B-B14F-4D97-AF65-F5344CB8AC3E}">
        <p14:creationId xmlns:p14="http://schemas.microsoft.com/office/powerpoint/2010/main" val="25559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16481-6359-4166-B35D-F76A205E5F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1D6EA4-E163-49BF-8A97-A89FDF278F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0E5EA-DED2-4ABD-891E-C3B5F21F3EE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0BF116-393A-4388-926D-9178B8534F2B}"/>
              </a:ext>
            </a:extLst>
          </p:cNvPr>
          <p:cNvSpPr>
            <a:spLocks noGrp="1"/>
          </p:cNvSpPr>
          <p:nvPr>
            <p:ph type="ftr" sz="quarter" idx="11"/>
          </p:nvPr>
        </p:nvSpPr>
        <p:spPr/>
        <p:txBody>
          <a:bodyPr/>
          <a:lstStyle/>
          <a:p>
            <a:endParaRPr lang="en-US"/>
          </a:p>
        </p:txBody>
      </p:sp>
      <p:sp>
        <p:nvSpPr>
          <p:cNvPr id="9" name="Slide Number Placeholder 7">
            <a:extLst>
              <a:ext uri="{FF2B5EF4-FFF2-40B4-BE49-F238E27FC236}">
                <a16:creationId xmlns:a16="http://schemas.microsoft.com/office/drawing/2014/main" id="{1C2A4C44-03AF-4FF5-96EC-B5851B7C6568}"/>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dirty="0"/>
          </a:p>
        </p:txBody>
      </p:sp>
    </p:spTree>
    <p:extLst>
      <p:ext uri="{BB962C8B-B14F-4D97-AF65-F5344CB8AC3E}">
        <p14:creationId xmlns:p14="http://schemas.microsoft.com/office/powerpoint/2010/main" val="7003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CA351-B551-49BC-B593-01F6003655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a:extLst>
              <a:ext uri="{FF2B5EF4-FFF2-40B4-BE49-F238E27FC236}">
                <a16:creationId xmlns:a16="http://schemas.microsoft.com/office/drawing/2014/main" id="{8AD723D1-78A0-4C6C-A994-99155C3E7923}"/>
              </a:ext>
            </a:extLst>
          </p:cNvPr>
          <p:cNvSpPr>
            <a:spLocks noGrp="1"/>
          </p:cNvSpPr>
          <p:nvPr>
            <p:ph type="title"/>
          </p:nvPr>
        </p:nvSpPr>
        <p:spPr/>
        <p:txBody>
          <a:bodyPr/>
          <a:lstStyle/>
          <a:p>
            <a:r>
              <a:rPr lang="en-US"/>
              <a:t>Click to edit Master title style</a:t>
            </a:r>
          </a:p>
        </p:txBody>
      </p:sp>
      <p:sp>
        <p:nvSpPr>
          <p:cNvPr id="18" name="Slide Number Placeholder 7">
            <a:extLst>
              <a:ext uri="{FF2B5EF4-FFF2-40B4-BE49-F238E27FC236}">
                <a16:creationId xmlns:a16="http://schemas.microsoft.com/office/drawing/2014/main" id="{D0CD154A-500E-4926-83F4-075FE805D348}"/>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dirty="0"/>
          </a:p>
        </p:txBody>
      </p:sp>
    </p:spTree>
    <p:extLst>
      <p:ext uri="{BB962C8B-B14F-4D97-AF65-F5344CB8AC3E}">
        <p14:creationId xmlns:p14="http://schemas.microsoft.com/office/powerpoint/2010/main" val="184993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880D-B93E-40CC-9474-DDF690E29E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60DFA3-FEC9-4001-A3F0-974DE8FB3C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4CDCDD-67F4-4A22-AA68-EE47EDA7416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CB4E233-F989-4FD5-8FD7-2F815C0DA869}"/>
              </a:ext>
            </a:extLst>
          </p:cNvPr>
          <p:cNvSpPr>
            <a:spLocks noGrp="1"/>
          </p:cNvSpPr>
          <p:nvPr>
            <p:ph type="ftr" sz="quarter" idx="11"/>
          </p:nvPr>
        </p:nvSpPr>
        <p:spPr/>
        <p:txBody>
          <a:bodyPr/>
          <a:lstStyle/>
          <a:p>
            <a:endParaRPr lang="en-US"/>
          </a:p>
        </p:txBody>
      </p:sp>
      <p:sp>
        <p:nvSpPr>
          <p:cNvPr id="9" name="Slide Number Placeholder 7">
            <a:extLst>
              <a:ext uri="{FF2B5EF4-FFF2-40B4-BE49-F238E27FC236}">
                <a16:creationId xmlns:a16="http://schemas.microsoft.com/office/drawing/2014/main" id="{454BDFDA-6806-4ED5-813E-8DF5B0C747FF}"/>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dirty="0"/>
          </a:p>
        </p:txBody>
      </p:sp>
    </p:spTree>
    <p:extLst>
      <p:ext uri="{BB962C8B-B14F-4D97-AF65-F5344CB8AC3E}">
        <p14:creationId xmlns:p14="http://schemas.microsoft.com/office/powerpoint/2010/main" val="57470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BDC5-6B1B-45D0-A369-ECEBDA3D8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D1EA2-BA5A-4A69-9AC4-F25A0D0A32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01DA1-7219-4C23-AD6D-9259A88E49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72F6B-D433-4566-9F84-06E562F2BA1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12A584E-C10E-47DF-986A-72FFD7B4BB2B}"/>
              </a:ext>
            </a:extLst>
          </p:cNvPr>
          <p:cNvSpPr>
            <a:spLocks noGrp="1"/>
          </p:cNvSpPr>
          <p:nvPr>
            <p:ph type="ftr" sz="quarter" idx="11"/>
          </p:nvPr>
        </p:nvSpPr>
        <p:spPr/>
        <p:txBody>
          <a:bodyPr/>
          <a:lstStyle/>
          <a:p>
            <a:endParaRPr lang="en-US"/>
          </a:p>
        </p:txBody>
      </p:sp>
      <p:sp>
        <p:nvSpPr>
          <p:cNvPr id="10" name="Slide Number Placeholder 7">
            <a:extLst>
              <a:ext uri="{FF2B5EF4-FFF2-40B4-BE49-F238E27FC236}">
                <a16:creationId xmlns:a16="http://schemas.microsoft.com/office/drawing/2014/main" id="{54B3BD3B-60FF-4803-9255-8338099FEBCF}"/>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dirty="0"/>
          </a:p>
        </p:txBody>
      </p:sp>
    </p:spTree>
    <p:extLst>
      <p:ext uri="{BB962C8B-B14F-4D97-AF65-F5344CB8AC3E}">
        <p14:creationId xmlns:p14="http://schemas.microsoft.com/office/powerpoint/2010/main" val="228869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75CE-66A6-4B98-9A9B-E306654FD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EB9D56-2745-4282-8415-39F0AAD75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38D914-C3EA-45F7-8D29-6326A20497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599DE2-5AE8-46A1-A3EA-1418C7B670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018E82-9443-4B0A-A797-D1B465FB9A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3D515-DB93-4C30-84BE-270028743BF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00C395B-4998-48FA-A4A5-581818676AC4}"/>
              </a:ext>
            </a:extLst>
          </p:cNvPr>
          <p:cNvSpPr>
            <a:spLocks noGrp="1"/>
          </p:cNvSpPr>
          <p:nvPr>
            <p:ph type="ftr" sz="quarter" idx="11"/>
          </p:nvPr>
        </p:nvSpPr>
        <p:spPr/>
        <p:txBody>
          <a:bodyPr/>
          <a:lstStyle/>
          <a:p>
            <a:endParaRPr lang="en-US"/>
          </a:p>
        </p:txBody>
      </p:sp>
      <p:sp>
        <p:nvSpPr>
          <p:cNvPr id="12" name="Slide Number Placeholder 7">
            <a:extLst>
              <a:ext uri="{FF2B5EF4-FFF2-40B4-BE49-F238E27FC236}">
                <a16:creationId xmlns:a16="http://schemas.microsoft.com/office/drawing/2014/main" id="{92FF40A8-4D8D-4B87-9CF9-74C5A1A2BDC7}"/>
              </a:ext>
            </a:extLst>
          </p:cNvPr>
          <p:cNvSpPr>
            <a:spLocks noGrp="1"/>
          </p:cNvSpPr>
          <p:nvPr>
            <p:ph type="sldNum" sz="quarter" idx="12"/>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dirty="0"/>
          </a:p>
        </p:txBody>
      </p:sp>
    </p:spTree>
    <p:extLst>
      <p:ext uri="{BB962C8B-B14F-4D97-AF65-F5344CB8AC3E}">
        <p14:creationId xmlns:p14="http://schemas.microsoft.com/office/powerpoint/2010/main" val="264752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1C49-D955-4437-B3DF-CAF9A2A703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A2155A-DD09-4320-8F53-26FFC319A8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5465B0C-1193-4C3D-A6DA-61E8CC261E8F}"/>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73421E81-4F03-4543-8577-41C0F89CF8F4}"/>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dirty="0"/>
          </a:p>
        </p:txBody>
      </p:sp>
    </p:spTree>
    <p:extLst>
      <p:ext uri="{BB962C8B-B14F-4D97-AF65-F5344CB8AC3E}">
        <p14:creationId xmlns:p14="http://schemas.microsoft.com/office/powerpoint/2010/main" val="10917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1496E-BFC1-4678-A97D-68E27341408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8E95F47-0B4E-41F8-AA79-51A10239177C}"/>
              </a:ext>
            </a:extLst>
          </p:cNvPr>
          <p:cNvSpPr>
            <a:spLocks noGrp="1"/>
          </p:cNvSpPr>
          <p:nvPr>
            <p:ph type="ftr" sz="quarter" idx="11"/>
          </p:nvPr>
        </p:nvSpPr>
        <p:spPr/>
        <p:txBody>
          <a:bodyPr/>
          <a:lstStyle/>
          <a:p>
            <a:endParaRPr lang="en-US"/>
          </a:p>
        </p:txBody>
      </p:sp>
      <p:sp>
        <p:nvSpPr>
          <p:cNvPr id="7" name="Slide Number Placeholder 7">
            <a:extLst>
              <a:ext uri="{FF2B5EF4-FFF2-40B4-BE49-F238E27FC236}">
                <a16:creationId xmlns:a16="http://schemas.microsoft.com/office/drawing/2014/main" id="{BEF6D50F-EB2F-4536-BBD9-F76DDA99A7F8}"/>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dirty="0"/>
          </a:p>
        </p:txBody>
      </p:sp>
    </p:spTree>
    <p:extLst>
      <p:ext uri="{BB962C8B-B14F-4D97-AF65-F5344CB8AC3E}">
        <p14:creationId xmlns:p14="http://schemas.microsoft.com/office/powerpoint/2010/main" val="315621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8D54-3357-4BDE-8556-E930096F7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E9CFE2-59DB-445E-9D4D-57886D4D3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792B2-695F-4DC0-9D10-EC9CB7A8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1CABA8-7905-4BF5-8DDD-29096F4630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55CD2EA-E210-4CB4-8914-50340967EB2D}"/>
              </a:ext>
            </a:extLst>
          </p:cNvPr>
          <p:cNvSpPr>
            <a:spLocks noGrp="1"/>
          </p:cNvSpPr>
          <p:nvPr>
            <p:ph type="ftr" sz="quarter" idx="11"/>
          </p:nvPr>
        </p:nvSpPr>
        <p:spPr/>
        <p:txBody>
          <a:bodyPr/>
          <a:lstStyle/>
          <a:p>
            <a:endParaRPr lang="en-US"/>
          </a:p>
        </p:txBody>
      </p:sp>
      <p:sp>
        <p:nvSpPr>
          <p:cNvPr id="10" name="Slide Number Placeholder 7">
            <a:extLst>
              <a:ext uri="{FF2B5EF4-FFF2-40B4-BE49-F238E27FC236}">
                <a16:creationId xmlns:a16="http://schemas.microsoft.com/office/drawing/2014/main" id="{9EE0191E-EC67-4D2E-A129-7A025BCE7D98}"/>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dirty="0"/>
          </a:p>
        </p:txBody>
      </p:sp>
    </p:spTree>
    <p:extLst>
      <p:ext uri="{BB962C8B-B14F-4D97-AF65-F5344CB8AC3E}">
        <p14:creationId xmlns:p14="http://schemas.microsoft.com/office/powerpoint/2010/main" val="326801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07EC-A749-4339-89C6-889F47508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84075-A0E0-44C0-886E-DCC64C784B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4ADC60-02EF-487D-8FDA-1C7701F7B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FCEE4D-D1F2-48FB-B472-5EDEB974C3D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41EB1B-142E-4696-97DE-6489670E1B40}"/>
              </a:ext>
            </a:extLst>
          </p:cNvPr>
          <p:cNvSpPr>
            <a:spLocks noGrp="1"/>
          </p:cNvSpPr>
          <p:nvPr>
            <p:ph type="ftr" sz="quarter" idx="11"/>
          </p:nvPr>
        </p:nvSpPr>
        <p:spPr/>
        <p:txBody>
          <a:bodyPr/>
          <a:lstStyle/>
          <a:p>
            <a:endParaRPr lang="en-US"/>
          </a:p>
        </p:txBody>
      </p:sp>
      <p:sp>
        <p:nvSpPr>
          <p:cNvPr id="10" name="Slide Number Placeholder 7">
            <a:extLst>
              <a:ext uri="{FF2B5EF4-FFF2-40B4-BE49-F238E27FC236}">
                <a16:creationId xmlns:a16="http://schemas.microsoft.com/office/drawing/2014/main" id="{B2CB92DE-B27B-41A6-BB16-5D5774174055}"/>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dirty="0"/>
          </a:p>
        </p:txBody>
      </p:sp>
    </p:spTree>
    <p:extLst>
      <p:ext uri="{BB962C8B-B14F-4D97-AF65-F5344CB8AC3E}">
        <p14:creationId xmlns:p14="http://schemas.microsoft.com/office/powerpoint/2010/main" val="38488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5AB0F-7788-4792-85F4-C846552FD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176B77-3247-412D-A718-CA857631A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E1885-AE3D-40EE-B9AD-106FAAB1F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4CEF0F9-91FA-428F-A3C7-92A4267CA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0510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6t/9dgm8pw96_981pv7wghcf6tc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yifanyuan3.github.io/" TargetMode="External"/><Relationship Id="rId4" Type="http://schemas.openxmlformats.org/officeDocument/2006/relationships/hyperlink" Target="mailto:yifany3@Illinois.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tiff"/><Relationship Id="rId5" Type="http://schemas.openxmlformats.org/officeDocument/2006/relationships/image" Target="../media/image7.png"/><Relationship Id="rId10" Type="http://schemas.openxmlformats.org/officeDocument/2006/relationships/image" Target="../media/image12.tiff"/><Relationship Id="rId4" Type="http://schemas.openxmlformats.org/officeDocument/2006/relationships/image" Target="../media/image6.jpeg"/><Relationship Id="rId9" Type="http://schemas.openxmlformats.org/officeDocument/2006/relationships/image" Target="../media/image11.tif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841" y="1077492"/>
            <a:ext cx="10591800" cy="1077218"/>
          </a:xfrm>
          <a:prstGeom prst="rect">
            <a:avLst/>
          </a:prstGeom>
        </p:spPr>
        <p:txBody>
          <a:bodyPr wrap="square">
            <a:spAutoFit/>
          </a:bodyPr>
          <a:lstStyle/>
          <a:p>
            <a:pPr algn="ctr"/>
            <a:r>
              <a:rPr lang="en-US" altLang="zh-CN" sz="3200" b="1" dirty="0">
                <a:solidFill>
                  <a:srgbClr val="3467AE"/>
                </a:solidFill>
                <a:latin typeface="Helvetica" pitchFamily="2" charset="0"/>
              </a:rPr>
              <a:t>QEI:</a:t>
            </a:r>
            <a:r>
              <a:rPr lang="zh-CN" altLang="en-US" sz="3200" b="1" dirty="0">
                <a:solidFill>
                  <a:srgbClr val="3467AE"/>
                </a:solidFill>
                <a:latin typeface="Helvetica" pitchFamily="2" charset="0"/>
              </a:rPr>
              <a:t> </a:t>
            </a:r>
            <a:r>
              <a:rPr lang="en-US" altLang="zh-CN" sz="3200" b="1" dirty="0">
                <a:solidFill>
                  <a:srgbClr val="3467AE"/>
                </a:solidFill>
                <a:latin typeface="Helvetica" pitchFamily="2" charset="0"/>
              </a:rPr>
              <a:t>Query</a:t>
            </a:r>
            <a:r>
              <a:rPr lang="zh-CN" altLang="en-US" sz="3200" b="1" dirty="0">
                <a:solidFill>
                  <a:srgbClr val="3467AE"/>
                </a:solidFill>
                <a:latin typeface="Helvetica" pitchFamily="2" charset="0"/>
              </a:rPr>
              <a:t> </a:t>
            </a:r>
            <a:r>
              <a:rPr lang="en-US" altLang="zh-CN" sz="3200" b="1" dirty="0">
                <a:solidFill>
                  <a:srgbClr val="3467AE"/>
                </a:solidFill>
                <a:latin typeface="Helvetica" pitchFamily="2" charset="0"/>
              </a:rPr>
              <a:t>Acceleration</a:t>
            </a:r>
            <a:r>
              <a:rPr lang="zh-CN" altLang="en-US" sz="3200" b="1" dirty="0">
                <a:solidFill>
                  <a:srgbClr val="3467AE"/>
                </a:solidFill>
                <a:latin typeface="Helvetica" pitchFamily="2" charset="0"/>
              </a:rPr>
              <a:t> </a:t>
            </a:r>
            <a:r>
              <a:rPr lang="en-US" altLang="zh-CN" sz="3200" b="1" dirty="0">
                <a:solidFill>
                  <a:srgbClr val="3467AE"/>
                </a:solidFill>
                <a:latin typeface="Helvetica" pitchFamily="2" charset="0"/>
              </a:rPr>
              <a:t>Can</a:t>
            </a:r>
            <a:r>
              <a:rPr lang="zh-CN" altLang="en-US" sz="3200" b="1" dirty="0">
                <a:solidFill>
                  <a:srgbClr val="3467AE"/>
                </a:solidFill>
                <a:latin typeface="Helvetica" pitchFamily="2" charset="0"/>
              </a:rPr>
              <a:t> </a:t>
            </a:r>
            <a:r>
              <a:rPr lang="en-US" altLang="zh-CN" sz="3200" b="1" dirty="0">
                <a:solidFill>
                  <a:srgbClr val="3467AE"/>
                </a:solidFill>
                <a:latin typeface="Helvetica" pitchFamily="2" charset="0"/>
              </a:rPr>
              <a:t>be</a:t>
            </a:r>
            <a:r>
              <a:rPr lang="zh-CN" altLang="en-US" sz="3200" b="1" dirty="0">
                <a:solidFill>
                  <a:srgbClr val="3467AE"/>
                </a:solidFill>
                <a:latin typeface="Helvetica" pitchFamily="2" charset="0"/>
              </a:rPr>
              <a:t> </a:t>
            </a:r>
            <a:r>
              <a:rPr lang="en-US" altLang="zh-CN" sz="3200" b="1" dirty="0">
                <a:solidFill>
                  <a:srgbClr val="3467AE"/>
                </a:solidFill>
                <a:latin typeface="Helvetica" pitchFamily="2" charset="0"/>
              </a:rPr>
              <a:t>Generic</a:t>
            </a:r>
          </a:p>
          <a:p>
            <a:pPr algn="ctr"/>
            <a:r>
              <a:rPr lang="en-US" altLang="zh-CN" sz="3200" b="1" dirty="0">
                <a:solidFill>
                  <a:srgbClr val="3467AE"/>
                </a:solidFill>
                <a:latin typeface="Helvetica" pitchFamily="2" charset="0"/>
              </a:rPr>
              <a:t>And</a:t>
            </a:r>
            <a:r>
              <a:rPr lang="zh-CN" altLang="en-US" sz="3200" b="1" dirty="0">
                <a:solidFill>
                  <a:srgbClr val="3467AE"/>
                </a:solidFill>
                <a:latin typeface="Helvetica" pitchFamily="2" charset="0"/>
              </a:rPr>
              <a:t> </a:t>
            </a:r>
            <a:r>
              <a:rPr lang="en-US" altLang="zh-CN" sz="3200" b="1" dirty="0">
                <a:solidFill>
                  <a:srgbClr val="3467AE"/>
                </a:solidFill>
                <a:latin typeface="Helvetica" pitchFamily="2" charset="0"/>
              </a:rPr>
              <a:t>Efficient</a:t>
            </a:r>
            <a:r>
              <a:rPr lang="zh-CN" altLang="en-US" sz="3200" b="1" dirty="0">
                <a:solidFill>
                  <a:srgbClr val="3467AE"/>
                </a:solidFill>
                <a:latin typeface="Helvetica" pitchFamily="2" charset="0"/>
              </a:rPr>
              <a:t> </a:t>
            </a:r>
            <a:r>
              <a:rPr lang="en-US" altLang="zh-CN" sz="3200" b="1" dirty="0">
                <a:solidFill>
                  <a:srgbClr val="3467AE"/>
                </a:solidFill>
                <a:latin typeface="Helvetica" pitchFamily="2" charset="0"/>
              </a:rPr>
              <a:t>in</a:t>
            </a:r>
            <a:r>
              <a:rPr lang="zh-CN" altLang="en-US" sz="3200" b="1" dirty="0">
                <a:solidFill>
                  <a:srgbClr val="3467AE"/>
                </a:solidFill>
                <a:latin typeface="Helvetica" pitchFamily="2" charset="0"/>
              </a:rPr>
              <a:t> </a:t>
            </a:r>
            <a:r>
              <a:rPr lang="en-US" altLang="zh-CN" sz="3200" b="1" dirty="0">
                <a:solidFill>
                  <a:srgbClr val="3467AE"/>
                </a:solidFill>
                <a:latin typeface="Helvetica" pitchFamily="2" charset="0"/>
              </a:rPr>
              <a:t>the</a:t>
            </a:r>
            <a:r>
              <a:rPr lang="zh-CN" altLang="en-US" sz="3200" b="1" dirty="0">
                <a:solidFill>
                  <a:srgbClr val="3467AE"/>
                </a:solidFill>
                <a:latin typeface="Helvetica" pitchFamily="2" charset="0"/>
              </a:rPr>
              <a:t> </a:t>
            </a:r>
            <a:r>
              <a:rPr lang="en-US" altLang="zh-CN" sz="3200" b="1" dirty="0">
                <a:solidFill>
                  <a:srgbClr val="3467AE"/>
                </a:solidFill>
                <a:latin typeface="Helvetica" pitchFamily="2" charset="0"/>
              </a:rPr>
              <a:t>Cloud</a:t>
            </a:r>
            <a:r>
              <a:rPr lang="zh-CN" altLang="en-US" sz="3200" b="1" dirty="0">
                <a:solidFill>
                  <a:srgbClr val="3467AE"/>
                </a:solidFill>
                <a:latin typeface="Helvetica" pitchFamily="2" charset="0"/>
              </a:rPr>
              <a:t>  </a:t>
            </a:r>
            <a:endParaRPr lang="en-US" sz="3200" b="1" dirty="0">
              <a:solidFill>
                <a:srgbClr val="3467AE"/>
              </a:solidFill>
              <a:latin typeface="Helvetica" pitchFamily="2" charset="0"/>
            </a:endParaRPr>
          </a:p>
        </p:txBody>
      </p:sp>
      <p:cxnSp>
        <p:nvCxnSpPr>
          <p:cNvPr id="24" name="Straight Connector 23"/>
          <p:cNvCxnSpPr>
            <a:cxnSpLocks/>
          </p:cNvCxnSpPr>
          <p:nvPr/>
        </p:nvCxnSpPr>
        <p:spPr>
          <a:xfrm flipH="1">
            <a:off x="641842" y="2485739"/>
            <a:ext cx="10591799" cy="0"/>
          </a:xfrm>
          <a:prstGeom prst="line">
            <a:avLst/>
          </a:prstGeom>
          <a:noFill/>
          <a:ln w="38100" cap="flat">
            <a:solidFill>
              <a:schemeClr val="bg1">
                <a:lumMod val="65000"/>
              </a:schemeClr>
            </a:solidFill>
            <a:prstDash val="solid"/>
            <a:miter lim="400000"/>
          </a:ln>
          <a:effectLst/>
          <a:sp3d/>
        </p:spPr>
        <p:style>
          <a:lnRef idx="0">
            <a:scrgbClr r="0" g="0" b="0"/>
          </a:lnRef>
          <a:fillRef idx="0">
            <a:scrgbClr r="0" g="0" b="0"/>
          </a:fillRef>
          <a:effectRef idx="0">
            <a:scrgbClr r="0" g="0" b="0"/>
          </a:effectRef>
          <a:fontRef idx="none"/>
        </p:style>
      </p:cxnSp>
      <p:sp>
        <p:nvSpPr>
          <p:cNvPr id="12" name="TextBox 11">
            <a:extLst>
              <a:ext uri="{FF2B5EF4-FFF2-40B4-BE49-F238E27FC236}">
                <a16:creationId xmlns:a16="http://schemas.microsoft.com/office/drawing/2014/main" id="{0BD6DE82-1553-48B5-AD47-D61514288F1C}"/>
              </a:ext>
            </a:extLst>
          </p:cNvPr>
          <p:cNvSpPr txBox="1"/>
          <p:nvPr/>
        </p:nvSpPr>
        <p:spPr>
          <a:xfrm>
            <a:off x="1018019" y="3093281"/>
            <a:ext cx="10155962" cy="1651734"/>
          </a:xfrm>
          <a:prstGeom prst="rect">
            <a:avLst/>
          </a:prstGeom>
          <a:noFill/>
        </p:spPr>
        <p:txBody>
          <a:bodyPr wrap="square" rtlCol="0">
            <a:spAutoFit/>
          </a:bodyPr>
          <a:lstStyle/>
          <a:p>
            <a:pPr algn="ctr"/>
            <a:endParaRPr lang="en-US" sz="2400" dirty="0">
              <a:latin typeface="Helvetica" pitchFamily="2" charset="0"/>
            </a:endParaRPr>
          </a:p>
          <a:p>
            <a:pPr algn="ctr"/>
            <a:r>
              <a:rPr lang="en-US" altLang="zh-CN" sz="2400" b="1" u="sng" dirty="0">
                <a:latin typeface="Helvetica" pitchFamily="2" charset="0"/>
              </a:rPr>
              <a:t>Yifan</a:t>
            </a:r>
            <a:r>
              <a:rPr lang="zh-CN" altLang="en-US" sz="2400" b="1" u="sng" dirty="0">
                <a:latin typeface="Helvetica" pitchFamily="2" charset="0"/>
              </a:rPr>
              <a:t> </a:t>
            </a:r>
            <a:r>
              <a:rPr lang="en-US" altLang="zh-CN" sz="2400" b="1" u="sng" dirty="0">
                <a:latin typeface="Helvetica" pitchFamily="2" charset="0"/>
              </a:rPr>
              <a:t>Yuan</a:t>
            </a:r>
            <a:r>
              <a:rPr lang="en-US" altLang="zh-CN" sz="2400" b="1" u="sng" baseline="30000" dirty="0">
                <a:latin typeface="Helvetica" pitchFamily="2" charset="0"/>
              </a:rPr>
              <a:t>1</a:t>
            </a:r>
            <a:r>
              <a:rPr lang="en-US" altLang="zh-CN" sz="2400" dirty="0">
                <a:latin typeface="Helvetica" pitchFamily="2" charset="0"/>
              </a:rPr>
              <a:t>,</a:t>
            </a:r>
            <a:r>
              <a:rPr lang="zh-CN" altLang="en-US" sz="2400" dirty="0">
                <a:latin typeface="Helvetica" pitchFamily="2" charset="0"/>
              </a:rPr>
              <a:t> </a:t>
            </a:r>
            <a:r>
              <a:rPr lang="en-US" altLang="zh-CN" sz="2400" dirty="0" err="1">
                <a:latin typeface="Helvetica" pitchFamily="2" charset="0"/>
              </a:rPr>
              <a:t>Yipeng</a:t>
            </a:r>
            <a:r>
              <a:rPr lang="zh-CN" altLang="en-US" sz="2400" dirty="0">
                <a:latin typeface="Helvetica" pitchFamily="2" charset="0"/>
              </a:rPr>
              <a:t> </a:t>
            </a:r>
            <a:r>
              <a:rPr lang="en-US" altLang="zh-CN" sz="2400" dirty="0">
                <a:latin typeface="Helvetica" pitchFamily="2" charset="0"/>
              </a:rPr>
              <a:t>Wang</a:t>
            </a:r>
            <a:r>
              <a:rPr lang="en-US" altLang="zh-CN" sz="2400" baseline="30000" dirty="0">
                <a:latin typeface="Helvetica" pitchFamily="2" charset="0"/>
              </a:rPr>
              <a:t>2</a:t>
            </a:r>
            <a:r>
              <a:rPr lang="en-US" altLang="zh-CN" sz="2400" dirty="0">
                <a:latin typeface="Helvetica" pitchFamily="2" charset="0"/>
              </a:rPr>
              <a:t>,</a:t>
            </a:r>
            <a:r>
              <a:rPr lang="zh-CN" altLang="en-US" sz="2400" dirty="0">
                <a:latin typeface="Helvetica" pitchFamily="2" charset="0"/>
              </a:rPr>
              <a:t> </a:t>
            </a:r>
            <a:r>
              <a:rPr lang="en-US" altLang="zh-CN" sz="2400" dirty="0">
                <a:latin typeface="Helvetica" pitchFamily="2" charset="0"/>
              </a:rPr>
              <a:t>Ren</a:t>
            </a:r>
            <a:r>
              <a:rPr lang="zh-CN" altLang="en-US" sz="2400" dirty="0">
                <a:latin typeface="Helvetica" pitchFamily="2" charset="0"/>
              </a:rPr>
              <a:t> </a:t>
            </a:r>
            <a:r>
              <a:rPr lang="en-US" altLang="zh-CN" sz="2400" dirty="0">
                <a:latin typeface="Helvetica" pitchFamily="2" charset="0"/>
              </a:rPr>
              <a:t>Wang</a:t>
            </a:r>
            <a:r>
              <a:rPr lang="en-US" altLang="zh-CN" sz="2400" baseline="30000" dirty="0">
                <a:latin typeface="Helvetica" pitchFamily="2" charset="0"/>
              </a:rPr>
              <a:t>2</a:t>
            </a:r>
            <a:r>
              <a:rPr lang="en-US" altLang="zh-CN" sz="2400" dirty="0">
                <a:latin typeface="Helvetica" pitchFamily="2" charset="0"/>
              </a:rPr>
              <a:t>,</a:t>
            </a:r>
            <a:r>
              <a:rPr lang="zh-CN" altLang="en-US" sz="2400" dirty="0">
                <a:latin typeface="Helvetica" pitchFamily="2" charset="0"/>
              </a:rPr>
              <a:t> </a:t>
            </a:r>
            <a:endParaRPr lang="en-US" altLang="zh-CN" sz="2400" dirty="0">
              <a:latin typeface="Helvetica" pitchFamily="2" charset="0"/>
            </a:endParaRPr>
          </a:p>
          <a:p>
            <a:pPr algn="ctr"/>
            <a:r>
              <a:rPr lang="en-US" altLang="zh-CN" sz="2400" dirty="0" err="1">
                <a:latin typeface="Helvetica" pitchFamily="2" charset="0"/>
              </a:rPr>
              <a:t>Rangeen</a:t>
            </a:r>
            <a:r>
              <a:rPr lang="zh-CN" altLang="en-US" sz="2400" dirty="0">
                <a:latin typeface="Helvetica" pitchFamily="2" charset="0"/>
              </a:rPr>
              <a:t> </a:t>
            </a:r>
            <a:r>
              <a:rPr lang="en-US" altLang="zh-CN" sz="2400" dirty="0" err="1">
                <a:latin typeface="Helvetica" pitchFamily="2" charset="0"/>
              </a:rPr>
              <a:t>Basu</a:t>
            </a:r>
            <a:r>
              <a:rPr lang="zh-CN" altLang="en-US" sz="2400" dirty="0">
                <a:latin typeface="Helvetica" pitchFamily="2" charset="0"/>
              </a:rPr>
              <a:t> </a:t>
            </a:r>
            <a:r>
              <a:rPr lang="en-US" altLang="zh-CN" sz="2400" dirty="0">
                <a:latin typeface="Helvetica" pitchFamily="2" charset="0"/>
              </a:rPr>
              <a:t>Roy</a:t>
            </a:r>
            <a:r>
              <a:rPr lang="zh-CN" altLang="en-US" sz="2400" dirty="0">
                <a:latin typeface="Helvetica" pitchFamily="2" charset="0"/>
              </a:rPr>
              <a:t> </a:t>
            </a:r>
            <a:r>
              <a:rPr lang="en-US" altLang="zh-CN" sz="2400" dirty="0">
                <a:latin typeface="Helvetica" pitchFamily="2" charset="0"/>
              </a:rPr>
              <a:t>Chowhury</a:t>
            </a:r>
            <a:r>
              <a:rPr lang="en-US" altLang="zh-CN" sz="2400" baseline="30000" dirty="0">
                <a:latin typeface="Helvetica" pitchFamily="2" charset="0"/>
              </a:rPr>
              <a:t>2</a:t>
            </a:r>
            <a:r>
              <a:rPr lang="en-US" altLang="zh-CN" sz="2400" dirty="0">
                <a:latin typeface="Helvetica" pitchFamily="2" charset="0"/>
              </a:rPr>
              <a:t>,</a:t>
            </a:r>
            <a:r>
              <a:rPr lang="zh-CN" altLang="en-US" sz="2400" dirty="0">
                <a:latin typeface="Helvetica" pitchFamily="2" charset="0"/>
              </a:rPr>
              <a:t> </a:t>
            </a:r>
            <a:r>
              <a:rPr lang="en-US" altLang="zh-CN" sz="2400" dirty="0">
                <a:latin typeface="Helvetica" pitchFamily="2" charset="0"/>
              </a:rPr>
              <a:t>Charlie</a:t>
            </a:r>
            <a:r>
              <a:rPr lang="zh-CN" altLang="en-US" sz="2400" dirty="0">
                <a:latin typeface="Helvetica" pitchFamily="2" charset="0"/>
              </a:rPr>
              <a:t> </a:t>
            </a:r>
            <a:r>
              <a:rPr lang="en-US" altLang="zh-CN" sz="2400" dirty="0">
                <a:latin typeface="Helvetica" pitchFamily="2" charset="0"/>
              </a:rPr>
              <a:t>Tai</a:t>
            </a:r>
            <a:r>
              <a:rPr lang="en-US" altLang="zh-CN" sz="2400" baseline="30000" dirty="0">
                <a:latin typeface="Helvetica" pitchFamily="2" charset="0"/>
              </a:rPr>
              <a:t>2</a:t>
            </a:r>
            <a:r>
              <a:rPr lang="en-US" altLang="zh-CN" sz="2400" dirty="0">
                <a:latin typeface="Helvetica" pitchFamily="2" charset="0"/>
              </a:rPr>
              <a:t>,</a:t>
            </a:r>
            <a:r>
              <a:rPr lang="zh-CN" altLang="en-US" sz="2400" dirty="0">
                <a:latin typeface="Helvetica" pitchFamily="2" charset="0"/>
              </a:rPr>
              <a:t> </a:t>
            </a:r>
            <a:r>
              <a:rPr lang="en-US" altLang="zh-CN" sz="2400" dirty="0">
                <a:latin typeface="Helvetica" pitchFamily="2" charset="0"/>
              </a:rPr>
              <a:t>Nam</a:t>
            </a:r>
            <a:r>
              <a:rPr lang="zh-CN" altLang="en-US" sz="2400" dirty="0">
                <a:latin typeface="Helvetica" pitchFamily="2" charset="0"/>
              </a:rPr>
              <a:t> </a:t>
            </a:r>
            <a:r>
              <a:rPr lang="en-US" altLang="zh-CN" sz="2400" dirty="0">
                <a:latin typeface="Helvetica" pitchFamily="2" charset="0"/>
              </a:rPr>
              <a:t>Sung</a:t>
            </a:r>
            <a:r>
              <a:rPr lang="zh-CN" altLang="en-US" sz="2400" dirty="0">
                <a:latin typeface="Helvetica" pitchFamily="2" charset="0"/>
              </a:rPr>
              <a:t> </a:t>
            </a:r>
            <a:r>
              <a:rPr lang="en-US" altLang="zh-CN" sz="2400" dirty="0">
                <a:latin typeface="Helvetica" pitchFamily="2" charset="0"/>
              </a:rPr>
              <a:t>Kim</a:t>
            </a:r>
            <a:r>
              <a:rPr lang="en-US" altLang="zh-CN" sz="2400" baseline="30000" dirty="0">
                <a:latin typeface="Helvetica" pitchFamily="2" charset="0"/>
              </a:rPr>
              <a:t>1</a:t>
            </a:r>
            <a:endParaRPr lang="en-US" sz="2400" baseline="30000" dirty="0">
              <a:latin typeface="Helvetica" pitchFamily="2" charset="0"/>
            </a:endParaRPr>
          </a:p>
          <a:p>
            <a:pPr algn="ctr"/>
            <a:endParaRPr lang="en-US" sz="4400" baseline="30000" dirty="0">
              <a:latin typeface="Helvetica" pitchFamily="2" charset="0"/>
            </a:endParaRPr>
          </a:p>
        </p:txBody>
      </p:sp>
      <p:sp>
        <p:nvSpPr>
          <p:cNvPr id="16" name="TextBox 15">
            <a:extLst>
              <a:ext uri="{FF2B5EF4-FFF2-40B4-BE49-F238E27FC236}">
                <a16:creationId xmlns:a16="http://schemas.microsoft.com/office/drawing/2014/main" id="{5EA5AFCA-927E-427E-97B0-55FB0A0F7945}"/>
              </a:ext>
            </a:extLst>
          </p:cNvPr>
          <p:cNvSpPr txBox="1"/>
          <p:nvPr/>
        </p:nvSpPr>
        <p:spPr>
          <a:xfrm>
            <a:off x="2796987" y="4539831"/>
            <a:ext cx="6281509" cy="461665"/>
          </a:xfrm>
          <a:prstGeom prst="rect">
            <a:avLst/>
          </a:prstGeom>
          <a:noFill/>
        </p:spPr>
        <p:txBody>
          <a:bodyPr wrap="square" rtlCol="0">
            <a:spAutoFit/>
          </a:bodyPr>
          <a:lstStyle/>
          <a:p>
            <a:pPr algn="ctr"/>
            <a:r>
              <a:rPr lang="en-US" altLang="zh-CN" sz="2400" i="1" baseline="30000" dirty="0">
                <a:latin typeface="Helvetica" pitchFamily="2" charset="0"/>
              </a:rPr>
              <a:t>1</a:t>
            </a:r>
            <a:r>
              <a:rPr lang="en-US" altLang="zh-CN" sz="2400" i="1" dirty="0">
                <a:latin typeface="Helvetica" pitchFamily="2" charset="0"/>
              </a:rPr>
              <a:t>UIUC,</a:t>
            </a:r>
            <a:r>
              <a:rPr lang="zh-CN" altLang="en-US" sz="2400" i="1" dirty="0">
                <a:latin typeface="Helvetica" pitchFamily="2" charset="0"/>
              </a:rPr>
              <a:t> </a:t>
            </a:r>
            <a:r>
              <a:rPr lang="en-US" altLang="zh-CN" sz="2400" i="1" baseline="30000" dirty="0">
                <a:latin typeface="Helvetica" pitchFamily="2" charset="0"/>
              </a:rPr>
              <a:t>2</a:t>
            </a:r>
            <a:r>
              <a:rPr lang="en-US" altLang="zh-CN" sz="2400" i="1" dirty="0">
                <a:latin typeface="Helvetica" pitchFamily="2" charset="0"/>
              </a:rPr>
              <a:t>Intel</a:t>
            </a:r>
            <a:endParaRPr lang="en-US" sz="2400" i="1" dirty="0">
              <a:latin typeface="Helvetica" pitchFamily="2" charset="0"/>
            </a:endParaRPr>
          </a:p>
        </p:txBody>
      </p:sp>
      <p:cxnSp>
        <p:nvCxnSpPr>
          <p:cNvPr id="17" name="Straight Connector 16">
            <a:extLst>
              <a:ext uri="{FF2B5EF4-FFF2-40B4-BE49-F238E27FC236}">
                <a16:creationId xmlns:a16="http://schemas.microsoft.com/office/drawing/2014/main" id="{68814516-E3E4-4FDC-8569-75B08059FFAE}"/>
              </a:ext>
            </a:extLst>
          </p:cNvPr>
          <p:cNvCxnSpPr>
            <a:cxnSpLocks/>
          </p:cNvCxnSpPr>
          <p:nvPr/>
        </p:nvCxnSpPr>
        <p:spPr>
          <a:xfrm flipH="1">
            <a:off x="641842" y="726387"/>
            <a:ext cx="10591799" cy="0"/>
          </a:xfrm>
          <a:prstGeom prst="line">
            <a:avLst/>
          </a:prstGeom>
          <a:noFill/>
          <a:ln w="38100" cap="flat">
            <a:solidFill>
              <a:schemeClr val="bg1">
                <a:lumMod val="65000"/>
              </a:schemeClr>
            </a:solidFill>
            <a:prstDash val="solid"/>
            <a:miter lim="400000"/>
          </a:ln>
          <a:effectLst/>
          <a:sp3d/>
        </p:spPr>
        <p:style>
          <a:lnRef idx="0">
            <a:scrgbClr r="0" g="0" b="0"/>
          </a:lnRef>
          <a:fillRef idx="0">
            <a:scrgbClr r="0" g="0" b="0"/>
          </a:fillRef>
          <a:effectRef idx="0">
            <a:scrgbClr r="0" g="0" b="0"/>
          </a:effectRef>
          <a:fontRef idx="none"/>
        </p:style>
      </p:cxnSp>
      <p:pic>
        <p:nvPicPr>
          <p:cNvPr id="5" name="Picture 4">
            <a:extLst>
              <a:ext uri="{FF2B5EF4-FFF2-40B4-BE49-F238E27FC236}">
                <a16:creationId xmlns:a16="http://schemas.microsoft.com/office/drawing/2014/main" id="{95B759A7-59D3-654D-A1EB-14D4FA67F9E6}"/>
              </a:ext>
            </a:extLst>
          </p:cNvPr>
          <p:cNvPicPr>
            <a:picLocks noChangeAspect="1"/>
          </p:cNvPicPr>
          <p:nvPr/>
        </p:nvPicPr>
        <p:blipFill>
          <a:blip r:link="rId3"/>
          <a:stretch>
            <a:fillRect/>
          </a:stretch>
        </p:blipFill>
        <p:spPr>
          <a:xfrm>
            <a:off x="5905991" y="1270000"/>
            <a:ext cx="63500" cy="76200"/>
          </a:xfrm>
          <a:prstGeom prst="rect">
            <a:avLst/>
          </a:prstGeom>
        </p:spPr>
      </p:pic>
      <p:pic>
        <p:nvPicPr>
          <p:cNvPr id="8" name="Picture 4" descr="Image result for UIUC logo">
            <a:extLst>
              <a:ext uri="{FF2B5EF4-FFF2-40B4-BE49-F238E27FC236}">
                <a16:creationId xmlns:a16="http://schemas.microsoft.com/office/drawing/2014/main" id="{24DE6677-5A61-B740-8F9E-00A58DA82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24" y="5016088"/>
            <a:ext cx="1318830" cy="1688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intel logo">
            <a:extLst>
              <a:ext uri="{FF2B5EF4-FFF2-40B4-BE49-F238E27FC236}">
                <a16:creationId xmlns:a16="http://schemas.microsoft.com/office/drawing/2014/main" id="{B1C5CA68-22C9-5748-B748-BC37F2BEC9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4862" y="5114577"/>
            <a:ext cx="2412702" cy="158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7130"/>
      </p:ext>
    </p:extLst>
  </p:cSld>
  <p:clrMapOvr>
    <a:masterClrMapping/>
  </p:clrMapOvr>
  <mc:AlternateContent xmlns:mc="http://schemas.openxmlformats.org/markup-compatibility/2006" xmlns:p14="http://schemas.microsoft.com/office/powerpoint/2010/main">
    <mc:Choice Requires="p14">
      <p:transition spd="slow" p14:dur="2000" advTm="5114"/>
    </mc:Choice>
    <mc:Fallback xmlns="">
      <p:transition spd="slow" advTm="51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10</a:t>
            </a:fld>
            <a:endParaRPr lang="en-US" dirty="0">
              <a:latin typeface="Helvetica" pitchFamily="2" charset="0"/>
            </a:endParaRPr>
          </a:p>
        </p:txBody>
      </p:sp>
      <p:sp>
        <p:nvSpPr>
          <p:cNvPr id="14" name="TextBox 13">
            <a:extLst>
              <a:ext uri="{FF2B5EF4-FFF2-40B4-BE49-F238E27FC236}">
                <a16:creationId xmlns:a16="http://schemas.microsoft.com/office/drawing/2014/main" id="{F6EFE336-743C-F248-8B76-E69EFA973CCF}"/>
              </a:ext>
            </a:extLst>
          </p:cNvPr>
          <p:cNvSpPr txBox="1"/>
          <p:nvPr/>
        </p:nvSpPr>
        <p:spPr>
          <a:xfrm>
            <a:off x="345599" y="5270618"/>
            <a:ext cx="11529146" cy="1077218"/>
          </a:xfrm>
          <a:prstGeom prst="rect">
            <a:avLst/>
          </a:prstGeom>
          <a:noFill/>
          <a:ln w="38100">
            <a:solidFill>
              <a:srgbClr val="0365C0"/>
            </a:solidFill>
          </a:ln>
        </p:spPr>
        <p:txBody>
          <a:bodyPr wrap="square" rtlCol="0">
            <a:spAutoFit/>
          </a:bodyPr>
          <a:lstStyle/>
          <a:p>
            <a:r>
              <a:rPr lang="en-US" altLang="zh-CN" sz="3200" dirty="0">
                <a:solidFill>
                  <a:srgbClr val="000000"/>
                </a:solidFill>
                <a:latin typeface="Intel Clear" panose="020B0604020203020204" pitchFamily="34" charset="0"/>
              </a:rPr>
              <a:t>CHA</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(cache</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and</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home</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agent)-based:</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accelerator</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to</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LLC</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completely.</a:t>
            </a:r>
            <a:r>
              <a:rPr lang="zh-CN" altLang="en-US" sz="3200" dirty="0">
                <a:solidFill>
                  <a:srgbClr val="000000"/>
                </a:solidFill>
                <a:latin typeface="Intel Clear" panose="020B0604020203020204" pitchFamily="34" charset="0"/>
              </a:rPr>
              <a:t> </a:t>
            </a:r>
            <a:endParaRPr lang="en-US" altLang="zh-CN" sz="3200" dirty="0">
              <a:solidFill>
                <a:srgbClr val="000000"/>
              </a:solidFill>
              <a:latin typeface="Intel Clear" panose="020B0604020203020204" pitchFamily="34" charset="0"/>
            </a:endParaRPr>
          </a:p>
          <a:p>
            <a:r>
              <a:rPr lang="en-US" altLang="zh-CN" sz="3200" dirty="0">
                <a:solidFill>
                  <a:srgbClr val="FF0000"/>
                </a:solidFill>
                <a:latin typeface="Intel Clear" panose="020B0604020203020204" pitchFamily="34" charset="0"/>
              </a:rPr>
              <a:t>No</a:t>
            </a:r>
            <a:r>
              <a:rPr lang="zh-CN" altLang="en-US" sz="3200" dirty="0">
                <a:solidFill>
                  <a:srgbClr val="FF0000"/>
                </a:solidFill>
                <a:latin typeface="Intel Clear" panose="020B0604020203020204" pitchFamily="34" charset="0"/>
              </a:rPr>
              <a:t> </a:t>
            </a:r>
            <a:r>
              <a:rPr lang="en-US" altLang="zh-CN" sz="3200" dirty="0">
                <a:solidFill>
                  <a:srgbClr val="FF0000"/>
                </a:solidFill>
                <a:latin typeface="Intel Clear" panose="020B0604020203020204" pitchFamily="34" charset="0"/>
              </a:rPr>
              <a:t>address</a:t>
            </a:r>
            <a:r>
              <a:rPr lang="zh-CN" altLang="en-US" sz="3200" dirty="0">
                <a:solidFill>
                  <a:srgbClr val="FF0000"/>
                </a:solidFill>
                <a:latin typeface="Intel Clear" panose="020B0604020203020204" pitchFamily="34" charset="0"/>
              </a:rPr>
              <a:t> </a:t>
            </a:r>
            <a:r>
              <a:rPr lang="en-US" altLang="zh-CN" sz="3200" dirty="0">
                <a:solidFill>
                  <a:srgbClr val="FF0000"/>
                </a:solidFill>
                <a:latin typeface="Intel Clear" panose="020B0604020203020204" pitchFamily="34" charset="0"/>
              </a:rPr>
              <a:t>translation</a:t>
            </a:r>
            <a:r>
              <a:rPr lang="zh-CN" altLang="en-US" sz="3200" dirty="0">
                <a:solidFill>
                  <a:srgbClr val="FF0000"/>
                </a:solidFill>
                <a:latin typeface="Intel Clear" panose="020B0604020203020204" pitchFamily="34" charset="0"/>
              </a:rPr>
              <a:t> </a:t>
            </a:r>
            <a:r>
              <a:rPr lang="en-US" altLang="zh-CN" sz="3200" dirty="0">
                <a:solidFill>
                  <a:srgbClr val="FF0000"/>
                </a:solidFill>
                <a:latin typeface="Intel Clear" panose="020B0604020203020204" pitchFamily="34" charset="0"/>
              </a:rPr>
              <a:t>capability</a:t>
            </a:r>
          </a:p>
        </p:txBody>
      </p:sp>
      <p:pic>
        <p:nvPicPr>
          <p:cNvPr id="3" name="Picture 2">
            <a:extLst>
              <a:ext uri="{FF2B5EF4-FFF2-40B4-BE49-F238E27FC236}">
                <a16:creationId xmlns:a16="http://schemas.microsoft.com/office/drawing/2014/main" id="{AFB0FB0B-7516-5147-931A-4ABA018F2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776" y="1666211"/>
            <a:ext cx="4953000" cy="3200400"/>
          </a:xfrm>
          <a:prstGeom prst="rect">
            <a:avLst/>
          </a:prstGeom>
        </p:spPr>
      </p:pic>
      <p:pic>
        <p:nvPicPr>
          <p:cNvPr id="5" name="Picture 4">
            <a:extLst>
              <a:ext uri="{FF2B5EF4-FFF2-40B4-BE49-F238E27FC236}">
                <a16:creationId xmlns:a16="http://schemas.microsoft.com/office/drawing/2014/main" id="{5C73D8DC-0875-C045-B01C-76E99ACD2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776" y="1632190"/>
            <a:ext cx="4953000" cy="3200400"/>
          </a:xfrm>
          <a:prstGeom prst="rect">
            <a:avLst/>
          </a:prstGeom>
        </p:spPr>
      </p:pic>
      <p:sp>
        <p:nvSpPr>
          <p:cNvPr id="16" name="TextBox 15">
            <a:extLst>
              <a:ext uri="{FF2B5EF4-FFF2-40B4-BE49-F238E27FC236}">
                <a16:creationId xmlns:a16="http://schemas.microsoft.com/office/drawing/2014/main" id="{BF0976DE-F3ED-FD43-BF7E-E0EDEDC1B8B9}"/>
              </a:ext>
            </a:extLst>
          </p:cNvPr>
          <p:cNvSpPr txBox="1"/>
          <p:nvPr/>
        </p:nvSpPr>
        <p:spPr>
          <a:xfrm>
            <a:off x="326703" y="5234832"/>
            <a:ext cx="11529146" cy="1077218"/>
          </a:xfrm>
          <a:prstGeom prst="rect">
            <a:avLst/>
          </a:prstGeom>
          <a:noFill/>
          <a:ln w="38100">
            <a:solidFill>
              <a:srgbClr val="0365C0"/>
            </a:solidFill>
          </a:ln>
        </p:spPr>
        <p:txBody>
          <a:bodyPr wrap="square" rtlCol="0">
            <a:spAutoFit/>
          </a:bodyPr>
          <a:lstStyle/>
          <a:p>
            <a:r>
              <a:rPr lang="en-US" sz="3200" dirty="0">
                <a:solidFill>
                  <a:srgbClr val="000000"/>
                </a:solidFill>
                <a:latin typeface="Intel Clear" panose="020B0604020203020204" pitchFamily="34" charset="0"/>
              </a:rPr>
              <a:t>Device</a:t>
            </a:r>
            <a:r>
              <a:rPr lang="en-US" altLang="zh-CN" sz="3200" dirty="0">
                <a:solidFill>
                  <a:srgbClr val="000000"/>
                </a:solidFill>
                <a:latin typeface="Intel Clear" panose="020B0604020203020204" pitchFamily="34" charset="0"/>
              </a:rPr>
              <a:t>-based:</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dedicated</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accelerator</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design via</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interface.</a:t>
            </a:r>
            <a:r>
              <a:rPr lang="zh-CN" altLang="en-US" sz="3200" dirty="0">
                <a:solidFill>
                  <a:srgbClr val="000000"/>
                </a:solidFill>
                <a:latin typeface="Intel Clear" panose="020B0604020203020204" pitchFamily="34" charset="0"/>
              </a:rPr>
              <a:t> </a:t>
            </a:r>
            <a:endParaRPr lang="en-US" altLang="zh-CN" sz="3200" dirty="0">
              <a:solidFill>
                <a:srgbClr val="000000"/>
              </a:solidFill>
              <a:latin typeface="Intel Clear" panose="020B0604020203020204" pitchFamily="34" charset="0"/>
            </a:endParaRPr>
          </a:p>
          <a:p>
            <a:r>
              <a:rPr lang="en-US" altLang="zh-CN" sz="3200" dirty="0">
                <a:solidFill>
                  <a:srgbClr val="FF0000"/>
                </a:solidFill>
                <a:latin typeface="Intel Clear" panose="020B0604020203020204" pitchFamily="34" charset="0"/>
              </a:rPr>
              <a:t>Long</a:t>
            </a:r>
            <a:r>
              <a:rPr lang="zh-CN" altLang="en-US" sz="3200" dirty="0">
                <a:solidFill>
                  <a:srgbClr val="FF0000"/>
                </a:solidFill>
                <a:latin typeface="Intel Clear" panose="020B0604020203020204" pitchFamily="34" charset="0"/>
              </a:rPr>
              <a:t> </a:t>
            </a:r>
            <a:r>
              <a:rPr lang="en-US" altLang="zh-CN" sz="3200" dirty="0">
                <a:solidFill>
                  <a:srgbClr val="FF0000"/>
                </a:solidFill>
                <a:latin typeface="Intel Clear" panose="020B0604020203020204" pitchFamily="34" charset="0"/>
              </a:rPr>
              <a:t>latency</a:t>
            </a:r>
          </a:p>
        </p:txBody>
      </p:sp>
      <p:sp>
        <p:nvSpPr>
          <p:cNvPr id="17" name="TextBox 16">
            <a:extLst>
              <a:ext uri="{FF2B5EF4-FFF2-40B4-BE49-F238E27FC236}">
                <a16:creationId xmlns:a16="http://schemas.microsoft.com/office/drawing/2014/main" id="{F4713B4A-6873-BC4C-A910-94C4C6E12A65}"/>
              </a:ext>
            </a:extLst>
          </p:cNvPr>
          <p:cNvSpPr txBox="1"/>
          <p:nvPr/>
        </p:nvSpPr>
        <p:spPr>
          <a:xfrm>
            <a:off x="336151" y="5244823"/>
            <a:ext cx="11529146" cy="1077218"/>
          </a:xfrm>
          <a:prstGeom prst="rect">
            <a:avLst/>
          </a:prstGeom>
          <a:noFill/>
          <a:ln w="38100">
            <a:solidFill>
              <a:srgbClr val="0365C0"/>
            </a:solidFill>
          </a:ln>
        </p:spPr>
        <p:txBody>
          <a:bodyPr wrap="square" rtlCol="0">
            <a:spAutoFit/>
          </a:bodyPr>
          <a:lstStyle/>
          <a:p>
            <a:r>
              <a:rPr lang="en-US" altLang="zh-CN" sz="3200" dirty="0">
                <a:solidFill>
                  <a:schemeClr val="accent1"/>
                </a:solidFill>
                <a:latin typeface="Intel Clear" panose="020B0604020203020204" pitchFamily="34" charset="0"/>
              </a:rPr>
              <a:t>Core-integrated</a:t>
            </a:r>
            <a:r>
              <a:rPr lang="zh-CN" altLang="en-US" sz="3200" dirty="0">
                <a:solidFill>
                  <a:schemeClr val="accent1"/>
                </a:solidFill>
                <a:latin typeface="Intel Clear" panose="020B0604020203020204" pitchFamily="34" charset="0"/>
              </a:rPr>
              <a:t> </a:t>
            </a:r>
            <a:r>
              <a:rPr lang="en-US" altLang="zh-CN" sz="3200" dirty="0">
                <a:solidFill>
                  <a:schemeClr val="accent1"/>
                </a:solidFill>
                <a:latin typeface="Intel Clear" panose="020B0604020203020204" pitchFamily="34" charset="0"/>
              </a:rPr>
              <a:t>scheme:</a:t>
            </a:r>
            <a:r>
              <a:rPr lang="zh-CN" altLang="en-US" sz="3200" dirty="0">
                <a:solidFill>
                  <a:schemeClr val="accent1"/>
                </a:solidFill>
                <a:latin typeface="Intel Clear" panose="020B0604020203020204" pitchFamily="34" charset="0"/>
              </a:rPr>
              <a:t> </a:t>
            </a:r>
            <a:r>
              <a:rPr lang="en-US" altLang="zh-CN" sz="3200" dirty="0">
                <a:solidFill>
                  <a:srgbClr val="000000"/>
                </a:solidFill>
                <a:latin typeface="Intel Clear" panose="020B0604020203020204" pitchFamily="34" charset="0"/>
              </a:rPr>
              <a:t>share</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L2-TLB</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with</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core,</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while</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leaving</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the</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data-heavy</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comparison operations</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close</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to</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LLC</a:t>
            </a:r>
            <a:r>
              <a:rPr lang="zh-CN" altLang="en-US" sz="3200" dirty="0">
                <a:solidFill>
                  <a:srgbClr val="000000"/>
                </a:solidFill>
                <a:latin typeface="Intel Clear" panose="020B0604020203020204" pitchFamily="34" charset="0"/>
              </a:rPr>
              <a:t> </a:t>
            </a:r>
            <a:r>
              <a:rPr lang="en-US" altLang="zh-CN" sz="3200" dirty="0">
                <a:solidFill>
                  <a:srgbClr val="000000"/>
                </a:solidFill>
                <a:latin typeface="Intel Clear" panose="020B0604020203020204" pitchFamily="34" charset="0"/>
              </a:rPr>
              <a:t>slices.</a:t>
            </a:r>
          </a:p>
        </p:txBody>
      </p:sp>
      <p:pic>
        <p:nvPicPr>
          <p:cNvPr id="18" name="Picture 17">
            <a:extLst>
              <a:ext uri="{FF2B5EF4-FFF2-40B4-BE49-F238E27FC236}">
                <a16:creationId xmlns:a16="http://schemas.microsoft.com/office/drawing/2014/main" id="{528ECBCA-A3E3-224E-B3C1-F2A3335D7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4776" y="1598169"/>
            <a:ext cx="4953000" cy="3200400"/>
          </a:xfrm>
          <a:prstGeom prst="rect">
            <a:avLst/>
          </a:prstGeom>
        </p:spPr>
      </p:pic>
      <p:sp>
        <p:nvSpPr>
          <p:cNvPr id="13" name="object 26">
            <a:extLst>
              <a:ext uri="{FF2B5EF4-FFF2-40B4-BE49-F238E27FC236}">
                <a16:creationId xmlns:a16="http://schemas.microsoft.com/office/drawing/2014/main" id="{E5EAE2DD-42A1-4B47-AA9F-1123E1238D3D}"/>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Placing the accelerator</a:t>
            </a:r>
            <a:endParaRPr lang="en-US" sz="4000" spc="-140" dirty="0">
              <a:solidFill>
                <a:srgbClr val="3467AE"/>
              </a:solidFill>
              <a:latin typeface="Helvetica" pitchFamily="2" charset="0"/>
            </a:endParaRPr>
          </a:p>
        </p:txBody>
      </p:sp>
    </p:spTree>
    <p:extLst>
      <p:ext uri="{BB962C8B-B14F-4D97-AF65-F5344CB8AC3E}">
        <p14:creationId xmlns:p14="http://schemas.microsoft.com/office/powerpoint/2010/main" val="333476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11</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More</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in</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the</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paper</a:t>
            </a:r>
            <a:endParaRPr lang="en-US" sz="4000" spc="-140" dirty="0">
              <a:solidFill>
                <a:srgbClr val="3467AE"/>
              </a:solidFill>
              <a:latin typeface="Helvetica" pitchFamily="2" charset="0"/>
            </a:endParaRPr>
          </a:p>
        </p:txBody>
      </p:sp>
      <p:sp>
        <p:nvSpPr>
          <p:cNvPr id="15" name="TextBox 14">
            <a:extLst>
              <a:ext uri="{FF2B5EF4-FFF2-40B4-BE49-F238E27FC236}">
                <a16:creationId xmlns:a16="http://schemas.microsoft.com/office/drawing/2014/main" id="{EE7D7B50-77ED-D14F-8BF1-5737FF80A7E0}"/>
              </a:ext>
            </a:extLst>
          </p:cNvPr>
          <p:cNvSpPr txBox="1"/>
          <p:nvPr/>
        </p:nvSpPr>
        <p:spPr>
          <a:xfrm>
            <a:off x="529611" y="1615811"/>
            <a:ext cx="11132777" cy="3108543"/>
          </a:xfrm>
          <a:prstGeom prst="rect">
            <a:avLst/>
          </a:prstGeom>
          <a:noFill/>
        </p:spPr>
        <p:txBody>
          <a:bodyPr wrap="square" rtlCol="0">
            <a:spAutoFit/>
          </a:bodyPr>
          <a:lstStyle/>
          <a:p>
            <a:pPr marL="342900" indent="-342900">
              <a:buFont typeface="Wingdings" pitchFamily="2" charset="2"/>
              <a:buChar char="§"/>
            </a:pPr>
            <a:r>
              <a:rPr lang="en-US" altLang="zh-CN" sz="2800" spc="60" dirty="0">
                <a:latin typeface="Helvetica" pitchFamily="2" charset="0"/>
                <a:cs typeface="Calibri Light"/>
              </a:rPr>
              <a:t>All-in-one</a:t>
            </a:r>
            <a:r>
              <a:rPr lang="zh-CN" altLang="en-US" sz="2800" spc="60" dirty="0">
                <a:latin typeface="Helvetica" pitchFamily="2" charset="0"/>
                <a:cs typeface="Calibri Light"/>
              </a:rPr>
              <a:t> </a:t>
            </a:r>
            <a:r>
              <a:rPr lang="en-US" altLang="zh-CN" sz="2800" spc="60" dirty="0">
                <a:latin typeface="Helvetica" pitchFamily="2" charset="0"/>
                <a:cs typeface="Calibri Light"/>
              </a:rPr>
              <a:t>query</a:t>
            </a:r>
            <a:r>
              <a:rPr lang="zh-CN" altLang="en-US" sz="2800" spc="60" dirty="0">
                <a:latin typeface="Helvetica" pitchFamily="2" charset="0"/>
                <a:cs typeface="Calibri Light"/>
              </a:rPr>
              <a:t> </a:t>
            </a:r>
            <a:r>
              <a:rPr lang="en-US" altLang="zh-CN" sz="2800" spc="60" dirty="0">
                <a:latin typeface="Helvetica" pitchFamily="2" charset="0"/>
                <a:cs typeface="Calibri Light"/>
              </a:rPr>
              <a:t>instructions.</a:t>
            </a:r>
          </a:p>
          <a:p>
            <a:pPr marL="342900" indent="-342900">
              <a:buFont typeface="Wingdings" pitchFamily="2" charset="2"/>
              <a:buChar char="§"/>
            </a:pPr>
            <a:endParaRPr lang="en-US" altLang="zh-CN" sz="2800" spc="60" dirty="0">
              <a:latin typeface="Helvetica" pitchFamily="2" charset="0"/>
              <a:cs typeface="Calibri Light"/>
            </a:endParaRPr>
          </a:p>
          <a:p>
            <a:pPr marL="342900" indent="-342900">
              <a:buFont typeface="Wingdings" pitchFamily="2" charset="2"/>
              <a:buChar char="§"/>
            </a:pPr>
            <a:r>
              <a:rPr lang="en-US" altLang="zh-CN" sz="2800" spc="60" dirty="0">
                <a:latin typeface="Helvetica" pitchFamily="2" charset="0"/>
                <a:cs typeface="Calibri Light"/>
              </a:rPr>
              <a:t>Reconfigurability.</a:t>
            </a:r>
          </a:p>
          <a:p>
            <a:pPr marL="342900" indent="-342900">
              <a:buFont typeface="Wingdings" pitchFamily="2" charset="2"/>
              <a:buChar char="§"/>
            </a:pPr>
            <a:endParaRPr lang="en-US" altLang="zh-CN" sz="2800" spc="60" dirty="0">
              <a:latin typeface="Helvetica" pitchFamily="2" charset="0"/>
              <a:cs typeface="Calibri Light"/>
            </a:endParaRPr>
          </a:p>
          <a:p>
            <a:pPr marL="342900" indent="-342900">
              <a:buFont typeface="Wingdings" pitchFamily="2" charset="2"/>
              <a:buChar char="§"/>
            </a:pPr>
            <a:r>
              <a:rPr lang="en-US" altLang="zh-CN" sz="2800" spc="60" dirty="0">
                <a:latin typeface="Helvetica" pitchFamily="2" charset="0"/>
                <a:cs typeface="Calibri Light"/>
              </a:rPr>
              <a:t>Exception,</a:t>
            </a:r>
            <a:r>
              <a:rPr lang="zh-CN" altLang="en-US" sz="2800" spc="60" dirty="0">
                <a:latin typeface="Helvetica" pitchFamily="2" charset="0"/>
                <a:cs typeface="Calibri Light"/>
              </a:rPr>
              <a:t> </a:t>
            </a:r>
            <a:r>
              <a:rPr lang="en-US" altLang="zh-CN" sz="2800" spc="60" dirty="0">
                <a:latin typeface="Helvetica" pitchFamily="2" charset="0"/>
                <a:cs typeface="Calibri Light"/>
              </a:rPr>
              <a:t>interrupt,</a:t>
            </a:r>
            <a:r>
              <a:rPr lang="zh-CN" altLang="en-US" sz="2800" spc="60" dirty="0">
                <a:latin typeface="Helvetica" pitchFamily="2" charset="0"/>
                <a:cs typeface="Calibri Light"/>
              </a:rPr>
              <a:t> </a:t>
            </a:r>
            <a:r>
              <a:rPr lang="en-US" altLang="zh-CN" sz="2800" spc="60" dirty="0">
                <a:latin typeface="Helvetica" pitchFamily="2" charset="0"/>
                <a:cs typeface="Calibri Light"/>
              </a:rPr>
              <a:t>security</a:t>
            </a:r>
            <a:r>
              <a:rPr lang="zh-CN" altLang="en-US" sz="2800" spc="60" dirty="0">
                <a:latin typeface="Helvetica" pitchFamily="2" charset="0"/>
                <a:cs typeface="Calibri Light"/>
              </a:rPr>
              <a:t> </a:t>
            </a:r>
            <a:r>
              <a:rPr lang="en-US" altLang="zh-CN" sz="2800" spc="60" dirty="0">
                <a:latin typeface="Helvetica" pitchFamily="2" charset="0"/>
                <a:cs typeface="Calibri Light"/>
              </a:rPr>
              <a:t>handling.</a:t>
            </a:r>
          </a:p>
          <a:p>
            <a:pPr marL="342900" indent="-342900">
              <a:buFont typeface="Wingdings" pitchFamily="2" charset="2"/>
              <a:buChar char="§"/>
            </a:pPr>
            <a:endParaRPr lang="en-US" altLang="zh-CN" sz="2800" spc="60" dirty="0">
              <a:latin typeface="Helvetica" pitchFamily="2" charset="0"/>
              <a:cs typeface="Calibri Light"/>
            </a:endParaRPr>
          </a:p>
          <a:p>
            <a:pPr marL="342900" indent="-342900">
              <a:buFont typeface="Wingdings" pitchFamily="2" charset="2"/>
              <a:buChar char="§"/>
            </a:pPr>
            <a:r>
              <a:rPr lang="en-US" altLang="zh-CN" sz="2800" spc="60" dirty="0">
                <a:latin typeface="Helvetica" pitchFamily="2" charset="0"/>
                <a:cs typeface="Calibri Light"/>
              </a:rPr>
              <a:t>….</a:t>
            </a:r>
          </a:p>
        </p:txBody>
      </p:sp>
    </p:spTree>
    <p:extLst>
      <p:ext uri="{BB962C8B-B14F-4D97-AF65-F5344CB8AC3E}">
        <p14:creationId xmlns:p14="http://schemas.microsoft.com/office/powerpoint/2010/main" val="93005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12</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Methodology</a:t>
            </a:r>
            <a:r>
              <a:rPr lang="zh-CN" altLang="en-US" sz="4000" spc="30" dirty="0">
                <a:solidFill>
                  <a:srgbClr val="3467AE"/>
                </a:solidFill>
                <a:latin typeface="Helvetica" pitchFamily="2" charset="0"/>
              </a:rPr>
              <a:t> </a:t>
            </a:r>
            <a:endParaRPr lang="en-US" sz="4000" spc="-140" dirty="0">
              <a:solidFill>
                <a:srgbClr val="3467AE"/>
              </a:solidFill>
              <a:latin typeface="Helvetica" pitchFamily="2" charset="0"/>
            </a:endParaRPr>
          </a:p>
        </p:txBody>
      </p:sp>
      <p:sp>
        <p:nvSpPr>
          <p:cNvPr id="15" name="TextBox 14">
            <a:extLst>
              <a:ext uri="{FF2B5EF4-FFF2-40B4-BE49-F238E27FC236}">
                <a16:creationId xmlns:a16="http://schemas.microsoft.com/office/drawing/2014/main" id="{EE7D7B50-77ED-D14F-8BF1-5737FF80A7E0}"/>
              </a:ext>
            </a:extLst>
          </p:cNvPr>
          <p:cNvSpPr txBox="1"/>
          <p:nvPr/>
        </p:nvSpPr>
        <p:spPr>
          <a:xfrm>
            <a:off x="529611" y="1324477"/>
            <a:ext cx="8620365" cy="4031873"/>
          </a:xfrm>
          <a:prstGeom prst="rect">
            <a:avLst/>
          </a:prstGeom>
          <a:noFill/>
        </p:spPr>
        <p:txBody>
          <a:bodyPr wrap="square" rtlCol="0">
            <a:spAutoFit/>
          </a:bodyPr>
          <a:lstStyle/>
          <a:p>
            <a:pPr marL="342900" indent="-342900">
              <a:buFont typeface="Wingdings" pitchFamily="2" charset="2"/>
              <a:buChar char="§"/>
            </a:pPr>
            <a:r>
              <a:rPr lang="en-US" altLang="zh-CN" sz="2800" spc="60" dirty="0">
                <a:latin typeface="Helvetica" pitchFamily="2" charset="0"/>
                <a:cs typeface="Calibri Light"/>
              </a:rPr>
              <a:t>Simulator: We use snipper to evaluate QEI on a modern x86 CPU with different schemes. </a:t>
            </a:r>
            <a:endParaRPr lang="en-US" altLang="zh-CN" sz="2400" spc="60" dirty="0">
              <a:latin typeface="Helvetica" pitchFamily="2" charset="0"/>
              <a:cs typeface="Calibri Light"/>
            </a:endParaRPr>
          </a:p>
          <a:p>
            <a:endParaRPr lang="en-US" altLang="zh-CN" sz="2800" spc="60" dirty="0">
              <a:latin typeface="Helvetica" pitchFamily="2" charset="0"/>
              <a:cs typeface="Calibri Light"/>
            </a:endParaRPr>
          </a:p>
          <a:p>
            <a:pPr marL="342900" indent="-342900">
              <a:buFont typeface="Wingdings" pitchFamily="2" charset="2"/>
              <a:buChar char="§"/>
            </a:pPr>
            <a:r>
              <a:rPr lang="en-US" altLang="zh-CN" sz="2800" spc="60" dirty="0">
                <a:latin typeface="Helvetica" pitchFamily="2" charset="0"/>
                <a:cs typeface="Calibri Light"/>
              </a:rPr>
              <a:t>Benchmarks: </a:t>
            </a:r>
            <a:r>
              <a:rPr lang="en-US" altLang="zh-CN" sz="2400" spc="60" dirty="0">
                <a:latin typeface="Helvetica" pitchFamily="2" charset="0"/>
                <a:cs typeface="Calibri Light"/>
              </a:rPr>
              <a:t>DPDK</a:t>
            </a:r>
            <a:r>
              <a:rPr lang="zh-CN" altLang="en-US" sz="2400" spc="60" dirty="0">
                <a:latin typeface="Helvetica" pitchFamily="2" charset="0"/>
                <a:cs typeface="Calibri Light"/>
              </a:rPr>
              <a:t> </a:t>
            </a:r>
            <a:r>
              <a:rPr lang="en-US" altLang="zh-CN" sz="2400" spc="60" dirty="0">
                <a:latin typeface="Helvetica" pitchFamily="2" charset="0"/>
                <a:cs typeface="Calibri Light"/>
              </a:rPr>
              <a:t>(hash</a:t>
            </a:r>
            <a:r>
              <a:rPr lang="zh-CN" altLang="en-US" sz="2400" spc="60" dirty="0">
                <a:latin typeface="Helvetica" pitchFamily="2" charset="0"/>
                <a:cs typeface="Calibri Light"/>
              </a:rPr>
              <a:t> </a:t>
            </a:r>
            <a:r>
              <a:rPr lang="en-US" altLang="zh-CN" sz="2400" spc="60" dirty="0">
                <a:latin typeface="Helvetica" pitchFamily="2" charset="0"/>
                <a:cs typeface="Calibri Light"/>
              </a:rPr>
              <a:t>table), JVM</a:t>
            </a:r>
            <a:r>
              <a:rPr lang="zh-CN" altLang="en-US" sz="2400" spc="60" dirty="0">
                <a:latin typeface="Helvetica" pitchFamily="2" charset="0"/>
                <a:cs typeface="Calibri Light"/>
              </a:rPr>
              <a:t> </a:t>
            </a:r>
            <a:r>
              <a:rPr lang="en-US" altLang="zh-CN" sz="2400" spc="60" dirty="0">
                <a:latin typeface="Helvetica" pitchFamily="2" charset="0"/>
                <a:cs typeface="Calibri Light"/>
              </a:rPr>
              <a:t>(tree), </a:t>
            </a:r>
            <a:r>
              <a:rPr lang="en-US" altLang="zh-CN" sz="2400" spc="60" dirty="0" err="1">
                <a:latin typeface="Helvetica" pitchFamily="2" charset="0"/>
                <a:cs typeface="Calibri Light"/>
              </a:rPr>
              <a:t>RocksDB</a:t>
            </a:r>
            <a:r>
              <a:rPr lang="zh-CN" altLang="en-US" sz="2400" spc="60" dirty="0">
                <a:latin typeface="Helvetica" pitchFamily="2" charset="0"/>
                <a:cs typeface="Calibri Light"/>
              </a:rPr>
              <a:t> </a:t>
            </a:r>
            <a:r>
              <a:rPr lang="en-US" altLang="zh-CN" sz="2400" spc="60" dirty="0">
                <a:latin typeface="Helvetica" pitchFamily="2" charset="0"/>
                <a:cs typeface="Calibri Light"/>
              </a:rPr>
              <a:t>(skip</a:t>
            </a:r>
            <a:r>
              <a:rPr lang="zh-CN" altLang="en-US" sz="2400" spc="60" dirty="0">
                <a:latin typeface="Helvetica" pitchFamily="2" charset="0"/>
                <a:cs typeface="Calibri Light"/>
              </a:rPr>
              <a:t> </a:t>
            </a:r>
            <a:r>
              <a:rPr lang="en-US" altLang="zh-CN" sz="2400" spc="60" dirty="0">
                <a:latin typeface="Helvetica" pitchFamily="2" charset="0"/>
                <a:cs typeface="Calibri Light"/>
              </a:rPr>
              <a:t>list), Snort</a:t>
            </a:r>
            <a:r>
              <a:rPr lang="zh-CN" altLang="en-US" sz="2400" spc="60" dirty="0">
                <a:latin typeface="Helvetica" pitchFamily="2" charset="0"/>
                <a:cs typeface="Calibri Light"/>
              </a:rPr>
              <a:t> </a:t>
            </a:r>
            <a:r>
              <a:rPr lang="en-US" altLang="zh-CN" sz="2400" spc="60" dirty="0">
                <a:latin typeface="Helvetica" pitchFamily="2" charset="0"/>
                <a:cs typeface="Calibri Light"/>
              </a:rPr>
              <a:t>(</a:t>
            </a:r>
            <a:r>
              <a:rPr lang="en-US" altLang="zh-CN" sz="2400" spc="60" dirty="0" err="1">
                <a:latin typeface="Helvetica" pitchFamily="2" charset="0"/>
                <a:cs typeface="Calibri Light"/>
              </a:rPr>
              <a:t>trie</a:t>
            </a:r>
            <a:r>
              <a:rPr lang="en-US" altLang="zh-CN" sz="2400" spc="60" dirty="0">
                <a:latin typeface="Helvetica" pitchFamily="2" charset="0"/>
                <a:cs typeface="Calibri Light"/>
              </a:rPr>
              <a:t>), FLANN</a:t>
            </a:r>
            <a:r>
              <a:rPr lang="zh-CN" altLang="en-US" sz="2400" spc="60" dirty="0">
                <a:latin typeface="Helvetica" pitchFamily="2" charset="0"/>
                <a:cs typeface="Calibri Light"/>
              </a:rPr>
              <a:t> </a:t>
            </a:r>
            <a:r>
              <a:rPr lang="en-US" altLang="zh-CN" sz="2400" spc="60" dirty="0">
                <a:latin typeface="Helvetica" pitchFamily="2" charset="0"/>
                <a:cs typeface="Calibri Light"/>
              </a:rPr>
              <a:t>(LSH)</a:t>
            </a:r>
          </a:p>
          <a:p>
            <a:pPr marL="800100" lvl="1" indent="-342900">
              <a:buFont typeface="Wingdings" pitchFamily="2" charset="2"/>
              <a:buChar char="§"/>
            </a:pPr>
            <a:r>
              <a:rPr lang="en-US" altLang="zh-CN" sz="2000" spc="60" dirty="0">
                <a:latin typeface="Helvetica" pitchFamily="2" charset="0"/>
                <a:cs typeface="Calibri Light"/>
              </a:rPr>
              <a:t>Replace the query routine with the QEI instruction</a:t>
            </a:r>
            <a:r>
              <a:rPr lang="en-US" altLang="zh-CN" sz="2400" spc="60" dirty="0">
                <a:latin typeface="Helvetica" pitchFamily="2" charset="0"/>
                <a:cs typeface="Calibri Light"/>
              </a:rPr>
              <a:t>. </a:t>
            </a:r>
          </a:p>
          <a:p>
            <a:pPr marL="800100" lvl="1" indent="-342900">
              <a:buFont typeface="Wingdings" pitchFamily="2" charset="2"/>
              <a:buChar char="§"/>
            </a:pPr>
            <a:endParaRPr lang="en-US" altLang="zh-CN" sz="2400" spc="60" dirty="0">
              <a:latin typeface="Helvetica" pitchFamily="2" charset="0"/>
              <a:cs typeface="Calibri Light"/>
            </a:endParaRPr>
          </a:p>
          <a:p>
            <a:pPr marL="342900" indent="-342900">
              <a:buFont typeface="Wingdings" pitchFamily="2" charset="2"/>
              <a:buChar char="§"/>
            </a:pPr>
            <a:r>
              <a:rPr lang="en-US" altLang="zh-CN" sz="2400" spc="60" dirty="0">
                <a:latin typeface="Helvetica" pitchFamily="2" charset="0"/>
                <a:cs typeface="Calibri Light"/>
              </a:rPr>
              <a:t>Power and area: CACTI and </a:t>
            </a:r>
            <a:r>
              <a:rPr lang="en-US" altLang="zh-CN" sz="2400" spc="60" dirty="0" err="1">
                <a:latin typeface="Helvetica" pitchFamily="2" charset="0"/>
                <a:cs typeface="Calibri Light"/>
              </a:rPr>
              <a:t>McPAT</a:t>
            </a:r>
            <a:r>
              <a:rPr lang="en-US" altLang="zh-CN" sz="2400" spc="60" dirty="0">
                <a:latin typeface="Helvetica" pitchFamily="2" charset="0"/>
                <a:cs typeface="Calibri Light"/>
              </a:rPr>
              <a:t>.</a:t>
            </a:r>
          </a:p>
          <a:p>
            <a:pPr marL="800100" lvl="1" indent="-342900">
              <a:buFont typeface="Wingdings" pitchFamily="2" charset="2"/>
              <a:buChar char="§"/>
            </a:pPr>
            <a:endParaRPr lang="en-US" altLang="zh-CN" sz="2400" spc="60" dirty="0">
              <a:latin typeface="Helvetica" pitchFamily="2" charset="0"/>
              <a:cs typeface="Calibri Light"/>
            </a:endParaRPr>
          </a:p>
          <a:p>
            <a:pPr marL="342900" indent="-342900">
              <a:buFont typeface="Wingdings" pitchFamily="2" charset="2"/>
              <a:buChar char="§"/>
            </a:pPr>
            <a:endParaRPr lang="en-US" altLang="zh-CN" sz="2400" spc="60" dirty="0">
              <a:latin typeface="Helvetica" pitchFamily="2" charset="0"/>
              <a:cs typeface="Calibri Light"/>
            </a:endParaRPr>
          </a:p>
        </p:txBody>
      </p:sp>
    </p:spTree>
    <p:extLst>
      <p:ext uri="{BB962C8B-B14F-4D97-AF65-F5344CB8AC3E}">
        <p14:creationId xmlns:p14="http://schemas.microsoft.com/office/powerpoint/2010/main" val="168709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13</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Methodology</a:t>
            </a:r>
            <a:r>
              <a:rPr lang="zh-CN" altLang="en-US" sz="4000" spc="30" dirty="0">
                <a:solidFill>
                  <a:srgbClr val="3467AE"/>
                </a:solidFill>
                <a:latin typeface="Helvetica" pitchFamily="2" charset="0"/>
              </a:rPr>
              <a:t> </a:t>
            </a:r>
            <a:endParaRPr lang="en-US" sz="4000" spc="-140" dirty="0">
              <a:solidFill>
                <a:srgbClr val="3467AE"/>
              </a:solidFill>
              <a:latin typeface="Helvetica" pitchFamily="2" charset="0"/>
            </a:endParaRPr>
          </a:p>
        </p:txBody>
      </p:sp>
      <p:sp>
        <p:nvSpPr>
          <p:cNvPr id="15" name="TextBox 14">
            <a:extLst>
              <a:ext uri="{FF2B5EF4-FFF2-40B4-BE49-F238E27FC236}">
                <a16:creationId xmlns:a16="http://schemas.microsoft.com/office/drawing/2014/main" id="{EE7D7B50-77ED-D14F-8BF1-5737FF80A7E0}"/>
              </a:ext>
            </a:extLst>
          </p:cNvPr>
          <p:cNvSpPr txBox="1"/>
          <p:nvPr/>
        </p:nvSpPr>
        <p:spPr>
          <a:xfrm>
            <a:off x="529611" y="1324477"/>
            <a:ext cx="10985056" cy="5447645"/>
          </a:xfrm>
          <a:prstGeom prst="rect">
            <a:avLst/>
          </a:prstGeom>
          <a:noFill/>
        </p:spPr>
        <p:txBody>
          <a:bodyPr wrap="square" rtlCol="0">
            <a:spAutoFit/>
          </a:bodyPr>
          <a:lstStyle/>
          <a:p>
            <a:pPr marL="342900" indent="-342900">
              <a:buFont typeface="Wingdings" pitchFamily="2" charset="2"/>
              <a:buChar char="§"/>
            </a:pPr>
            <a:r>
              <a:rPr lang="en-US" altLang="zh-CN" sz="2800" spc="60" dirty="0">
                <a:latin typeface="Helvetica" pitchFamily="2" charset="0"/>
                <a:cs typeface="Calibri Light"/>
              </a:rPr>
              <a:t>Evaluated</a:t>
            </a:r>
            <a:r>
              <a:rPr lang="zh-CN" altLang="en-US" sz="2800" spc="60" dirty="0">
                <a:latin typeface="Helvetica" pitchFamily="2" charset="0"/>
                <a:cs typeface="Calibri Light"/>
              </a:rPr>
              <a:t> </a:t>
            </a:r>
            <a:r>
              <a:rPr lang="en-US" altLang="zh-CN" sz="2800" spc="60" dirty="0">
                <a:latin typeface="Helvetica" pitchFamily="2" charset="0"/>
                <a:cs typeface="Calibri Light"/>
              </a:rPr>
              <a:t>schemes:</a:t>
            </a:r>
          </a:p>
          <a:p>
            <a:pPr marL="800100" lvl="1" indent="-342900">
              <a:buFont typeface="Wingdings" pitchFamily="2" charset="2"/>
              <a:buChar char="§"/>
            </a:pPr>
            <a:r>
              <a:rPr lang="en-US" altLang="zh-CN" sz="2400" spc="60" dirty="0">
                <a:latin typeface="Helvetica" pitchFamily="2" charset="0"/>
                <a:cs typeface="Calibri Light"/>
              </a:rPr>
              <a:t>Baseline:</a:t>
            </a:r>
            <a:r>
              <a:rPr lang="zh-CN" altLang="en-US" sz="2400" spc="60" dirty="0">
                <a:latin typeface="Helvetica" pitchFamily="2" charset="0"/>
                <a:cs typeface="Calibri Light"/>
              </a:rPr>
              <a:t> </a:t>
            </a:r>
            <a:r>
              <a:rPr lang="en-US" altLang="zh-CN" sz="2400" spc="60" dirty="0">
                <a:latin typeface="Helvetica" pitchFamily="2" charset="0"/>
                <a:cs typeface="Calibri Light"/>
              </a:rPr>
              <a:t>pure</a:t>
            </a:r>
            <a:r>
              <a:rPr lang="zh-CN" altLang="en-US" sz="2400" spc="60" dirty="0">
                <a:latin typeface="Helvetica" pitchFamily="2" charset="0"/>
                <a:cs typeface="Calibri Light"/>
              </a:rPr>
              <a:t> </a:t>
            </a:r>
            <a:r>
              <a:rPr lang="en-US" altLang="zh-CN" sz="2400" spc="60" dirty="0">
                <a:latin typeface="Helvetica" pitchFamily="2" charset="0"/>
                <a:cs typeface="Calibri Light"/>
              </a:rPr>
              <a:t>software</a:t>
            </a:r>
            <a:r>
              <a:rPr lang="zh-CN" altLang="en-US" sz="2400" spc="60" dirty="0">
                <a:latin typeface="Helvetica" pitchFamily="2" charset="0"/>
                <a:cs typeface="Calibri Light"/>
              </a:rPr>
              <a:t> </a:t>
            </a:r>
            <a:r>
              <a:rPr lang="en-US" altLang="zh-CN" sz="2400" spc="60" dirty="0">
                <a:latin typeface="Helvetica" pitchFamily="2" charset="0"/>
                <a:cs typeface="Calibri Light"/>
              </a:rPr>
              <a:t>solution.</a:t>
            </a:r>
          </a:p>
          <a:p>
            <a:pPr marL="800100" lvl="1" indent="-342900">
              <a:buFont typeface="Wingdings" pitchFamily="2" charset="2"/>
              <a:buChar char="§"/>
            </a:pPr>
            <a:endParaRPr lang="en-US" altLang="zh-CN" sz="2800" spc="60" dirty="0">
              <a:latin typeface="Helvetica" pitchFamily="2" charset="0"/>
              <a:cs typeface="Calibri Light"/>
            </a:endParaRPr>
          </a:p>
          <a:p>
            <a:pPr marL="800100" lvl="1" indent="-342900">
              <a:buFont typeface="Wingdings" pitchFamily="2" charset="2"/>
              <a:buChar char="§"/>
            </a:pPr>
            <a:r>
              <a:rPr lang="en-US" altLang="zh-CN" sz="2400" spc="60" dirty="0">
                <a:latin typeface="Helvetica" pitchFamily="2" charset="0"/>
                <a:cs typeface="Calibri Light"/>
              </a:rPr>
              <a:t>CHA-</a:t>
            </a:r>
            <a:r>
              <a:rPr lang="en-US" altLang="zh-CN" sz="2400" spc="60" dirty="0" err="1">
                <a:latin typeface="Helvetica" pitchFamily="2" charset="0"/>
                <a:cs typeface="Calibri Light"/>
              </a:rPr>
              <a:t>noTLB</a:t>
            </a:r>
            <a:r>
              <a:rPr lang="en-US" altLang="zh-CN" sz="2400" spc="60" dirty="0">
                <a:latin typeface="Helvetica" pitchFamily="2" charset="0"/>
                <a:cs typeface="Calibri Light"/>
              </a:rPr>
              <a:t>:</a:t>
            </a:r>
            <a:r>
              <a:rPr lang="zh-CN" altLang="en-US" sz="2400" spc="60" dirty="0">
                <a:latin typeface="Helvetica" pitchFamily="2" charset="0"/>
                <a:cs typeface="Calibri Light"/>
              </a:rPr>
              <a:t> </a:t>
            </a:r>
            <a:r>
              <a:rPr lang="en-US" altLang="zh-CN" sz="2400" spc="60" dirty="0">
                <a:latin typeface="Helvetica" pitchFamily="2" charset="0"/>
                <a:cs typeface="Calibri Light"/>
              </a:rPr>
              <a:t>in-LLC</a:t>
            </a:r>
            <a:r>
              <a:rPr lang="zh-CN" altLang="en-US" sz="2400" spc="60" dirty="0">
                <a:latin typeface="Helvetica" pitchFamily="2" charset="0"/>
                <a:cs typeface="Calibri Light"/>
              </a:rPr>
              <a:t> </a:t>
            </a:r>
            <a:r>
              <a:rPr lang="en-US" altLang="zh-CN" sz="2400" spc="60" dirty="0">
                <a:latin typeface="Helvetica" pitchFamily="2" charset="0"/>
                <a:cs typeface="Calibri Light"/>
              </a:rPr>
              <a:t>accelerator,</a:t>
            </a:r>
            <a:r>
              <a:rPr lang="zh-CN" altLang="en-US" sz="2400" spc="60" dirty="0">
                <a:latin typeface="Helvetica" pitchFamily="2" charset="0"/>
                <a:cs typeface="Calibri Light"/>
              </a:rPr>
              <a:t> </a:t>
            </a:r>
            <a:r>
              <a:rPr lang="en-US" altLang="zh-CN" sz="2400" spc="60" dirty="0">
                <a:latin typeface="Helvetica" pitchFamily="2" charset="0"/>
                <a:cs typeface="Calibri Light"/>
              </a:rPr>
              <a:t>back</a:t>
            </a:r>
            <a:r>
              <a:rPr lang="zh-CN" altLang="en-US" sz="2400" spc="60" dirty="0">
                <a:latin typeface="Helvetica" pitchFamily="2" charset="0"/>
                <a:cs typeface="Calibri Light"/>
              </a:rPr>
              <a:t> </a:t>
            </a:r>
            <a:r>
              <a:rPr lang="en-US" altLang="zh-CN" sz="2400" spc="60" dirty="0">
                <a:latin typeface="Helvetica" pitchFamily="2" charset="0"/>
                <a:cs typeface="Calibri Light"/>
              </a:rPr>
              <a:t>to</a:t>
            </a:r>
            <a:r>
              <a:rPr lang="zh-CN" altLang="en-US" sz="2400" spc="60" dirty="0">
                <a:latin typeface="Helvetica" pitchFamily="2" charset="0"/>
                <a:cs typeface="Calibri Light"/>
              </a:rPr>
              <a:t> </a:t>
            </a:r>
            <a:r>
              <a:rPr lang="en-US" altLang="zh-CN" sz="2400" spc="60" dirty="0">
                <a:latin typeface="Helvetica" pitchFamily="2" charset="0"/>
                <a:cs typeface="Calibri Light"/>
              </a:rPr>
              <a:t>core</a:t>
            </a:r>
            <a:r>
              <a:rPr lang="zh-CN" altLang="en-US" sz="2400" spc="60" dirty="0">
                <a:latin typeface="Helvetica" pitchFamily="2" charset="0"/>
                <a:cs typeface="Calibri Light"/>
              </a:rPr>
              <a:t> </a:t>
            </a:r>
            <a:r>
              <a:rPr lang="en-US" altLang="zh-CN" sz="2400" spc="60" dirty="0">
                <a:latin typeface="Helvetica" pitchFamily="2" charset="0"/>
                <a:cs typeface="Calibri Light"/>
              </a:rPr>
              <a:t>for</a:t>
            </a:r>
            <a:r>
              <a:rPr lang="zh-CN" altLang="en-US" sz="2400" spc="60" dirty="0">
                <a:latin typeface="Helvetica" pitchFamily="2" charset="0"/>
                <a:cs typeface="Calibri Light"/>
              </a:rPr>
              <a:t> </a:t>
            </a:r>
            <a:r>
              <a:rPr lang="en-US" altLang="zh-CN" sz="2400" spc="60" dirty="0">
                <a:latin typeface="Helvetica" pitchFamily="2" charset="0"/>
                <a:cs typeface="Calibri Light"/>
              </a:rPr>
              <a:t>address</a:t>
            </a:r>
            <a:r>
              <a:rPr lang="zh-CN" altLang="en-US" sz="2400" spc="60" dirty="0">
                <a:latin typeface="Helvetica" pitchFamily="2" charset="0"/>
                <a:cs typeface="Calibri Light"/>
              </a:rPr>
              <a:t> </a:t>
            </a:r>
            <a:r>
              <a:rPr lang="en-US" altLang="zh-CN" sz="2400" spc="60" dirty="0">
                <a:latin typeface="Helvetica" pitchFamily="2" charset="0"/>
                <a:cs typeface="Calibri Light"/>
              </a:rPr>
              <a:t>translation.</a:t>
            </a:r>
          </a:p>
          <a:p>
            <a:pPr marL="800100" lvl="1" indent="-342900">
              <a:buFont typeface="Wingdings" pitchFamily="2" charset="2"/>
              <a:buChar char="§"/>
            </a:pPr>
            <a:endParaRPr lang="en-US" altLang="zh-CN" sz="2400" spc="60" dirty="0">
              <a:latin typeface="Helvetica" pitchFamily="2" charset="0"/>
              <a:cs typeface="Calibri Light"/>
            </a:endParaRPr>
          </a:p>
          <a:p>
            <a:pPr marL="800100" lvl="1" indent="-342900">
              <a:buFont typeface="Wingdings" pitchFamily="2" charset="2"/>
              <a:buChar char="§"/>
            </a:pPr>
            <a:r>
              <a:rPr lang="en-US" altLang="zh-CN" sz="2400" spc="60" dirty="0">
                <a:latin typeface="Helvetica" pitchFamily="2" charset="0"/>
                <a:cs typeface="Calibri Light"/>
              </a:rPr>
              <a:t>CHA-TLB:</a:t>
            </a:r>
            <a:r>
              <a:rPr lang="zh-CN" altLang="en-US" sz="2400" spc="60" dirty="0">
                <a:latin typeface="Helvetica" pitchFamily="2" charset="0"/>
                <a:cs typeface="Calibri Light"/>
              </a:rPr>
              <a:t> </a:t>
            </a:r>
            <a:r>
              <a:rPr lang="en-US" altLang="zh-CN" sz="2400" spc="60" dirty="0">
                <a:latin typeface="Helvetica" pitchFamily="2" charset="0"/>
                <a:cs typeface="Calibri Light"/>
              </a:rPr>
              <a:t>add</a:t>
            </a:r>
            <a:r>
              <a:rPr lang="zh-CN" altLang="en-US" sz="2400" spc="60" dirty="0">
                <a:latin typeface="Helvetica" pitchFamily="2" charset="0"/>
                <a:cs typeface="Calibri Light"/>
              </a:rPr>
              <a:t> </a:t>
            </a:r>
            <a:r>
              <a:rPr lang="en-US" altLang="zh-CN" sz="2400" spc="60" dirty="0">
                <a:latin typeface="Helvetica" pitchFamily="2" charset="0"/>
                <a:cs typeface="Calibri Light"/>
              </a:rPr>
              <a:t>TLBs</a:t>
            </a:r>
            <a:r>
              <a:rPr lang="zh-CN" altLang="en-US" sz="2400" spc="60" dirty="0">
                <a:latin typeface="Helvetica" pitchFamily="2" charset="0"/>
                <a:cs typeface="Calibri Light"/>
              </a:rPr>
              <a:t> </a:t>
            </a:r>
            <a:r>
              <a:rPr lang="en-US" altLang="zh-CN" sz="2400" spc="60" dirty="0">
                <a:latin typeface="Helvetica" pitchFamily="2" charset="0"/>
                <a:cs typeface="Calibri Light"/>
              </a:rPr>
              <a:t>in</a:t>
            </a:r>
            <a:r>
              <a:rPr lang="zh-CN" altLang="en-US" sz="2400" spc="60" dirty="0">
                <a:latin typeface="Helvetica" pitchFamily="2" charset="0"/>
                <a:cs typeface="Calibri Light"/>
              </a:rPr>
              <a:t> </a:t>
            </a:r>
            <a:r>
              <a:rPr lang="en-US" altLang="zh-CN" sz="2400" spc="60" dirty="0">
                <a:latin typeface="Helvetica" pitchFamily="2" charset="0"/>
                <a:cs typeface="Calibri Light"/>
              </a:rPr>
              <a:t>LLC.</a:t>
            </a:r>
          </a:p>
          <a:p>
            <a:pPr marL="800100" lvl="1" indent="-342900">
              <a:buFont typeface="Wingdings" pitchFamily="2" charset="2"/>
              <a:buChar char="§"/>
            </a:pPr>
            <a:endParaRPr lang="en-US" altLang="zh-CN" sz="2400" spc="60" dirty="0">
              <a:latin typeface="Helvetica" pitchFamily="2" charset="0"/>
              <a:cs typeface="Calibri Light"/>
            </a:endParaRPr>
          </a:p>
          <a:p>
            <a:pPr marL="800100" lvl="1" indent="-342900">
              <a:buFont typeface="Wingdings" pitchFamily="2" charset="2"/>
              <a:buChar char="§"/>
            </a:pPr>
            <a:r>
              <a:rPr lang="en-US" altLang="zh-CN" sz="2400" spc="60" dirty="0">
                <a:latin typeface="Helvetica" pitchFamily="2" charset="0"/>
                <a:cs typeface="Calibri Light"/>
              </a:rPr>
              <a:t>Device-direct:</a:t>
            </a:r>
            <a:r>
              <a:rPr lang="zh-CN" altLang="en-US" sz="2400" spc="60" dirty="0">
                <a:latin typeface="Helvetica" pitchFamily="2" charset="0"/>
                <a:cs typeface="Calibri Light"/>
              </a:rPr>
              <a:t> </a:t>
            </a:r>
            <a:r>
              <a:rPr lang="en-US" altLang="zh-CN" sz="2400" spc="60" dirty="0">
                <a:latin typeface="Helvetica" pitchFamily="2" charset="0"/>
                <a:cs typeface="Calibri Light"/>
              </a:rPr>
              <a:t>independent</a:t>
            </a:r>
            <a:r>
              <a:rPr lang="zh-CN" altLang="en-US" sz="2400" spc="60" dirty="0">
                <a:latin typeface="Helvetica" pitchFamily="2" charset="0"/>
                <a:cs typeface="Calibri Light"/>
              </a:rPr>
              <a:t> </a:t>
            </a:r>
            <a:r>
              <a:rPr lang="en-US" altLang="zh-CN" sz="2400" spc="60" dirty="0">
                <a:latin typeface="Helvetica" pitchFamily="2" charset="0"/>
                <a:cs typeface="Calibri Light"/>
              </a:rPr>
              <a:t>accelerator</a:t>
            </a:r>
            <a:r>
              <a:rPr lang="zh-CN" altLang="en-US" sz="2400" spc="60" dirty="0">
                <a:latin typeface="Helvetica" pitchFamily="2" charset="0"/>
                <a:cs typeface="Calibri Light"/>
              </a:rPr>
              <a:t> </a:t>
            </a:r>
            <a:r>
              <a:rPr lang="en-US" altLang="zh-CN" sz="2400" spc="60" dirty="0">
                <a:latin typeface="Helvetica" pitchFamily="2" charset="0"/>
                <a:cs typeface="Calibri Light"/>
              </a:rPr>
              <a:t>on</a:t>
            </a:r>
            <a:r>
              <a:rPr lang="zh-CN" altLang="en-US" sz="2400" spc="60" dirty="0">
                <a:latin typeface="Helvetica" pitchFamily="2" charset="0"/>
                <a:cs typeface="Calibri Light"/>
              </a:rPr>
              <a:t> </a:t>
            </a:r>
            <a:r>
              <a:rPr lang="en-US" altLang="zh-CN" sz="2400" spc="60" dirty="0" err="1">
                <a:latin typeface="Helvetica" pitchFamily="2" charset="0"/>
                <a:cs typeface="Calibri Light"/>
              </a:rPr>
              <a:t>NoC</a:t>
            </a:r>
            <a:r>
              <a:rPr lang="en-US" altLang="zh-CN" sz="2400" spc="60" dirty="0">
                <a:latin typeface="Helvetica" pitchFamily="2" charset="0"/>
                <a:cs typeface="Calibri Light"/>
              </a:rPr>
              <a:t>.</a:t>
            </a:r>
          </a:p>
          <a:p>
            <a:pPr marL="800100" lvl="1" indent="-342900">
              <a:buFont typeface="Wingdings" pitchFamily="2" charset="2"/>
              <a:buChar char="§"/>
            </a:pPr>
            <a:endParaRPr lang="en-US" altLang="zh-CN" sz="2400" spc="60" dirty="0">
              <a:latin typeface="Helvetica" pitchFamily="2" charset="0"/>
              <a:cs typeface="Calibri Light"/>
            </a:endParaRPr>
          </a:p>
          <a:p>
            <a:pPr marL="800100" lvl="1" indent="-342900">
              <a:buFont typeface="Wingdings" pitchFamily="2" charset="2"/>
              <a:buChar char="§"/>
            </a:pPr>
            <a:r>
              <a:rPr lang="en-US" altLang="zh-CN" sz="2400" spc="60" dirty="0">
                <a:latin typeface="Helvetica" pitchFamily="2" charset="0"/>
                <a:cs typeface="Calibri Light"/>
              </a:rPr>
              <a:t>Device-indirect:</a:t>
            </a:r>
            <a:r>
              <a:rPr lang="zh-CN" altLang="en-US" sz="2400" spc="60" dirty="0">
                <a:latin typeface="Helvetica" pitchFamily="2" charset="0"/>
                <a:cs typeface="Calibri Light"/>
              </a:rPr>
              <a:t> </a:t>
            </a:r>
            <a:r>
              <a:rPr lang="en-US" altLang="zh-CN" sz="2400" spc="60" dirty="0">
                <a:latin typeface="Helvetica" pitchFamily="2" charset="0"/>
                <a:cs typeface="Calibri Light"/>
              </a:rPr>
              <a:t>independent</a:t>
            </a:r>
            <a:r>
              <a:rPr lang="zh-CN" altLang="en-US" sz="2400" spc="60" dirty="0">
                <a:latin typeface="Helvetica" pitchFamily="2" charset="0"/>
                <a:cs typeface="Calibri Light"/>
              </a:rPr>
              <a:t> </a:t>
            </a:r>
            <a:r>
              <a:rPr lang="en-US" altLang="zh-CN" sz="2400" spc="60" dirty="0">
                <a:latin typeface="Helvetica" pitchFamily="2" charset="0"/>
                <a:cs typeface="Calibri Light"/>
              </a:rPr>
              <a:t>accelerator</a:t>
            </a:r>
            <a:r>
              <a:rPr lang="zh-CN" altLang="en-US" sz="2400" spc="60" dirty="0">
                <a:latin typeface="Helvetica" pitchFamily="2" charset="0"/>
                <a:cs typeface="Calibri Light"/>
              </a:rPr>
              <a:t> </a:t>
            </a:r>
            <a:r>
              <a:rPr lang="en-US" altLang="zh-CN" sz="2400" spc="60" dirty="0">
                <a:latin typeface="Helvetica" pitchFamily="2" charset="0"/>
                <a:cs typeface="Calibri Light"/>
              </a:rPr>
              <a:t>on</a:t>
            </a:r>
            <a:r>
              <a:rPr lang="zh-CN" altLang="en-US" sz="2400" spc="60" dirty="0">
                <a:latin typeface="Helvetica" pitchFamily="2" charset="0"/>
                <a:cs typeface="Calibri Light"/>
              </a:rPr>
              <a:t> </a:t>
            </a:r>
            <a:r>
              <a:rPr lang="en-US" altLang="zh-CN" sz="2400" spc="60" dirty="0">
                <a:latin typeface="Helvetica" pitchFamily="2" charset="0"/>
                <a:cs typeface="Calibri Light"/>
              </a:rPr>
              <a:t>interface.</a:t>
            </a:r>
          </a:p>
          <a:p>
            <a:pPr marL="800100" lvl="1" indent="-342900">
              <a:buFont typeface="Wingdings" pitchFamily="2" charset="2"/>
              <a:buChar char="§"/>
            </a:pPr>
            <a:endParaRPr lang="en-US" altLang="zh-CN" sz="2400" spc="60" dirty="0">
              <a:latin typeface="Helvetica" pitchFamily="2" charset="0"/>
              <a:cs typeface="Calibri Light"/>
            </a:endParaRPr>
          </a:p>
          <a:p>
            <a:pPr marL="800100" lvl="1" indent="-342900">
              <a:buFont typeface="Wingdings" pitchFamily="2" charset="2"/>
              <a:buChar char="§"/>
            </a:pPr>
            <a:r>
              <a:rPr lang="en-US" altLang="zh-CN" sz="2400" spc="60" dirty="0">
                <a:solidFill>
                  <a:schemeClr val="accent1"/>
                </a:solidFill>
                <a:latin typeface="Helvetica" pitchFamily="2" charset="0"/>
                <a:cs typeface="Calibri Light"/>
              </a:rPr>
              <a:t>Core-integrated</a:t>
            </a:r>
            <a:r>
              <a:rPr lang="en-US" altLang="zh-CN" sz="2400" spc="60" dirty="0">
                <a:latin typeface="Helvetica" pitchFamily="2" charset="0"/>
                <a:cs typeface="Calibri Light"/>
              </a:rPr>
              <a:t>:</a:t>
            </a:r>
            <a:r>
              <a:rPr lang="zh-CN" altLang="en-US" sz="2400" spc="60" dirty="0">
                <a:latin typeface="Helvetica" pitchFamily="2" charset="0"/>
                <a:cs typeface="Calibri Light"/>
              </a:rPr>
              <a:t> </a:t>
            </a:r>
            <a:r>
              <a:rPr lang="en-US" altLang="zh-CN" sz="2400" spc="60" dirty="0">
                <a:latin typeface="Helvetica" pitchFamily="2" charset="0"/>
                <a:cs typeface="Calibri Light"/>
              </a:rPr>
              <a:t>hybrid</a:t>
            </a:r>
            <a:r>
              <a:rPr lang="zh-CN" altLang="en-US" sz="2400" spc="60" dirty="0">
                <a:latin typeface="Helvetica" pitchFamily="2" charset="0"/>
                <a:cs typeface="Calibri Light"/>
              </a:rPr>
              <a:t> </a:t>
            </a:r>
            <a:r>
              <a:rPr lang="en-US" altLang="zh-CN" sz="2400" spc="60" dirty="0">
                <a:latin typeface="Helvetica" pitchFamily="2" charset="0"/>
                <a:cs typeface="Calibri Light"/>
              </a:rPr>
              <a:t>placement.</a:t>
            </a:r>
          </a:p>
          <a:p>
            <a:pPr marL="800100" lvl="1" indent="-342900">
              <a:buFont typeface="Wingdings" pitchFamily="2" charset="2"/>
              <a:buChar char="§"/>
            </a:pPr>
            <a:endParaRPr lang="en-US" altLang="zh-CN" sz="2400" spc="60" dirty="0">
              <a:latin typeface="Helvetica" pitchFamily="2" charset="0"/>
              <a:cs typeface="Calibri Light"/>
            </a:endParaRPr>
          </a:p>
          <a:p>
            <a:pPr marL="342900" indent="-342900">
              <a:buFont typeface="Wingdings" pitchFamily="2" charset="2"/>
              <a:buChar char="§"/>
            </a:pPr>
            <a:endParaRPr lang="en-US" altLang="zh-CN" sz="2400" spc="60" dirty="0">
              <a:latin typeface="Helvetica" pitchFamily="2" charset="0"/>
              <a:cs typeface="Calibri Light"/>
            </a:endParaRPr>
          </a:p>
        </p:txBody>
      </p:sp>
    </p:spTree>
    <p:extLst>
      <p:ext uri="{BB962C8B-B14F-4D97-AF65-F5344CB8AC3E}">
        <p14:creationId xmlns:p14="http://schemas.microsoft.com/office/powerpoint/2010/main" val="270902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14</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Evaluation</a:t>
            </a:r>
            <a:endParaRPr lang="en-US" sz="4000" spc="-140" dirty="0">
              <a:solidFill>
                <a:srgbClr val="3467AE"/>
              </a:solidFill>
              <a:latin typeface="Helvetica" pitchFamily="2" charset="0"/>
            </a:endParaRPr>
          </a:p>
        </p:txBody>
      </p:sp>
      <p:pic>
        <p:nvPicPr>
          <p:cNvPr id="4" name="Picture 3">
            <a:extLst>
              <a:ext uri="{FF2B5EF4-FFF2-40B4-BE49-F238E27FC236}">
                <a16:creationId xmlns:a16="http://schemas.microsoft.com/office/drawing/2014/main" id="{D07D0F20-8AC0-F449-ABE5-F2CDFA6C5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400" y="1615811"/>
            <a:ext cx="7823200" cy="2692400"/>
          </a:xfrm>
          <a:prstGeom prst="rect">
            <a:avLst/>
          </a:prstGeom>
        </p:spPr>
      </p:pic>
      <p:pic>
        <p:nvPicPr>
          <p:cNvPr id="5" name="Picture 4">
            <a:extLst>
              <a:ext uri="{FF2B5EF4-FFF2-40B4-BE49-F238E27FC236}">
                <a16:creationId xmlns:a16="http://schemas.microsoft.com/office/drawing/2014/main" id="{15DED0E9-C824-1F4F-89AB-2ED37280ED16}"/>
              </a:ext>
            </a:extLst>
          </p:cNvPr>
          <p:cNvPicPr>
            <a:picLocks noChangeAspect="1"/>
          </p:cNvPicPr>
          <p:nvPr/>
        </p:nvPicPr>
        <p:blipFill>
          <a:blip r:embed="rId4"/>
          <a:stretch>
            <a:fillRect/>
          </a:stretch>
        </p:blipFill>
        <p:spPr>
          <a:xfrm>
            <a:off x="2463622" y="1628332"/>
            <a:ext cx="7531100" cy="2667000"/>
          </a:xfrm>
          <a:prstGeom prst="rect">
            <a:avLst/>
          </a:prstGeom>
        </p:spPr>
      </p:pic>
      <p:pic>
        <p:nvPicPr>
          <p:cNvPr id="6" name="Picture 5">
            <a:extLst>
              <a:ext uri="{FF2B5EF4-FFF2-40B4-BE49-F238E27FC236}">
                <a16:creationId xmlns:a16="http://schemas.microsoft.com/office/drawing/2014/main" id="{8648D1C4-7E7B-684B-A64F-4C2DC5DE0B7E}"/>
              </a:ext>
            </a:extLst>
          </p:cNvPr>
          <p:cNvPicPr>
            <a:picLocks noChangeAspect="1"/>
          </p:cNvPicPr>
          <p:nvPr/>
        </p:nvPicPr>
        <p:blipFill>
          <a:blip r:embed="rId5"/>
          <a:stretch>
            <a:fillRect/>
          </a:stretch>
        </p:blipFill>
        <p:spPr>
          <a:xfrm>
            <a:off x="2470061" y="1629652"/>
            <a:ext cx="7531100" cy="2667000"/>
          </a:xfrm>
          <a:prstGeom prst="rect">
            <a:avLst/>
          </a:prstGeom>
        </p:spPr>
      </p:pic>
      <p:pic>
        <p:nvPicPr>
          <p:cNvPr id="7" name="Picture 6">
            <a:extLst>
              <a:ext uri="{FF2B5EF4-FFF2-40B4-BE49-F238E27FC236}">
                <a16:creationId xmlns:a16="http://schemas.microsoft.com/office/drawing/2014/main" id="{CD6418D9-A95C-4044-A4B1-70319D62DA83}"/>
              </a:ext>
            </a:extLst>
          </p:cNvPr>
          <p:cNvPicPr>
            <a:picLocks noChangeAspect="1"/>
          </p:cNvPicPr>
          <p:nvPr/>
        </p:nvPicPr>
        <p:blipFill>
          <a:blip r:embed="rId6"/>
          <a:stretch>
            <a:fillRect/>
          </a:stretch>
        </p:blipFill>
        <p:spPr>
          <a:xfrm>
            <a:off x="2469672" y="1628331"/>
            <a:ext cx="7531100" cy="2667000"/>
          </a:xfrm>
          <a:prstGeom prst="rect">
            <a:avLst/>
          </a:prstGeom>
        </p:spPr>
      </p:pic>
      <p:sp>
        <p:nvSpPr>
          <p:cNvPr id="14" name="TextBox 13">
            <a:extLst>
              <a:ext uri="{FF2B5EF4-FFF2-40B4-BE49-F238E27FC236}">
                <a16:creationId xmlns:a16="http://schemas.microsoft.com/office/drawing/2014/main" id="{D8FC6363-BFEA-C74A-9C42-6EA7D260DD13}"/>
              </a:ext>
            </a:extLst>
          </p:cNvPr>
          <p:cNvSpPr txBox="1"/>
          <p:nvPr/>
        </p:nvSpPr>
        <p:spPr>
          <a:xfrm>
            <a:off x="331574" y="5273700"/>
            <a:ext cx="11529146" cy="584775"/>
          </a:xfrm>
          <a:prstGeom prst="rect">
            <a:avLst/>
          </a:prstGeom>
          <a:noFill/>
          <a:ln w="38100">
            <a:solidFill>
              <a:srgbClr val="0365C0"/>
            </a:solidFill>
          </a:ln>
        </p:spPr>
        <p:txBody>
          <a:bodyPr wrap="square" rtlCol="0">
            <a:spAutoFit/>
          </a:bodyPr>
          <a:lstStyle/>
          <a:p>
            <a:r>
              <a:rPr lang="en-US" altLang="zh-CN" sz="3200" spc="60" dirty="0">
                <a:latin typeface="Helvetica" pitchFamily="2" charset="0"/>
                <a:cs typeface="Calibri Light"/>
              </a:rPr>
              <a:t>CHA-TLB</a:t>
            </a:r>
            <a:r>
              <a:rPr lang="zh-CN" altLang="en-US" sz="3200" spc="60" dirty="0">
                <a:latin typeface="Helvetica" pitchFamily="2" charset="0"/>
                <a:cs typeface="Calibri Light"/>
              </a:rPr>
              <a:t> </a:t>
            </a:r>
            <a:r>
              <a:rPr lang="en-US" altLang="zh-CN" sz="3200" spc="60" dirty="0">
                <a:latin typeface="Helvetica" pitchFamily="2" charset="0"/>
                <a:cs typeface="Calibri Light"/>
              </a:rPr>
              <a:t>is</a:t>
            </a:r>
            <a:r>
              <a:rPr lang="zh-CN" altLang="en-US" sz="3200" spc="60" dirty="0">
                <a:latin typeface="Helvetica" pitchFamily="2" charset="0"/>
                <a:cs typeface="Calibri Light"/>
              </a:rPr>
              <a:t> </a:t>
            </a:r>
            <a:r>
              <a:rPr lang="en-US" altLang="zh-CN" sz="3200" spc="60" dirty="0">
                <a:latin typeface="Helvetica" pitchFamily="2" charset="0"/>
                <a:cs typeface="Calibri Light"/>
              </a:rPr>
              <a:t>the</a:t>
            </a:r>
            <a:r>
              <a:rPr lang="zh-CN" altLang="en-US" sz="3200" spc="60" dirty="0">
                <a:latin typeface="Helvetica" pitchFamily="2" charset="0"/>
                <a:cs typeface="Calibri Light"/>
              </a:rPr>
              <a:t> </a:t>
            </a:r>
            <a:r>
              <a:rPr lang="en-US" altLang="zh-CN" sz="3200" spc="60" dirty="0">
                <a:latin typeface="Helvetica" pitchFamily="2" charset="0"/>
                <a:cs typeface="Calibri Light"/>
              </a:rPr>
              <a:t>best.</a:t>
            </a:r>
          </a:p>
        </p:txBody>
      </p:sp>
      <p:sp>
        <p:nvSpPr>
          <p:cNvPr id="15" name="TextBox 14">
            <a:extLst>
              <a:ext uri="{FF2B5EF4-FFF2-40B4-BE49-F238E27FC236}">
                <a16:creationId xmlns:a16="http://schemas.microsoft.com/office/drawing/2014/main" id="{8ABEAA91-7D03-D34E-B655-9D233C660B60}"/>
              </a:ext>
            </a:extLst>
          </p:cNvPr>
          <p:cNvSpPr txBox="1"/>
          <p:nvPr/>
        </p:nvSpPr>
        <p:spPr>
          <a:xfrm>
            <a:off x="321832" y="5280633"/>
            <a:ext cx="11529146" cy="1077218"/>
          </a:xfrm>
          <a:prstGeom prst="rect">
            <a:avLst/>
          </a:prstGeom>
          <a:noFill/>
          <a:ln w="38100">
            <a:solidFill>
              <a:srgbClr val="0365C0"/>
            </a:solidFill>
          </a:ln>
        </p:spPr>
        <p:txBody>
          <a:bodyPr wrap="square" rtlCol="0">
            <a:spAutoFit/>
          </a:bodyPr>
          <a:lstStyle/>
          <a:p>
            <a:r>
              <a:rPr lang="en-US" altLang="zh-CN" sz="3200" spc="60" dirty="0">
                <a:latin typeface="Helvetica" pitchFamily="2" charset="0"/>
                <a:cs typeface="Calibri Light"/>
              </a:rPr>
              <a:t>Device-based</a:t>
            </a:r>
            <a:r>
              <a:rPr lang="zh-CN" altLang="en-US" sz="3200" spc="60" dirty="0">
                <a:latin typeface="Helvetica" pitchFamily="2" charset="0"/>
                <a:cs typeface="Calibri Light"/>
              </a:rPr>
              <a:t> </a:t>
            </a:r>
            <a:r>
              <a:rPr lang="en-US" altLang="zh-CN" sz="3200" spc="60" dirty="0">
                <a:latin typeface="Helvetica" pitchFamily="2" charset="0"/>
                <a:cs typeface="Calibri Light"/>
              </a:rPr>
              <a:t>typically</a:t>
            </a:r>
            <a:r>
              <a:rPr lang="zh-CN" altLang="en-US" sz="3200" spc="60" dirty="0">
                <a:latin typeface="Helvetica" pitchFamily="2" charset="0"/>
                <a:cs typeface="Calibri Light"/>
              </a:rPr>
              <a:t> </a:t>
            </a:r>
            <a:r>
              <a:rPr lang="en-US" altLang="zh-CN" sz="3200" spc="60" dirty="0">
                <a:latin typeface="Helvetica" pitchFamily="2" charset="0"/>
                <a:cs typeface="Calibri Light"/>
              </a:rPr>
              <a:t>not</a:t>
            </a:r>
            <a:r>
              <a:rPr lang="zh-CN" altLang="en-US" sz="3200" spc="60" dirty="0">
                <a:latin typeface="Helvetica" pitchFamily="2" charset="0"/>
                <a:cs typeface="Calibri Light"/>
              </a:rPr>
              <a:t> </a:t>
            </a:r>
            <a:r>
              <a:rPr lang="en-US" altLang="zh-CN" sz="3200" spc="60" dirty="0">
                <a:latin typeface="Helvetica" pitchFamily="2" charset="0"/>
                <a:cs typeface="Calibri Light"/>
              </a:rPr>
              <a:t>good</a:t>
            </a:r>
            <a:r>
              <a:rPr lang="zh-CN" altLang="en-US" sz="3200" spc="60" dirty="0">
                <a:latin typeface="Helvetica" pitchFamily="2" charset="0"/>
                <a:cs typeface="Calibri Light"/>
              </a:rPr>
              <a:t> </a:t>
            </a:r>
            <a:r>
              <a:rPr lang="en-US" altLang="zh-CN" sz="3200" spc="60" dirty="0">
                <a:latin typeface="Helvetica" pitchFamily="2" charset="0"/>
                <a:cs typeface="Calibri Light"/>
              </a:rPr>
              <a:t>(due</a:t>
            </a:r>
            <a:r>
              <a:rPr lang="zh-CN" altLang="en-US" sz="3200" spc="60" dirty="0">
                <a:latin typeface="Helvetica" pitchFamily="2" charset="0"/>
                <a:cs typeface="Calibri Light"/>
              </a:rPr>
              <a:t> </a:t>
            </a:r>
            <a:r>
              <a:rPr lang="en-US" altLang="zh-CN" sz="3200" spc="60" dirty="0">
                <a:latin typeface="Helvetica" pitchFamily="2" charset="0"/>
                <a:cs typeface="Calibri Light"/>
              </a:rPr>
              <a:t>to</a:t>
            </a:r>
            <a:r>
              <a:rPr lang="zh-CN" altLang="en-US" sz="3200" spc="60" dirty="0">
                <a:latin typeface="Helvetica" pitchFamily="2" charset="0"/>
                <a:cs typeface="Calibri Light"/>
              </a:rPr>
              <a:t> </a:t>
            </a:r>
            <a:r>
              <a:rPr lang="en-US" altLang="zh-CN" sz="3200" spc="60" dirty="0">
                <a:latin typeface="Helvetica" pitchFamily="2" charset="0"/>
                <a:cs typeface="Calibri Light"/>
              </a:rPr>
              <a:t>the</a:t>
            </a:r>
            <a:r>
              <a:rPr lang="zh-CN" altLang="en-US" sz="3200" spc="60" dirty="0">
                <a:latin typeface="Helvetica" pitchFamily="2" charset="0"/>
                <a:cs typeface="Calibri Light"/>
              </a:rPr>
              <a:t> </a:t>
            </a:r>
            <a:r>
              <a:rPr lang="en-US" altLang="zh-CN" sz="3200" spc="60" dirty="0">
                <a:latin typeface="Helvetica" pitchFamily="2" charset="0"/>
                <a:cs typeface="Calibri Light"/>
              </a:rPr>
              <a:t>long</a:t>
            </a:r>
            <a:r>
              <a:rPr lang="zh-CN" altLang="en-US" sz="3200" spc="60" dirty="0">
                <a:latin typeface="Helvetica" pitchFamily="2" charset="0"/>
                <a:cs typeface="Calibri Light"/>
              </a:rPr>
              <a:t> </a:t>
            </a:r>
            <a:r>
              <a:rPr lang="en-US" altLang="zh-CN" sz="3200" spc="60" dirty="0">
                <a:latin typeface="Helvetica" pitchFamily="2" charset="0"/>
                <a:cs typeface="Calibri Light"/>
              </a:rPr>
              <a:t>latency</a:t>
            </a:r>
            <a:r>
              <a:rPr lang="zh-CN" altLang="en-US" sz="3200" spc="60" dirty="0">
                <a:latin typeface="Helvetica" pitchFamily="2" charset="0"/>
                <a:cs typeface="Calibri Light"/>
              </a:rPr>
              <a:t> </a:t>
            </a:r>
            <a:r>
              <a:rPr lang="en-US" altLang="zh-CN" sz="3200" spc="60" dirty="0">
                <a:latin typeface="Helvetica" pitchFamily="2" charset="0"/>
                <a:cs typeface="Calibri Light"/>
              </a:rPr>
              <a:t>without</a:t>
            </a:r>
            <a:r>
              <a:rPr lang="zh-CN" altLang="en-US" sz="3200" spc="60" dirty="0">
                <a:latin typeface="Helvetica" pitchFamily="2" charset="0"/>
                <a:cs typeface="Calibri Light"/>
              </a:rPr>
              <a:t> </a:t>
            </a:r>
            <a:r>
              <a:rPr lang="en-US" altLang="zh-CN" sz="3200" spc="60" dirty="0">
                <a:latin typeface="Helvetica" pitchFamily="2" charset="0"/>
                <a:cs typeface="Calibri Light"/>
              </a:rPr>
              <a:t>batching).</a:t>
            </a:r>
          </a:p>
        </p:txBody>
      </p:sp>
      <p:sp>
        <p:nvSpPr>
          <p:cNvPr id="16" name="TextBox 15">
            <a:extLst>
              <a:ext uri="{FF2B5EF4-FFF2-40B4-BE49-F238E27FC236}">
                <a16:creationId xmlns:a16="http://schemas.microsoft.com/office/drawing/2014/main" id="{9DE9964D-847A-A84F-9AD1-F0D33538E886}"/>
              </a:ext>
            </a:extLst>
          </p:cNvPr>
          <p:cNvSpPr txBox="1"/>
          <p:nvPr/>
        </p:nvSpPr>
        <p:spPr>
          <a:xfrm>
            <a:off x="341022" y="5273700"/>
            <a:ext cx="11529146" cy="1077218"/>
          </a:xfrm>
          <a:prstGeom prst="rect">
            <a:avLst/>
          </a:prstGeom>
          <a:noFill/>
          <a:ln w="38100">
            <a:solidFill>
              <a:srgbClr val="0365C0"/>
            </a:solidFill>
          </a:ln>
        </p:spPr>
        <p:txBody>
          <a:bodyPr wrap="square" rtlCol="0">
            <a:spAutoFit/>
          </a:bodyPr>
          <a:lstStyle/>
          <a:p>
            <a:r>
              <a:rPr lang="en-US" altLang="zh-CN" sz="3200" spc="60" dirty="0">
                <a:latin typeface="Helvetica" pitchFamily="2" charset="0"/>
                <a:cs typeface="Calibri Light"/>
              </a:rPr>
              <a:t>Core-integrated</a:t>
            </a:r>
            <a:r>
              <a:rPr lang="zh-CN" altLang="en-US" sz="3200" spc="60" dirty="0">
                <a:latin typeface="Helvetica" pitchFamily="2" charset="0"/>
                <a:cs typeface="Calibri Light"/>
              </a:rPr>
              <a:t> </a:t>
            </a:r>
            <a:r>
              <a:rPr lang="en-US" altLang="zh-CN" sz="3200" spc="60" dirty="0">
                <a:latin typeface="Helvetica" pitchFamily="2" charset="0"/>
                <a:cs typeface="Calibri Light"/>
              </a:rPr>
              <a:t>achieves</a:t>
            </a:r>
            <a:r>
              <a:rPr lang="zh-CN" altLang="en-US" sz="3200" spc="60" dirty="0">
                <a:latin typeface="Helvetica" pitchFamily="2" charset="0"/>
                <a:cs typeface="Calibri Light"/>
              </a:rPr>
              <a:t> </a:t>
            </a:r>
            <a:r>
              <a:rPr lang="en-US" altLang="zh-CN" sz="3200" spc="60" dirty="0">
                <a:latin typeface="Helvetica" pitchFamily="2" charset="0"/>
                <a:cs typeface="Calibri Light"/>
              </a:rPr>
              <a:t>comparable</a:t>
            </a:r>
            <a:r>
              <a:rPr lang="zh-CN" altLang="en-US" sz="3200" spc="60" dirty="0">
                <a:latin typeface="Helvetica" pitchFamily="2" charset="0"/>
                <a:cs typeface="Calibri Light"/>
              </a:rPr>
              <a:t> </a:t>
            </a:r>
            <a:r>
              <a:rPr lang="en-US" altLang="zh-CN" sz="3200" spc="60" dirty="0">
                <a:latin typeface="Helvetica" pitchFamily="2" charset="0"/>
                <a:cs typeface="Calibri Light"/>
              </a:rPr>
              <a:t>performance</a:t>
            </a:r>
            <a:r>
              <a:rPr lang="zh-CN" altLang="en-US" sz="3200" spc="60" dirty="0">
                <a:latin typeface="Helvetica" pitchFamily="2" charset="0"/>
                <a:cs typeface="Calibri Light"/>
              </a:rPr>
              <a:t> </a:t>
            </a:r>
            <a:r>
              <a:rPr lang="en-US" altLang="zh-CN" sz="3200" spc="60" dirty="0">
                <a:latin typeface="Helvetica" pitchFamily="2" charset="0"/>
                <a:cs typeface="Calibri Light"/>
              </a:rPr>
              <a:t>with</a:t>
            </a:r>
            <a:r>
              <a:rPr lang="zh-CN" altLang="en-US" sz="3200" spc="60" dirty="0">
                <a:latin typeface="Helvetica" pitchFamily="2" charset="0"/>
                <a:cs typeface="Calibri Light"/>
              </a:rPr>
              <a:t> </a:t>
            </a:r>
            <a:r>
              <a:rPr lang="en-US" altLang="zh-CN" sz="3200" spc="60" dirty="0">
                <a:latin typeface="Helvetica" pitchFamily="2" charset="0"/>
                <a:cs typeface="Calibri Light"/>
              </a:rPr>
              <a:t>small</a:t>
            </a:r>
            <a:r>
              <a:rPr lang="zh-CN" altLang="en-US" sz="3200" spc="60" dirty="0">
                <a:latin typeface="Helvetica" pitchFamily="2" charset="0"/>
                <a:cs typeface="Calibri Light"/>
              </a:rPr>
              <a:t> </a:t>
            </a:r>
            <a:r>
              <a:rPr lang="en-US" altLang="zh-CN" sz="3200" spc="60" dirty="0">
                <a:latin typeface="Helvetica" pitchFamily="2" charset="0"/>
                <a:cs typeface="Calibri Light"/>
              </a:rPr>
              <a:t>gap</a:t>
            </a:r>
            <a:r>
              <a:rPr lang="zh-CN" altLang="en-US" sz="3200" spc="60" dirty="0">
                <a:latin typeface="Helvetica" pitchFamily="2" charset="0"/>
                <a:cs typeface="Calibri Light"/>
              </a:rPr>
              <a:t> </a:t>
            </a:r>
            <a:r>
              <a:rPr lang="en-US" altLang="zh-CN" sz="3200" spc="60" dirty="0">
                <a:latin typeface="Helvetica" pitchFamily="2" charset="0"/>
                <a:cs typeface="Calibri Light"/>
              </a:rPr>
              <a:t>to</a:t>
            </a:r>
            <a:r>
              <a:rPr lang="zh-CN" altLang="en-US" sz="3200" spc="60" dirty="0">
                <a:latin typeface="Helvetica" pitchFamily="2" charset="0"/>
                <a:cs typeface="Calibri Light"/>
              </a:rPr>
              <a:t> </a:t>
            </a:r>
            <a:r>
              <a:rPr lang="en-US" altLang="zh-CN" sz="3200" spc="60" dirty="0">
                <a:latin typeface="Helvetica" pitchFamily="2" charset="0"/>
                <a:cs typeface="Calibri Light"/>
              </a:rPr>
              <a:t>CHA-based ones.</a:t>
            </a:r>
          </a:p>
        </p:txBody>
      </p:sp>
    </p:spTree>
    <p:extLst>
      <p:ext uri="{BB962C8B-B14F-4D97-AF65-F5344CB8AC3E}">
        <p14:creationId xmlns:p14="http://schemas.microsoft.com/office/powerpoint/2010/main" val="196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15</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Evaluation</a:t>
            </a:r>
            <a:r>
              <a:rPr lang="zh-CN" altLang="en-US" sz="4000" spc="30" dirty="0">
                <a:solidFill>
                  <a:srgbClr val="3467AE"/>
                </a:solidFill>
                <a:latin typeface="Helvetica" pitchFamily="2" charset="0"/>
              </a:rPr>
              <a:t> </a:t>
            </a:r>
            <a:endParaRPr lang="en-US" sz="4000" spc="-140" dirty="0">
              <a:solidFill>
                <a:srgbClr val="3467AE"/>
              </a:solidFill>
              <a:latin typeface="Helvetica" pitchFamily="2" charset="0"/>
            </a:endParaRPr>
          </a:p>
        </p:txBody>
      </p:sp>
      <p:pic>
        <p:nvPicPr>
          <p:cNvPr id="2" name="Picture 1">
            <a:extLst>
              <a:ext uri="{FF2B5EF4-FFF2-40B4-BE49-F238E27FC236}">
                <a16:creationId xmlns:a16="http://schemas.microsoft.com/office/drawing/2014/main" id="{8925C3B4-F141-F948-BFAA-3272441B310D}"/>
              </a:ext>
            </a:extLst>
          </p:cNvPr>
          <p:cNvPicPr>
            <a:picLocks noChangeAspect="1"/>
          </p:cNvPicPr>
          <p:nvPr/>
        </p:nvPicPr>
        <p:blipFill>
          <a:blip r:embed="rId3"/>
          <a:stretch>
            <a:fillRect/>
          </a:stretch>
        </p:blipFill>
        <p:spPr>
          <a:xfrm>
            <a:off x="1311274" y="2592349"/>
            <a:ext cx="9577858" cy="1673302"/>
          </a:xfrm>
          <a:prstGeom prst="rect">
            <a:avLst/>
          </a:prstGeom>
        </p:spPr>
      </p:pic>
      <p:sp>
        <p:nvSpPr>
          <p:cNvPr id="9" name="TextBox 8">
            <a:extLst>
              <a:ext uri="{FF2B5EF4-FFF2-40B4-BE49-F238E27FC236}">
                <a16:creationId xmlns:a16="http://schemas.microsoft.com/office/drawing/2014/main" id="{0A059AD1-DBD3-0844-AC42-BACA921D1CEA}"/>
              </a:ext>
            </a:extLst>
          </p:cNvPr>
          <p:cNvSpPr txBox="1"/>
          <p:nvPr/>
        </p:nvSpPr>
        <p:spPr>
          <a:xfrm>
            <a:off x="326703" y="5160035"/>
            <a:ext cx="11529146" cy="584775"/>
          </a:xfrm>
          <a:prstGeom prst="rect">
            <a:avLst/>
          </a:prstGeom>
          <a:noFill/>
          <a:ln w="38100">
            <a:solidFill>
              <a:srgbClr val="0365C0"/>
            </a:solidFill>
          </a:ln>
        </p:spPr>
        <p:txBody>
          <a:bodyPr wrap="square" rtlCol="0">
            <a:spAutoFit/>
          </a:bodyPr>
          <a:lstStyle/>
          <a:p>
            <a:r>
              <a:rPr lang="en-US" altLang="zh-CN" sz="3200" spc="60" dirty="0">
                <a:latin typeface="Helvetica" pitchFamily="2" charset="0"/>
                <a:cs typeface="Calibri Light"/>
              </a:rPr>
              <a:t>Core-integrated</a:t>
            </a:r>
            <a:r>
              <a:rPr lang="zh-CN" altLang="en-US" sz="3200" spc="60" dirty="0">
                <a:latin typeface="Helvetica" pitchFamily="2" charset="0"/>
                <a:cs typeface="Calibri Light"/>
              </a:rPr>
              <a:t> </a:t>
            </a:r>
            <a:r>
              <a:rPr lang="en-US" altLang="zh-CN" sz="3200" spc="60" dirty="0">
                <a:latin typeface="Helvetica" pitchFamily="2" charset="0"/>
                <a:cs typeface="Calibri Light"/>
              </a:rPr>
              <a:t>is</a:t>
            </a:r>
            <a:r>
              <a:rPr lang="zh-CN" altLang="en-US" sz="3200" spc="60" dirty="0">
                <a:latin typeface="Helvetica" pitchFamily="2" charset="0"/>
                <a:cs typeface="Calibri Light"/>
              </a:rPr>
              <a:t> </a:t>
            </a:r>
            <a:r>
              <a:rPr lang="en-US" altLang="zh-CN" sz="3200" spc="60" dirty="0">
                <a:latin typeface="Helvetica" pitchFamily="2" charset="0"/>
                <a:cs typeface="Calibri Light"/>
              </a:rPr>
              <a:t>much</a:t>
            </a:r>
            <a:r>
              <a:rPr lang="zh-CN" altLang="en-US" sz="3200" spc="60" dirty="0">
                <a:latin typeface="Helvetica" pitchFamily="2" charset="0"/>
                <a:cs typeface="Calibri Light"/>
              </a:rPr>
              <a:t> </a:t>
            </a:r>
            <a:r>
              <a:rPr lang="en-US" altLang="zh-CN" sz="3200" spc="60" dirty="0">
                <a:latin typeface="Helvetica" pitchFamily="2" charset="0"/>
                <a:cs typeface="Calibri Light"/>
              </a:rPr>
              <a:t>cheaper</a:t>
            </a:r>
            <a:r>
              <a:rPr lang="zh-CN" altLang="en-US" sz="3200" spc="60" dirty="0">
                <a:latin typeface="Helvetica" pitchFamily="2" charset="0"/>
                <a:cs typeface="Calibri Light"/>
              </a:rPr>
              <a:t> </a:t>
            </a:r>
            <a:r>
              <a:rPr lang="en-US" altLang="zh-CN" sz="3200" spc="60" dirty="0">
                <a:latin typeface="Helvetica" pitchFamily="2" charset="0"/>
                <a:cs typeface="Calibri Light"/>
              </a:rPr>
              <a:t>and</a:t>
            </a:r>
            <a:r>
              <a:rPr lang="zh-CN" altLang="en-US" sz="3200" spc="60" dirty="0">
                <a:latin typeface="Helvetica" pitchFamily="2" charset="0"/>
                <a:cs typeface="Calibri Light"/>
              </a:rPr>
              <a:t> </a:t>
            </a:r>
            <a:r>
              <a:rPr lang="en-US" altLang="zh-CN" sz="3200" spc="60" dirty="0">
                <a:latin typeface="Helvetica" pitchFamily="2" charset="0"/>
                <a:cs typeface="Calibri Light"/>
              </a:rPr>
              <a:t>practical.</a:t>
            </a:r>
          </a:p>
        </p:txBody>
      </p:sp>
    </p:spTree>
    <p:extLst>
      <p:ext uri="{BB962C8B-B14F-4D97-AF65-F5344CB8AC3E}">
        <p14:creationId xmlns:p14="http://schemas.microsoft.com/office/powerpoint/2010/main" val="160646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16</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Conclusion</a:t>
            </a:r>
            <a:r>
              <a:rPr lang="zh-CN" altLang="en-US" sz="4000" spc="30" dirty="0">
                <a:solidFill>
                  <a:srgbClr val="3467AE"/>
                </a:solidFill>
                <a:latin typeface="Helvetica" pitchFamily="2" charset="0"/>
              </a:rPr>
              <a:t> </a:t>
            </a:r>
            <a:endParaRPr lang="en-US" sz="4000" spc="-140" dirty="0">
              <a:solidFill>
                <a:srgbClr val="3467AE"/>
              </a:solidFill>
              <a:latin typeface="Helvetica" pitchFamily="2" charset="0"/>
            </a:endParaRPr>
          </a:p>
        </p:txBody>
      </p:sp>
      <p:sp>
        <p:nvSpPr>
          <p:cNvPr id="15" name="TextBox 14">
            <a:extLst>
              <a:ext uri="{FF2B5EF4-FFF2-40B4-BE49-F238E27FC236}">
                <a16:creationId xmlns:a16="http://schemas.microsoft.com/office/drawing/2014/main" id="{EE7D7B50-77ED-D14F-8BF1-5737FF80A7E0}"/>
              </a:ext>
            </a:extLst>
          </p:cNvPr>
          <p:cNvSpPr txBox="1"/>
          <p:nvPr/>
        </p:nvSpPr>
        <p:spPr>
          <a:xfrm>
            <a:off x="529611" y="1324477"/>
            <a:ext cx="10494704" cy="4770537"/>
          </a:xfrm>
          <a:prstGeom prst="rect">
            <a:avLst/>
          </a:prstGeom>
          <a:noFill/>
        </p:spPr>
        <p:txBody>
          <a:bodyPr wrap="square" rtlCol="0">
            <a:spAutoFit/>
          </a:bodyPr>
          <a:lstStyle/>
          <a:p>
            <a:pPr marL="342900" indent="-342900">
              <a:buFont typeface="Wingdings" pitchFamily="2" charset="2"/>
              <a:buChar char="§"/>
            </a:pPr>
            <a:r>
              <a:rPr lang="en-US" altLang="zh-CN" sz="2800" spc="60" dirty="0">
                <a:latin typeface="Helvetica" pitchFamily="2" charset="0"/>
                <a:cs typeface="Calibri Light"/>
              </a:rPr>
              <a:t>Accelerating fine-grained, latency-sensitive query operations is critical for cloud applications and infrastructures.</a:t>
            </a:r>
          </a:p>
          <a:p>
            <a:pPr marL="342900" indent="-342900">
              <a:buFont typeface="Wingdings" pitchFamily="2" charset="2"/>
              <a:buChar char="§"/>
            </a:pPr>
            <a:endParaRPr lang="en-US" altLang="zh-CN" sz="2800" spc="60" dirty="0">
              <a:latin typeface="Helvetica" pitchFamily="2" charset="0"/>
              <a:cs typeface="Calibri Light"/>
            </a:endParaRPr>
          </a:p>
          <a:p>
            <a:pPr marL="342900" indent="-342900">
              <a:buFont typeface="Wingdings" pitchFamily="2" charset="2"/>
              <a:buChar char="§"/>
            </a:pPr>
            <a:r>
              <a:rPr lang="en-US" altLang="zh-CN" sz="2800" spc="60" dirty="0">
                <a:latin typeface="Helvetica" pitchFamily="2" charset="0"/>
                <a:cs typeface="Calibri Light"/>
              </a:rPr>
              <a:t>QEI achieves the goal of generic and efficient query acceleration by CFA-based architecture and hybrid integration scheme.</a:t>
            </a:r>
          </a:p>
          <a:p>
            <a:pPr marL="342900" indent="-342900">
              <a:buFont typeface="Wingdings" pitchFamily="2" charset="2"/>
              <a:buChar char="§"/>
            </a:pPr>
            <a:endParaRPr lang="en-US" altLang="zh-CN" sz="2800" spc="60" dirty="0">
              <a:latin typeface="Helvetica" pitchFamily="2" charset="0"/>
              <a:cs typeface="Calibri Light"/>
            </a:endParaRPr>
          </a:p>
          <a:p>
            <a:pPr marL="342900" indent="-342900">
              <a:buFont typeface="Wingdings" pitchFamily="2" charset="2"/>
              <a:buChar char="§"/>
            </a:pPr>
            <a:r>
              <a:rPr lang="en-US" altLang="zh-CN" sz="2800" spc="60" dirty="0">
                <a:latin typeface="Helvetica" pitchFamily="2" charset="0"/>
                <a:cs typeface="Calibri Light"/>
              </a:rPr>
              <a:t>Evaluation with 5 representative cloud workloads demonstrates QEI’s outstanding performance and low cost.</a:t>
            </a:r>
            <a:endParaRPr lang="en-US" altLang="zh-CN" sz="2400" spc="60" dirty="0">
              <a:latin typeface="Helvetica" pitchFamily="2" charset="0"/>
              <a:cs typeface="Calibri Light"/>
            </a:endParaRPr>
          </a:p>
          <a:p>
            <a:pPr marL="342900" indent="-342900">
              <a:buFont typeface="Wingdings" pitchFamily="2" charset="2"/>
              <a:buChar char="§"/>
            </a:pPr>
            <a:endParaRPr lang="en-US" altLang="zh-CN" sz="2400" spc="60" dirty="0">
              <a:latin typeface="Helvetica" pitchFamily="2" charset="0"/>
              <a:cs typeface="Calibri Light"/>
            </a:endParaRPr>
          </a:p>
        </p:txBody>
      </p:sp>
    </p:spTree>
    <p:extLst>
      <p:ext uri="{BB962C8B-B14F-4D97-AF65-F5344CB8AC3E}">
        <p14:creationId xmlns:p14="http://schemas.microsoft.com/office/powerpoint/2010/main" val="6029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https://lh3.googleusercontent.com/-j-BWbKi0fKw/Uz7sVwVt6aI/AAAAAAAAAIQ/W4hqBUM-1lA/w474-h476/2013_12_24_3%2BThankYou-Multilingual%2B-%2BCopy.gif">
            <a:extLst>
              <a:ext uri="{FF2B5EF4-FFF2-40B4-BE49-F238E27FC236}">
                <a16:creationId xmlns:a16="http://schemas.microsoft.com/office/drawing/2014/main" id="{61DABE48-B2FA-6641-8CCF-3022F8BB4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305" y="257389"/>
            <a:ext cx="4513390" cy="45324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F9CA1-DDE2-6244-84DF-6014A827A5D7}"/>
              </a:ext>
            </a:extLst>
          </p:cNvPr>
          <p:cNvSpPr txBox="1"/>
          <p:nvPr/>
        </p:nvSpPr>
        <p:spPr>
          <a:xfrm>
            <a:off x="653741" y="4897815"/>
            <a:ext cx="10884518" cy="1631216"/>
          </a:xfrm>
          <a:prstGeom prst="rect">
            <a:avLst/>
          </a:prstGeom>
          <a:noFill/>
        </p:spPr>
        <p:txBody>
          <a:bodyPr wrap="none" rtlCol="0">
            <a:spAutoFit/>
          </a:bodyPr>
          <a:lstStyle/>
          <a:p>
            <a:pPr algn="ctr"/>
            <a:r>
              <a:rPr lang="en-US" sz="2800" dirty="0"/>
              <a:t>Contact the author: </a:t>
            </a:r>
            <a:r>
              <a:rPr lang="en-US" sz="2800" dirty="0">
                <a:hlinkClick r:id="rId4"/>
              </a:rPr>
              <a:t>yifany3@Illinois.edu</a:t>
            </a:r>
            <a:r>
              <a:rPr lang="en-US" sz="2800" dirty="0"/>
              <a:t>, </a:t>
            </a:r>
            <a:r>
              <a:rPr lang="en-US" sz="2800" dirty="0">
                <a:hlinkClick r:id="rId5"/>
              </a:rPr>
              <a:t>https://yifanyuan3.github.io</a:t>
            </a:r>
            <a:endParaRPr lang="en-US" sz="2800" dirty="0"/>
          </a:p>
          <a:p>
            <a:pPr algn="ctr"/>
            <a:endParaRPr lang="en-US" dirty="0"/>
          </a:p>
          <a:p>
            <a:pPr algn="ctr"/>
            <a:endParaRPr lang="en-US" dirty="0"/>
          </a:p>
          <a:p>
            <a:pPr algn="ctr"/>
            <a:endParaRPr lang="en-US" dirty="0"/>
          </a:p>
          <a:p>
            <a:pPr algn="ctr"/>
            <a:r>
              <a:rPr lang="en-US" dirty="0"/>
              <a:t>This presentation and recording belong to the authors. No distribution is allowed without the authors’ permission.</a:t>
            </a:r>
          </a:p>
        </p:txBody>
      </p:sp>
    </p:spTree>
    <p:extLst>
      <p:ext uri="{BB962C8B-B14F-4D97-AF65-F5344CB8AC3E}">
        <p14:creationId xmlns:p14="http://schemas.microsoft.com/office/powerpoint/2010/main" val="309738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18</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Evaluation</a:t>
            </a:r>
            <a:r>
              <a:rPr lang="zh-CN" altLang="en-US" sz="4000" spc="30" dirty="0">
                <a:solidFill>
                  <a:srgbClr val="3467AE"/>
                </a:solidFill>
                <a:latin typeface="Helvetica" pitchFamily="2" charset="0"/>
              </a:rPr>
              <a:t> </a:t>
            </a:r>
            <a:endParaRPr lang="en-US" sz="4000" spc="-140" dirty="0">
              <a:solidFill>
                <a:srgbClr val="3467AE"/>
              </a:solidFill>
              <a:latin typeface="Helvetica" pitchFamily="2" charset="0"/>
            </a:endParaRPr>
          </a:p>
        </p:txBody>
      </p:sp>
      <p:sp>
        <p:nvSpPr>
          <p:cNvPr id="11" name="TextBox 10">
            <a:extLst>
              <a:ext uri="{FF2B5EF4-FFF2-40B4-BE49-F238E27FC236}">
                <a16:creationId xmlns:a16="http://schemas.microsoft.com/office/drawing/2014/main" id="{BE909DD6-33D1-4640-A360-AD4B7CE3DF29}"/>
              </a:ext>
            </a:extLst>
          </p:cNvPr>
          <p:cNvSpPr txBox="1"/>
          <p:nvPr/>
        </p:nvSpPr>
        <p:spPr>
          <a:xfrm>
            <a:off x="529611" y="4091829"/>
            <a:ext cx="11132777" cy="830997"/>
          </a:xfrm>
          <a:prstGeom prst="rect">
            <a:avLst/>
          </a:prstGeom>
          <a:noFill/>
        </p:spPr>
        <p:txBody>
          <a:bodyPr wrap="square" rtlCol="0">
            <a:spAutoFit/>
          </a:bodyPr>
          <a:lstStyle/>
          <a:p>
            <a:pPr marL="342900" indent="-342900">
              <a:buFont typeface="Wingdings" pitchFamily="2" charset="2"/>
              <a:buChar char="§"/>
            </a:pPr>
            <a:r>
              <a:rPr lang="en-US" altLang="zh-CN" sz="2400" spc="60" dirty="0">
                <a:latin typeface="Helvetica" pitchFamily="2" charset="0"/>
                <a:cs typeface="Calibri Light"/>
              </a:rPr>
              <a:t>Our</a:t>
            </a:r>
            <a:r>
              <a:rPr lang="zh-CN" altLang="en-US" sz="2400" spc="60" dirty="0">
                <a:latin typeface="Helvetica" pitchFamily="2" charset="0"/>
                <a:cs typeface="Calibri Light"/>
              </a:rPr>
              <a:t> </a:t>
            </a:r>
            <a:r>
              <a:rPr lang="en-US" altLang="zh-CN" sz="2400" spc="60" dirty="0">
                <a:latin typeface="Helvetica" pitchFamily="2" charset="0"/>
                <a:cs typeface="Calibri Light"/>
              </a:rPr>
              <a:t>accelerator</a:t>
            </a:r>
            <a:r>
              <a:rPr lang="zh-CN" altLang="en-US" sz="2400" spc="60" dirty="0">
                <a:latin typeface="Helvetica" pitchFamily="2" charset="0"/>
                <a:cs typeface="Calibri Light"/>
              </a:rPr>
              <a:t> </a:t>
            </a:r>
            <a:r>
              <a:rPr lang="en-US" altLang="zh-CN" sz="2400" spc="60" dirty="0">
                <a:latin typeface="Helvetica" pitchFamily="2" charset="0"/>
                <a:cs typeface="Calibri Light"/>
              </a:rPr>
              <a:t>can</a:t>
            </a:r>
            <a:r>
              <a:rPr lang="zh-CN" altLang="en-US" sz="2400" spc="60" dirty="0">
                <a:latin typeface="Helvetica" pitchFamily="2" charset="0"/>
                <a:cs typeface="Calibri Light"/>
              </a:rPr>
              <a:t> </a:t>
            </a:r>
            <a:r>
              <a:rPr lang="en-US" altLang="zh-CN" sz="2400" spc="60" dirty="0">
                <a:latin typeface="Helvetica" pitchFamily="2" charset="0"/>
                <a:cs typeface="Calibri Light"/>
              </a:rPr>
              <a:t>significantly reduce</a:t>
            </a:r>
            <a:r>
              <a:rPr lang="zh-CN" altLang="en-US" sz="2400" spc="60" dirty="0">
                <a:latin typeface="Helvetica" pitchFamily="2" charset="0"/>
                <a:cs typeface="Calibri Light"/>
              </a:rPr>
              <a:t> </a:t>
            </a:r>
            <a:r>
              <a:rPr lang="en-US" altLang="zh-CN" sz="2400" spc="60" dirty="0">
                <a:latin typeface="Helvetica" pitchFamily="2" charset="0"/>
                <a:cs typeface="Calibri Light"/>
              </a:rPr>
              <a:t>executed</a:t>
            </a:r>
            <a:r>
              <a:rPr lang="zh-CN" altLang="en-US" sz="2400" spc="60" dirty="0">
                <a:latin typeface="Helvetica" pitchFamily="2" charset="0"/>
                <a:cs typeface="Calibri Light"/>
              </a:rPr>
              <a:t> </a:t>
            </a:r>
            <a:r>
              <a:rPr lang="en-US" altLang="zh-CN" sz="2400" spc="60" dirty="0">
                <a:latin typeface="Helvetica" pitchFamily="2" charset="0"/>
                <a:cs typeface="Calibri Light"/>
              </a:rPr>
              <a:t>instructions</a:t>
            </a:r>
            <a:r>
              <a:rPr lang="zh-CN" altLang="en-US" sz="2400" spc="60" dirty="0">
                <a:latin typeface="Helvetica" pitchFamily="2" charset="0"/>
                <a:cs typeface="Calibri Light"/>
              </a:rPr>
              <a:t> </a:t>
            </a:r>
            <a:r>
              <a:rPr lang="en-US" altLang="zh-CN" sz="2400" spc="60" dirty="0">
                <a:latin typeface="Helvetica" pitchFamily="2" charset="0"/>
                <a:cs typeface="Calibri Light"/>
              </a:rPr>
              <a:t>by</a:t>
            </a:r>
            <a:r>
              <a:rPr lang="zh-CN" altLang="en-US" sz="2400" spc="60" dirty="0">
                <a:latin typeface="Helvetica" pitchFamily="2" charset="0"/>
                <a:cs typeface="Calibri Light"/>
              </a:rPr>
              <a:t> </a:t>
            </a:r>
            <a:r>
              <a:rPr lang="en-US" altLang="zh-CN" sz="2400" spc="60" dirty="0">
                <a:latin typeface="Helvetica" pitchFamily="2" charset="0"/>
                <a:cs typeface="Calibri Light"/>
              </a:rPr>
              <a:t>cores,</a:t>
            </a:r>
            <a:r>
              <a:rPr lang="zh-CN" altLang="en-US" sz="2400" spc="60" dirty="0">
                <a:latin typeface="Helvetica" pitchFamily="2" charset="0"/>
                <a:cs typeface="Calibri Light"/>
              </a:rPr>
              <a:t> </a:t>
            </a:r>
            <a:r>
              <a:rPr lang="en-US" altLang="zh-CN" sz="2400" spc="60" dirty="0">
                <a:latin typeface="Helvetica" pitchFamily="2" charset="0"/>
                <a:cs typeface="Calibri Light"/>
              </a:rPr>
              <a:t>thus</a:t>
            </a:r>
            <a:r>
              <a:rPr lang="zh-CN" altLang="en-US" sz="2400" spc="60" dirty="0">
                <a:latin typeface="Helvetica" pitchFamily="2" charset="0"/>
                <a:cs typeface="Calibri Light"/>
              </a:rPr>
              <a:t> </a:t>
            </a:r>
            <a:r>
              <a:rPr lang="en-US" altLang="zh-CN" sz="2400" spc="60" dirty="0">
                <a:latin typeface="Helvetica" pitchFamily="2" charset="0"/>
                <a:cs typeface="Calibri Light"/>
              </a:rPr>
              <a:t>relieving</a:t>
            </a:r>
            <a:r>
              <a:rPr lang="zh-CN" altLang="en-US" sz="2400" spc="60" dirty="0">
                <a:latin typeface="Helvetica" pitchFamily="2" charset="0"/>
                <a:cs typeface="Calibri Light"/>
              </a:rPr>
              <a:t> </a:t>
            </a:r>
            <a:r>
              <a:rPr lang="en-US" altLang="zh-CN" sz="2400" spc="60" dirty="0">
                <a:latin typeface="Helvetica" pitchFamily="2" charset="0"/>
                <a:cs typeface="Calibri Light"/>
              </a:rPr>
              <a:t>front-end</a:t>
            </a:r>
            <a:r>
              <a:rPr lang="zh-CN" altLang="en-US" sz="2400" spc="60" dirty="0">
                <a:latin typeface="Helvetica" pitchFamily="2" charset="0"/>
                <a:cs typeface="Calibri Light"/>
              </a:rPr>
              <a:t> </a:t>
            </a:r>
            <a:r>
              <a:rPr lang="en-US" altLang="zh-CN" sz="2400" spc="60" dirty="0">
                <a:latin typeface="Helvetica" pitchFamily="2" charset="0"/>
                <a:cs typeface="Calibri Light"/>
              </a:rPr>
              <a:t>and</a:t>
            </a:r>
            <a:r>
              <a:rPr lang="zh-CN" altLang="en-US" sz="2400" spc="60" dirty="0">
                <a:latin typeface="Helvetica" pitchFamily="2" charset="0"/>
                <a:cs typeface="Calibri Light"/>
              </a:rPr>
              <a:t>  </a:t>
            </a:r>
            <a:r>
              <a:rPr lang="en-US" altLang="zh-CN" sz="2400" spc="60" dirty="0" err="1">
                <a:latin typeface="Helvetica" pitchFamily="2" charset="0"/>
                <a:cs typeface="Calibri Light"/>
              </a:rPr>
              <a:t>i</a:t>
            </a:r>
            <a:r>
              <a:rPr lang="en-US" altLang="zh-CN" sz="2400" spc="60" dirty="0">
                <a:latin typeface="Helvetica" pitchFamily="2" charset="0"/>
                <a:cs typeface="Calibri Light"/>
              </a:rPr>
              <a:t>-cache</a:t>
            </a:r>
            <a:r>
              <a:rPr lang="zh-CN" altLang="en-US" sz="2400" spc="60" dirty="0">
                <a:latin typeface="Helvetica" pitchFamily="2" charset="0"/>
                <a:cs typeface="Calibri Light"/>
              </a:rPr>
              <a:t> </a:t>
            </a:r>
            <a:r>
              <a:rPr lang="en-US" altLang="zh-CN" sz="2400" spc="60" dirty="0">
                <a:latin typeface="Helvetica" pitchFamily="2" charset="0"/>
                <a:cs typeface="Calibri Light"/>
              </a:rPr>
              <a:t>pressure.</a:t>
            </a:r>
          </a:p>
        </p:txBody>
      </p:sp>
      <p:pic>
        <p:nvPicPr>
          <p:cNvPr id="4" name="Picture 3">
            <a:extLst>
              <a:ext uri="{FF2B5EF4-FFF2-40B4-BE49-F238E27FC236}">
                <a16:creationId xmlns:a16="http://schemas.microsoft.com/office/drawing/2014/main" id="{AF632BB4-3D90-E544-88D5-9350DEF37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963" y="1565564"/>
            <a:ext cx="5943600" cy="1676400"/>
          </a:xfrm>
          <a:prstGeom prst="rect">
            <a:avLst/>
          </a:prstGeom>
        </p:spPr>
      </p:pic>
      <p:sp>
        <p:nvSpPr>
          <p:cNvPr id="5" name="TextBox 4">
            <a:extLst>
              <a:ext uri="{FF2B5EF4-FFF2-40B4-BE49-F238E27FC236}">
                <a16:creationId xmlns:a16="http://schemas.microsoft.com/office/drawing/2014/main" id="{C8A34E43-EB57-2647-B57C-481D5C8A3597}"/>
              </a:ext>
            </a:extLst>
          </p:cNvPr>
          <p:cNvSpPr txBox="1"/>
          <p:nvPr/>
        </p:nvSpPr>
        <p:spPr>
          <a:xfrm>
            <a:off x="3435927" y="3241964"/>
            <a:ext cx="5589864" cy="369332"/>
          </a:xfrm>
          <a:prstGeom prst="rect">
            <a:avLst/>
          </a:prstGeom>
          <a:noFill/>
        </p:spPr>
        <p:txBody>
          <a:bodyPr wrap="none" rtlCol="0">
            <a:spAutoFit/>
          </a:bodyPr>
          <a:lstStyle/>
          <a:p>
            <a:r>
              <a:rPr lang="en-US" altLang="zh-CN" dirty="0"/>
              <a:t>Dynamic</a:t>
            </a:r>
            <a:r>
              <a:rPr lang="zh-CN" altLang="en-US" dirty="0"/>
              <a:t> </a:t>
            </a:r>
            <a:r>
              <a:rPr lang="en-US" altLang="zh-CN" dirty="0"/>
              <a:t>instruction</a:t>
            </a:r>
            <a:r>
              <a:rPr lang="zh-CN" altLang="en-US" dirty="0"/>
              <a:t> </a:t>
            </a:r>
            <a:r>
              <a:rPr lang="en-US" altLang="zh-CN" dirty="0"/>
              <a:t>count</a:t>
            </a:r>
            <a:r>
              <a:rPr lang="zh-CN" altLang="en-US" dirty="0"/>
              <a:t> </a:t>
            </a:r>
            <a:r>
              <a:rPr lang="en-US" altLang="zh-CN" dirty="0"/>
              <a:t>compared</a:t>
            </a:r>
            <a:r>
              <a:rPr lang="zh-CN" altLang="en-US" dirty="0"/>
              <a:t> </a:t>
            </a:r>
            <a:r>
              <a:rPr lang="en-US" altLang="zh-CN" dirty="0"/>
              <a:t>to</a:t>
            </a:r>
            <a:r>
              <a:rPr lang="zh-CN" altLang="en-US" dirty="0"/>
              <a:t> </a:t>
            </a:r>
            <a:r>
              <a:rPr lang="en-US" altLang="zh-CN" dirty="0"/>
              <a:t>software</a:t>
            </a:r>
            <a:r>
              <a:rPr lang="zh-CN" altLang="en-US" dirty="0"/>
              <a:t> </a:t>
            </a:r>
            <a:r>
              <a:rPr lang="en-US" altLang="zh-CN" dirty="0"/>
              <a:t>queries.</a:t>
            </a:r>
            <a:endParaRPr lang="en-US" dirty="0"/>
          </a:p>
        </p:txBody>
      </p:sp>
    </p:spTree>
    <p:extLst>
      <p:ext uri="{BB962C8B-B14F-4D97-AF65-F5344CB8AC3E}">
        <p14:creationId xmlns:p14="http://schemas.microsoft.com/office/powerpoint/2010/main" val="374987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7">
            <a:extLst>
              <a:ext uri="{FF2B5EF4-FFF2-40B4-BE49-F238E27FC236}">
                <a16:creationId xmlns:a16="http://schemas.microsoft.com/office/drawing/2014/main" id="{6C674C57-DE2A-C742-AF4A-3DA01ECBA764}"/>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1" name="object 28">
            <a:extLst>
              <a:ext uri="{FF2B5EF4-FFF2-40B4-BE49-F238E27FC236}">
                <a16:creationId xmlns:a16="http://schemas.microsoft.com/office/drawing/2014/main" id="{5DB8D4F7-5763-0848-B00E-58B2C3FD4FA9}"/>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3" name="Slide Number Placeholder 1">
            <a:extLst>
              <a:ext uri="{FF2B5EF4-FFF2-40B4-BE49-F238E27FC236}">
                <a16:creationId xmlns:a16="http://schemas.microsoft.com/office/drawing/2014/main" id="{8EC2367C-44DC-E047-A410-633FF7999CFD}"/>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2</a:t>
            </a:fld>
            <a:endParaRPr lang="en-US" dirty="0">
              <a:latin typeface="Helvetica" pitchFamily="2" charset="0"/>
            </a:endParaRPr>
          </a:p>
        </p:txBody>
      </p:sp>
      <p:sp>
        <p:nvSpPr>
          <p:cNvPr id="26" name="object 26">
            <a:extLst>
              <a:ext uri="{FF2B5EF4-FFF2-40B4-BE49-F238E27FC236}">
                <a16:creationId xmlns:a16="http://schemas.microsoft.com/office/drawing/2014/main" id="{10B5827E-E00E-0A4C-947D-E82257283008}"/>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Motivation</a:t>
            </a:r>
            <a:r>
              <a:rPr lang="zh-CN" altLang="en-US" sz="2800" spc="30" dirty="0">
                <a:solidFill>
                  <a:srgbClr val="3467AE"/>
                </a:solidFill>
                <a:latin typeface="Helvetica" pitchFamily="2" charset="0"/>
              </a:rPr>
              <a:t> </a:t>
            </a:r>
            <a:endParaRPr lang="en-US" sz="2800" spc="-140" dirty="0">
              <a:solidFill>
                <a:srgbClr val="3467AE"/>
              </a:solidFill>
              <a:latin typeface="Helvetica" pitchFamily="2" charset="0"/>
            </a:endParaRPr>
          </a:p>
        </p:txBody>
      </p:sp>
      <p:pic>
        <p:nvPicPr>
          <p:cNvPr id="2" name="Picture 1">
            <a:extLst>
              <a:ext uri="{FF2B5EF4-FFF2-40B4-BE49-F238E27FC236}">
                <a16:creationId xmlns:a16="http://schemas.microsoft.com/office/drawing/2014/main" id="{5513A06C-F1F9-A04C-B6A9-52CAFFA1FCF2}"/>
              </a:ext>
            </a:extLst>
          </p:cNvPr>
          <p:cNvPicPr>
            <a:picLocks noChangeAspect="1"/>
          </p:cNvPicPr>
          <p:nvPr/>
        </p:nvPicPr>
        <p:blipFill>
          <a:blip r:embed="rId3"/>
          <a:stretch>
            <a:fillRect/>
          </a:stretch>
        </p:blipFill>
        <p:spPr>
          <a:xfrm>
            <a:off x="1595057" y="1889715"/>
            <a:ext cx="2908238" cy="2429773"/>
          </a:xfrm>
          <a:prstGeom prst="rect">
            <a:avLst/>
          </a:prstGeom>
        </p:spPr>
      </p:pic>
      <p:sp>
        <p:nvSpPr>
          <p:cNvPr id="4" name="TextBox 3">
            <a:extLst>
              <a:ext uri="{FF2B5EF4-FFF2-40B4-BE49-F238E27FC236}">
                <a16:creationId xmlns:a16="http://schemas.microsoft.com/office/drawing/2014/main" id="{378F698C-88D2-A44F-A747-D81F273B3314}"/>
              </a:ext>
            </a:extLst>
          </p:cNvPr>
          <p:cNvSpPr txBox="1"/>
          <p:nvPr/>
        </p:nvSpPr>
        <p:spPr>
          <a:xfrm>
            <a:off x="851139" y="4440255"/>
            <a:ext cx="4149854" cy="646331"/>
          </a:xfrm>
          <a:prstGeom prst="rect">
            <a:avLst/>
          </a:prstGeom>
          <a:noFill/>
        </p:spPr>
        <p:txBody>
          <a:bodyPr wrap="none" rtlCol="0">
            <a:spAutoFit/>
          </a:bodyPr>
          <a:lstStyle/>
          <a:p>
            <a:r>
              <a:rPr lang="en-US" altLang="zh-CN" spc="60" dirty="0">
                <a:latin typeface="Helvetica" pitchFamily="2" charset="0"/>
                <a:cs typeface="Calibri Light"/>
              </a:rPr>
              <a:t>Cloud</a:t>
            </a:r>
            <a:r>
              <a:rPr lang="zh-CN" altLang="en-US" spc="60" dirty="0">
                <a:latin typeface="Helvetica" pitchFamily="2" charset="0"/>
                <a:cs typeface="Calibri Light"/>
              </a:rPr>
              <a:t> </a:t>
            </a:r>
            <a:r>
              <a:rPr lang="en-US" altLang="zh-CN" spc="60" dirty="0">
                <a:latin typeface="Helvetica" pitchFamily="2" charset="0"/>
                <a:cs typeface="Calibri Light"/>
              </a:rPr>
              <a:t>applications</a:t>
            </a:r>
            <a:r>
              <a:rPr lang="zh-CN" altLang="en-US" spc="60" dirty="0">
                <a:latin typeface="Helvetica" pitchFamily="2" charset="0"/>
                <a:cs typeface="Calibri Light"/>
              </a:rPr>
              <a:t> </a:t>
            </a:r>
            <a:r>
              <a:rPr lang="en-US" altLang="zh-CN" spc="60" dirty="0">
                <a:latin typeface="Helvetica" pitchFamily="2" charset="0"/>
                <a:cs typeface="Calibri Light"/>
              </a:rPr>
              <a:t>are</a:t>
            </a:r>
            <a:r>
              <a:rPr lang="zh-CN" altLang="en-US" spc="60" dirty="0">
                <a:latin typeface="Helvetica" pitchFamily="2" charset="0"/>
                <a:cs typeface="Calibri Light"/>
              </a:rPr>
              <a:t> </a:t>
            </a:r>
            <a:r>
              <a:rPr lang="en-US" altLang="zh-CN" spc="60" dirty="0">
                <a:solidFill>
                  <a:srgbClr val="FF0000"/>
                </a:solidFill>
                <a:latin typeface="Helvetica" pitchFamily="2" charset="0"/>
                <a:cs typeface="Calibri Light"/>
              </a:rPr>
              <a:t>data-centric</a:t>
            </a:r>
            <a:r>
              <a:rPr lang="en-US" altLang="zh-CN" spc="60" dirty="0">
                <a:latin typeface="Helvetica" pitchFamily="2" charset="0"/>
                <a:cs typeface="Calibri Light"/>
              </a:rPr>
              <a:t>.</a:t>
            </a:r>
            <a:r>
              <a:rPr lang="zh-CN" altLang="en-US" spc="60" dirty="0">
                <a:latin typeface="Helvetica" pitchFamily="2" charset="0"/>
                <a:cs typeface="Calibri Light"/>
              </a:rPr>
              <a:t> </a:t>
            </a:r>
            <a:endParaRPr lang="en-US" altLang="zh-CN" spc="60" dirty="0">
              <a:latin typeface="Helvetica" pitchFamily="2" charset="0"/>
              <a:cs typeface="Calibri Light"/>
            </a:endParaRPr>
          </a:p>
          <a:p>
            <a:endParaRPr lang="en-US" dirty="0"/>
          </a:p>
        </p:txBody>
      </p:sp>
      <p:pic>
        <p:nvPicPr>
          <p:cNvPr id="5" name="Picture 4">
            <a:extLst>
              <a:ext uri="{FF2B5EF4-FFF2-40B4-BE49-F238E27FC236}">
                <a16:creationId xmlns:a16="http://schemas.microsoft.com/office/drawing/2014/main" id="{A6D8EC48-7113-8549-A833-8DDA154ED9BA}"/>
              </a:ext>
            </a:extLst>
          </p:cNvPr>
          <p:cNvPicPr>
            <a:picLocks noChangeAspect="1"/>
          </p:cNvPicPr>
          <p:nvPr/>
        </p:nvPicPr>
        <p:blipFill>
          <a:blip r:embed="rId4"/>
          <a:stretch>
            <a:fillRect/>
          </a:stretch>
        </p:blipFill>
        <p:spPr>
          <a:xfrm>
            <a:off x="6723669" y="2173667"/>
            <a:ext cx="3873274" cy="2145821"/>
          </a:xfrm>
          <a:prstGeom prst="rect">
            <a:avLst/>
          </a:prstGeom>
        </p:spPr>
      </p:pic>
      <p:sp>
        <p:nvSpPr>
          <p:cNvPr id="6" name="Rectangle 5">
            <a:extLst>
              <a:ext uri="{FF2B5EF4-FFF2-40B4-BE49-F238E27FC236}">
                <a16:creationId xmlns:a16="http://schemas.microsoft.com/office/drawing/2014/main" id="{8796FA23-6283-3C4B-B000-4A88532C186F}"/>
              </a:ext>
            </a:extLst>
          </p:cNvPr>
          <p:cNvSpPr/>
          <p:nvPr/>
        </p:nvSpPr>
        <p:spPr>
          <a:xfrm>
            <a:off x="6207596" y="4440255"/>
            <a:ext cx="5032147" cy="369332"/>
          </a:xfrm>
          <a:prstGeom prst="rect">
            <a:avLst/>
          </a:prstGeom>
        </p:spPr>
        <p:txBody>
          <a:bodyPr wrap="none">
            <a:spAutoFit/>
          </a:bodyPr>
          <a:lstStyle/>
          <a:p>
            <a:r>
              <a:rPr lang="en-US" altLang="zh-CN" spc="60" dirty="0">
                <a:latin typeface="Helvetica" pitchFamily="2" charset="0"/>
                <a:cs typeface="Calibri Light"/>
              </a:rPr>
              <a:t>Data</a:t>
            </a:r>
            <a:r>
              <a:rPr lang="zh-CN" altLang="en-US" spc="60" dirty="0">
                <a:latin typeface="Helvetica" pitchFamily="2" charset="0"/>
                <a:cs typeface="Calibri Light"/>
              </a:rPr>
              <a:t> </a:t>
            </a:r>
            <a:r>
              <a:rPr lang="en-US" altLang="zh-CN" spc="60" dirty="0">
                <a:latin typeface="Helvetica" pitchFamily="2" charset="0"/>
                <a:cs typeface="Calibri Light"/>
              </a:rPr>
              <a:t>is</a:t>
            </a:r>
            <a:r>
              <a:rPr lang="zh-CN" altLang="en-US" spc="60" dirty="0">
                <a:latin typeface="Helvetica" pitchFamily="2" charset="0"/>
                <a:cs typeface="Calibri Light"/>
              </a:rPr>
              <a:t> </a:t>
            </a:r>
            <a:r>
              <a:rPr lang="en-US" altLang="zh-CN" spc="60" dirty="0">
                <a:latin typeface="Helvetica" pitchFamily="2" charset="0"/>
                <a:cs typeface="Calibri Light"/>
              </a:rPr>
              <a:t>organized</a:t>
            </a:r>
            <a:r>
              <a:rPr lang="zh-CN" altLang="en-US" spc="60" dirty="0">
                <a:latin typeface="Helvetica" pitchFamily="2" charset="0"/>
                <a:cs typeface="Calibri Light"/>
              </a:rPr>
              <a:t> </a:t>
            </a:r>
            <a:r>
              <a:rPr lang="en-US" altLang="zh-CN" spc="60" dirty="0">
                <a:latin typeface="Helvetica" pitchFamily="2" charset="0"/>
                <a:cs typeface="Calibri Light"/>
              </a:rPr>
              <a:t>in</a:t>
            </a:r>
            <a:r>
              <a:rPr lang="zh-CN" altLang="en-US" spc="60" dirty="0">
                <a:latin typeface="Helvetica" pitchFamily="2" charset="0"/>
                <a:cs typeface="Calibri Light"/>
              </a:rPr>
              <a:t> </a:t>
            </a:r>
            <a:r>
              <a:rPr lang="en-US" altLang="zh-CN" spc="60" dirty="0">
                <a:solidFill>
                  <a:schemeClr val="accent5">
                    <a:lumMod val="75000"/>
                  </a:schemeClr>
                </a:solidFill>
                <a:latin typeface="Helvetica" pitchFamily="2" charset="0"/>
                <a:cs typeface="Calibri Light"/>
              </a:rPr>
              <a:t>various</a:t>
            </a:r>
            <a:r>
              <a:rPr lang="zh-CN" altLang="en-US" spc="60" dirty="0">
                <a:solidFill>
                  <a:schemeClr val="accent5">
                    <a:lumMod val="75000"/>
                  </a:schemeClr>
                </a:solidFill>
                <a:latin typeface="Helvetica" pitchFamily="2" charset="0"/>
                <a:cs typeface="Calibri Light"/>
              </a:rPr>
              <a:t> </a:t>
            </a:r>
            <a:r>
              <a:rPr lang="en-US" altLang="zh-CN" spc="60" dirty="0">
                <a:solidFill>
                  <a:schemeClr val="accent5">
                    <a:lumMod val="75000"/>
                  </a:schemeClr>
                </a:solidFill>
                <a:latin typeface="Helvetica" pitchFamily="2" charset="0"/>
                <a:cs typeface="Calibri Light"/>
              </a:rPr>
              <a:t>data</a:t>
            </a:r>
            <a:r>
              <a:rPr lang="zh-CN" altLang="en-US" spc="60" dirty="0">
                <a:solidFill>
                  <a:schemeClr val="accent5">
                    <a:lumMod val="75000"/>
                  </a:schemeClr>
                </a:solidFill>
                <a:latin typeface="Helvetica" pitchFamily="2" charset="0"/>
                <a:cs typeface="Calibri Light"/>
              </a:rPr>
              <a:t> </a:t>
            </a:r>
            <a:r>
              <a:rPr lang="en-US" altLang="zh-CN" spc="60" dirty="0">
                <a:solidFill>
                  <a:schemeClr val="accent5">
                    <a:lumMod val="75000"/>
                  </a:schemeClr>
                </a:solidFill>
                <a:latin typeface="Helvetica" pitchFamily="2" charset="0"/>
                <a:cs typeface="Calibri Light"/>
              </a:rPr>
              <a:t>structures.</a:t>
            </a:r>
            <a:endParaRPr lang="en-US" altLang="zh-CN" spc="60" dirty="0">
              <a:latin typeface="Helvetica" pitchFamily="2" charset="0"/>
              <a:cs typeface="Calibri Light"/>
            </a:endParaRPr>
          </a:p>
        </p:txBody>
      </p:sp>
      <p:sp>
        <p:nvSpPr>
          <p:cNvPr id="12" name="TextBox 11">
            <a:extLst>
              <a:ext uri="{FF2B5EF4-FFF2-40B4-BE49-F238E27FC236}">
                <a16:creationId xmlns:a16="http://schemas.microsoft.com/office/drawing/2014/main" id="{85C631D5-DB67-9E4E-82F6-A79F134AE657}"/>
              </a:ext>
            </a:extLst>
          </p:cNvPr>
          <p:cNvSpPr txBox="1"/>
          <p:nvPr/>
        </p:nvSpPr>
        <p:spPr>
          <a:xfrm>
            <a:off x="547089" y="5093607"/>
            <a:ext cx="11233785" cy="1077218"/>
          </a:xfrm>
          <a:prstGeom prst="rect">
            <a:avLst/>
          </a:prstGeom>
          <a:noFill/>
          <a:ln w="38100">
            <a:solidFill>
              <a:srgbClr val="0365C0"/>
            </a:solidFill>
          </a:ln>
        </p:spPr>
        <p:txBody>
          <a:bodyPr wrap="square" rtlCol="0">
            <a:spAutoFit/>
          </a:bodyPr>
          <a:lstStyle/>
          <a:p>
            <a:r>
              <a:rPr lang="en-US" altLang="zh-CN" sz="3200" spc="60" dirty="0">
                <a:solidFill>
                  <a:schemeClr val="accent5">
                    <a:lumMod val="75000"/>
                  </a:schemeClr>
                </a:solidFill>
                <a:latin typeface="Helvetica" pitchFamily="2" charset="0"/>
                <a:cs typeface="Calibri Light"/>
              </a:rPr>
              <a:t>Query</a:t>
            </a:r>
            <a:r>
              <a:rPr lang="zh-CN" altLang="en-US" sz="3200" spc="60" dirty="0">
                <a:latin typeface="Helvetica" pitchFamily="2" charset="0"/>
                <a:cs typeface="Calibri Light"/>
              </a:rPr>
              <a:t> </a:t>
            </a:r>
            <a:r>
              <a:rPr lang="en-US" altLang="zh-CN" sz="3200" spc="60" dirty="0">
                <a:latin typeface="Helvetica" pitchFamily="2" charset="0"/>
                <a:cs typeface="Calibri Light"/>
              </a:rPr>
              <a:t>is</a:t>
            </a:r>
            <a:r>
              <a:rPr lang="zh-CN" altLang="en-US" sz="3200" spc="60" dirty="0">
                <a:latin typeface="Helvetica" pitchFamily="2" charset="0"/>
                <a:cs typeface="Calibri Light"/>
              </a:rPr>
              <a:t> </a:t>
            </a:r>
            <a:r>
              <a:rPr lang="en-US" altLang="zh-CN" sz="3200" spc="60" dirty="0">
                <a:latin typeface="Helvetica" pitchFamily="2" charset="0"/>
                <a:cs typeface="Calibri Light"/>
              </a:rPr>
              <a:t>the</a:t>
            </a:r>
            <a:r>
              <a:rPr lang="zh-CN" altLang="en-US" sz="3200" spc="60" dirty="0">
                <a:latin typeface="Helvetica" pitchFamily="2" charset="0"/>
                <a:cs typeface="Calibri Light"/>
              </a:rPr>
              <a:t> </a:t>
            </a:r>
            <a:r>
              <a:rPr lang="en-US" altLang="zh-CN" sz="3200" spc="60" dirty="0">
                <a:latin typeface="Helvetica" pitchFamily="2" charset="0"/>
                <a:cs typeface="Calibri Light"/>
              </a:rPr>
              <a:t>operation</a:t>
            </a:r>
            <a:r>
              <a:rPr lang="zh-CN" altLang="en-US" sz="3200" spc="60" dirty="0">
                <a:latin typeface="Helvetica" pitchFamily="2" charset="0"/>
                <a:cs typeface="Calibri Light"/>
              </a:rPr>
              <a:t> </a:t>
            </a:r>
            <a:r>
              <a:rPr lang="en-US" altLang="zh-CN" sz="3200" spc="60" dirty="0">
                <a:latin typeface="Helvetica" pitchFamily="2" charset="0"/>
                <a:cs typeface="Calibri Light"/>
              </a:rPr>
              <a:t>that</a:t>
            </a:r>
            <a:r>
              <a:rPr lang="zh-CN" altLang="en-US" sz="3200" spc="60" dirty="0">
                <a:latin typeface="Helvetica" pitchFamily="2" charset="0"/>
                <a:cs typeface="Calibri Light"/>
              </a:rPr>
              <a:t> </a:t>
            </a:r>
            <a:r>
              <a:rPr lang="en-US" altLang="zh-CN" sz="3200" spc="60" dirty="0">
                <a:latin typeface="Helvetica" pitchFamily="2" charset="0"/>
                <a:cs typeface="Calibri Light"/>
              </a:rPr>
              <a:t>retrieves a</a:t>
            </a:r>
            <a:r>
              <a:rPr lang="zh-CN" altLang="en-US" sz="3200" spc="60" dirty="0">
                <a:latin typeface="Helvetica" pitchFamily="2" charset="0"/>
                <a:cs typeface="Calibri Light"/>
              </a:rPr>
              <a:t> </a:t>
            </a:r>
            <a:r>
              <a:rPr lang="en-US" altLang="zh-CN" sz="3200" spc="60" dirty="0">
                <a:latin typeface="Helvetica" pitchFamily="2" charset="0"/>
                <a:cs typeface="Calibri Light"/>
              </a:rPr>
              <a:t>specific</a:t>
            </a:r>
            <a:r>
              <a:rPr lang="zh-CN" altLang="en-US" sz="3200" spc="60" dirty="0">
                <a:latin typeface="Helvetica" pitchFamily="2" charset="0"/>
                <a:cs typeface="Calibri Light"/>
              </a:rPr>
              <a:t> </a:t>
            </a:r>
            <a:r>
              <a:rPr lang="en-US" altLang="zh-CN" sz="3200" spc="60" dirty="0">
                <a:latin typeface="Helvetica" pitchFamily="2" charset="0"/>
                <a:cs typeface="Calibri Light"/>
              </a:rPr>
              <a:t>piece</a:t>
            </a:r>
            <a:r>
              <a:rPr lang="zh-CN" altLang="en-US" sz="3200" spc="60" dirty="0">
                <a:latin typeface="Helvetica" pitchFamily="2" charset="0"/>
                <a:cs typeface="Calibri Light"/>
              </a:rPr>
              <a:t> </a:t>
            </a:r>
            <a:r>
              <a:rPr lang="en-US" altLang="zh-CN" sz="3200" spc="60" dirty="0">
                <a:latin typeface="Helvetica" pitchFamily="2" charset="0"/>
                <a:cs typeface="Calibri Light"/>
              </a:rPr>
              <a:t>of</a:t>
            </a:r>
            <a:r>
              <a:rPr lang="zh-CN" altLang="en-US" sz="3200" spc="60" dirty="0">
                <a:latin typeface="Helvetica" pitchFamily="2" charset="0"/>
                <a:cs typeface="Calibri Light"/>
              </a:rPr>
              <a:t> </a:t>
            </a:r>
            <a:r>
              <a:rPr lang="en-US" altLang="zh-CN" sz="3200" spc="60" dirty="0">
                <a:solidFill>
                  <a:schemeClr val="accent5">
                    <a:lumMod val="75000"/>
                  </a:schemeClr>
                </a:solidFill>
                <a:latin typeface="Helvetica" pitchFamily="2" charset="0"/>
                <a:cs typeface="Calibri Light"/>
              </a:rPr>
              <a:t>data</a:t>
            </a:r>
            <a:r>
              <a:rPr lang="zh-CN" altLang="en-US" sz="3200" spc="60" dirty="0">
                <a:latin typeface="Helvetica" pitchFamily="2" charset="0"/>
                <a:cs typeface="Calibri Light"/>
              </a:rPr>
              <a:t> </a:t>
            </a:r>
            <a:r>
              <a:rPr lang="en-US" altLang="zh-CN" sz="3200" spc="60" dirty="0">
                <a:latin typeface="Helvetica" pitchFamily="2" charset="0"/>
                <a:cs typeface="Calibri Light"/>
              </a:rPr>
              <a:t>(value)</a:t>
            </a:r>
            <a:r>
              <a:rPr lang="zh-CN" altLang="en-US" sz="3200" spc="60" dirty="0">
                <a:latin typeface="Helvetica" pitchFamily="2" charset="0"/>
                <a:cs typeface="Calibri Light"/>
              </a:rPr>
              <a:t> </a:t>
            </a:r>
            <a:r>
              <a:rPr lang="en-US" altLang="zh-CN" sz="3200" spc="60" dirty="0">
                <a:latin typeface="Helvetica" pitchFamily="2" charset="0"/>
                <a:cs typeface="Calibri Light"/>
              </a:rPr>
              <a:t>from</a:t>
            </a:r>
            <a:r>
              <a:rPr lang="zh-CN" altLang="en-US" sz="3200" spc="60" dirty="0">
                <a:latin typeface="Helvetica" pitchFamily="2" charset="0"/>
                <a:cs typeface="Calibri Light"/>
              </a:rPr>
              <a:t> </a:t>
            </a:r>
            <a:r>
              <a:rPr lang="en-US" altLang="zh-CN" sz="3200" spc="60" dirty="0">
                <a:latin typeface="Helvetica" pitchFamily="2" charset="0"/>
                <a:cs typeface="Calibri Light"/>
              </a:rPr>
              <a:t>a</a:t>
            </a:r>
            <a:r>
              <a:rPr lang="zh-CN" altLang="en-US" sz="3200" spc="60" dirty="0">
                <a:latin typeface="Helvetica" pitchFamily="2" charset="0"/>
                <a:cs typeface="Calibri Light"/>
              </a:rPr>
              <a:t> </a:t>
            </a:r>
            <a:r>
              <a:rPr lang="en-US" altLang="zh-CN" sz="3200" spc="60" dirty="0">
                <a:latin typeface="Helvetica" pitchFamily="2" charset="0"/>
                <a:cs typeface="Calibri Light"/>
              </a:rPr>
              <a:t>data</a:t>
            </a:r>
            <a:r>
              <a:rPr lang="zh-CN" altLang="en-US" sz="3200" spc="60" dirty="0">
                <a:latin typeface="Helvetica" pitchFamily="2" charset="0"/>
                <a:cs typeface="Calibri Light"/>
              </a:rPr>
              <a:t> </a:t>
            </a:r>
            <a:r>
              <a:rPr lang="en-US" altLang="zh-CN" sz="3200" spc="60" dirty="0">
                <a:latin typeface="Helvetica" pitchFamily="2" charset="0"/>
                <a:cs typeface="Calibri Light"/>
              </a:rPr>
              <a:t>structure</a:t>
            </a:r>
            <a:r>
              <a:rPr lang="zh-CN" altLang="en-US" sz="3200" spc="60" dirty="0">
                <a:latin typeface="Helvetica" pitchFamily="2" charset="0"/>
                <a:cs typeface="Calibri Light"/>
              </a:rPr>
              <a:t> </a:t>
            </a:r>
            <a:r>
              <a:rPr lang="en-US" altLang="zh-CN" sz="3200" spc="60" dirty="0">
                <a:latin typeface="Helvetica" pitchFamily="2" charset="0"/>
                <a:cs typeface="Calibri Light"/>
              </a:rPr>
              <a:t>instance</a:t>
            </a:r>
            <a:r>
              <a:rPr lang="zh-CN" altLang="en-US" sz="3200" spc="60" dirty="0">
                <a:latin typeface="Helvetica" pitchFamily="2" charset="0"/>
                <a:cs typeface="Calibri Light"/>
              </a:rPr>
              <a:t> </a:t>
            </a:r>
            <a:r>
              <a:rPr lang="en-US" altLang="zh-CN" sz="3200" spc="60" dirty="0">
                <a:latin typeface="Helvetica" pitchFamily="2" charset="0"/>
                <a:cs typeface="Calibri Light"/>
              </a:rPr>
              <a:t>with</a:t>
            </a:r>
            <a:r>
              <a:rPr lang="zh-CN" altLang="en-US" sz="3200" spc="60" dirty="0">
                <a:latin typeface="Helvetica" pitchFamily="2" charset="0"/>
                <a:cs typeface="Calibri Light"/>
              </a:rPr>
              <a:t> </a:t>
            </a:r>
            <a:r>
              <a:rPr lang="en-US" altLang="zh-CN" sz="3200" spc="60" dirty="0">
                <a:latin typeface="Helvetica" pitchFamily="2" charset="0"/>
                <a:cs typeface="Calibri Light"/>
              </a:rPr>
              <a:t>a</a:t>
            </a:r>
            <a:r>
              <a:rPr lang="zh-CN" altLang="en-US" sz="3200" spc="60" dirty="0">
                <a:latin typeface="Helvetica" pitchFamily="2" charset="0"/>
                <a:cs typeface="Calibri Light"/>
              </a:rPr>
              <a:t> </a:t>
            </a:r>
            <a:r>
              <a:rPr lang="en-US" altLang="zh-CN" sz="3200" spc="60" dirty="0">
                <a:latin typeface="Helvetica" pitchFamily="2" charset="0"/>
                <a:cs typeface="Calibri Light"/>
              </a:rPr>
              <a:t>given</a:t>
            </a:r>
            <a:r>
              <a:rPr lang="zh-CN" altLang="en-US" sz="3200" spc="60" dirty="0">
                <a:latin typeface="Helvetica" pitchFamily="2" charset="0"/>
                <a:cs typeface="Calibri Light"/>
              </a:rPr>
              <a:t> </a:t>
            </a:r>
            <a:r>
              <a:rPr lang="en-US" altLang="zh-CN" sz="3200" spc="60" dirty="0">
                <a:solidFill>
                  <a:schemeClr val="accent5">
                    <a:lumMod val="75000"/>
                  </a:schemeClr>
                </a:solidFill>
                <a:latin typeface="Helvetica" pitchFamily="2" charset="0"/>
                <a:cs typeface="Calibri Light"/>
              </a:rPr>
              <a:t>key</a:t>
            </a:r>
            <a:r>
              <a:rPr lang="en-US" altLang="zh-CN" sz="3200" spc="60" dirty="0">
                <a:latin typeface="Helvetica" pitchFamily="2" charset="0"/>
                <a:cs typeface="Calibri Light"/>
              </a:rPr>
              <a:t>.</a:t>
            </a:r>
          </a:p>
        </p:txBody>
      </p:sp>
    </p:spTree>
    <p:extLst>
      <p:ext uri="{BB962C8B-B14F-4D97-AF65-F5344CB8AC3E}">
        <p14:creationId xmlns:p14="http://schemas.microsoft.com/office/powerpoint/2010/main" val="181945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5A2D9EF-24E6-0840-9B79-9AC26B62CF93}"/>
              </a:ext>
            </a:extLst>
          </p:cNvPr>
          <p:cNvSpPr txBox="1"/>
          <p:nvPr/>
        </p:nvSpPr>
        <p:spPr>
          <a:xfrm>
            <a:off x="907733" y="1639283"/>
            <a:ext cx="10727676" cy="2769989"/>
          </a:xfrm>
          <a:prstGeom prst="rect">
            <a:avLst/>
          </a:prstGeom>
          <a:noFill/>
        </p:spPr>
        <p:txBody>
          <a:bodyPr wrap="square" rtlCol="0">
            <a:spAutoFit/>
          </a:bodyPr>
          <a:lstStyle/>
          <a:p>
            <a:pPr marL="342900" indent="-342900">
              <a:buFont typeface="Wingdings" pitchFamily="2" charset="2"/>
              <a:buChar char="§"/>
            </a:pPr>
            <a:r>
              <a:rPr lang="en-US" altLang="zh-CN" sz="2800" spc="60" dirty="0">
                <a:latin typeface="Helvetica" pitchFamily="2" charset="0"/>
                <a:cs typeface="Calibri Light"/>
              </a:rPr>
              <a:t>Query</a:t>
            </a:r>
            <a:r>
              <a:rPr lang="zh-CN" altLang="en-US" sz="2800" spc="60" dirty="0">
                <a:latin typeface="Helvetica" pitchFamily="2" charset="0"/>
                <a:cs typeface="Calibri Light"/>
              </a:rPr>
              <a:t> </a:t>
            </a:r>
            <a:r>
              <a:rPr lang="en-US" altLang="zh-CN" sz="2800" spc="60" dirty="0">
                <a:latin typeface="Helvetica" pitchFamily="2" charset="0"/>
                <a:cs typeface="Calibri Light"/>
              </a:rPr>
              <a:t>is</a:t>
            </a:r>
            <a:r>
              <a:rPr lang="zh-CN" altLang="en-US" sz="2800" spc="60" dirty="0">
                <a:latin typeface="Helvetica" pitchFamily="2" charset="0"/>
                <a:cs typeface="Calibri Light"/>
              </a:rPr>
              <a:t> </a:t>
            </a:r>
            <a:r>
              <a:rPr lang="en-US" altLang="zh-CN" sz="2800" spc="60" dirty="0">
                <a:solidFill>
                  <a:schemeClr val="accent1"/>
                </a:solidFill>
                <a:latin typeface="Helvetica" pitchFamily="2" charset="0"/>
                <a:cs typeface="Calibri Light"/>
              </a:rPr>
              <a:t>ubiquitous</a:t>
            </a:r>
            <a:endParaRPr lang="en-US" altLang="zh-CN" sz="2800" spc="60" dirty="0">
              <a:latin typeface="Helvetica" pitchFamily="2" charset="0"/>
              <a:cs typeface="Calibri Light"/>
            </a:endParaRPr>
          </a:p>
          <a:p>
            <a:endParaRPr lang="en-US" altLang="zh-CN" sz="2800" spc="60" dirty="0">
              <a:latin typeface="Helvetica" pitchFamily="2" charset="0"/>
              <a:cs typeface="Calibri Light"/>
            </a:endParaRPr>
          </a:p>
          <a:p>
            <a:pPr marL="342900" indent="-342900">
              <a:buFont typeface="Wingdings" pitchFamily="2" charset="2"/>
              <a:buChar char="§"/>
            </a:pPr>
            <a:endParaRPr lang="en-US" altLang="zh-CN" spc="60" dirty="0">
              <a:latin typeface="Helvetica" pitchFamily="2" charset="0"/>
              <a:cs typeface="Calibri Light"/>
            </a:endParaRPr>
          </a:p>
          <a:p>
            <a:pPr marL="800100" lvl="1" indent="-342900">
              <a:buFont typeface="Arial" panose="020B0604020202020204" pitchFamily="34" charset="0"/>
              <a:buChar char="•"/>
            </a:pPr>
            <a:endParaRPr lang="en-US" sz="2000" spc="60" dirty="0">
              <a:latin typeface="Helvetica" pitchFamily="2" charset="0"/>
              <a:cs typeface="Calibri Light"/>
            </a:endParaRPr>
          </a:p>
          <a:p>
            <a:pPr marL="342900" indent="-342900">
              <a:buFont typeface="Arial" panose="020B0604020202020204" pitchFamily="34" charset="0"/>
              <a:buChar char="•"/>
            </a:pPr>
            <a:endParaRPr lang="en-US" sz="2000" spc="60" dirty="0">
              <a:latin typeface="Helvetica" pitchFamily="2" charset="0"/>
              <a:cs typeface="Calibri Light"/>
            </a:endParaRPr>
          </a:p>
          <a:p>
            <a:pPr marL="342900" indent="-342900">
              <a:buFont typeface="Arial" panose="020B0604020202020204" pitchFamily="34" charset="0"/>
              <a:buChar char="•"/>
            </a:pPr>
            <a:endParaRPr lang="en-US" sz="2000" spc="60" dirty="0">
              <a:latin typeface="Helvetica" pitchFamily="2" charset="0"/>
              <a:cs typeface="Calibri Light"/>
            </a:endParaRPr>
          </a:p>
          <a:p>
            <a:pPr marL="342900" indent="-342900">
              <a:buFont typeface="Arial" panose="020B0604020202020204" pitchFamily="34" charset="0"/>
              <a:buChar char="•"/>
            </a:pPr>
            <a:endParaRPr lang="en-US" sz="2000" spc="60" dirty="0">
              <a:latin typeface="Helvetica" pitchFamily="2" charset="0"/>
              <a:cs typeface="Calibri Light"/>
            </a:endParaRPr>
          </a:p>
          <a:p>
            <a:endParaRPr lang="en-US" sz="2000" spc="60" dirty="0">
              <a:latin typeface="Helvetica" pitchFamily="2" charset="0"/>
              <a:cs typeface="Calibri Light"/>
            </a:endParaRPr>
          </a:p>
        </p:txBody>
      </p:sp>
      <p:sp>
        <p:nvSpPr>
          <p:cNvPr id="10" name="object 27">
            <a:extLst>
              <a:ext uri="{FF2B5EF4-FFF2-40B4-BE49-F238E27FC236}">
                <a16:creationId xmlns:a16="http://schemas.microsoft.com/office/drawing/2014/main" id="{6C674C57-DE2A-C742-AF4A-3DA01ECBA764}"/>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1" name="object 28">
            <a:extLst>
              <a:ext uri="{FF2B5EF4-FFF2-40B4-BE49-F238E27FC236}">
                <a16:creationId xmlns:a16="http://schemas.microsoft.com/office/drawing/2014/main" id="{5DB8D4F7-5763-0848-B00E-58B2C3FD4FA9}"/>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3" name="Slide Number Placeholder 1">
            <a:extLst>
              <a:ext uri="{FF2B5EF4-FFF2-40B4-BE49-F238E27FC236}">
                <a16:creationId xmlns:a16="http://schemas.microsoft.com/office/drawing/2014/main" id="{8EC2367C-44DC-E047-A410-633FF7999CFD}"/>
              </a:ext>
            </a:extLst>
          </p:cNvPr>
          <p:cNvSpPr>
            <a:spLocks noGrp="1"/>
          </p:cNvSpPr>
          <p:nvPr>
            <p:ph type="sldNum" sz="quarter" idx="4"/>
          </p:nvPr>
        </p:nvSpPr>
        <p:spPr>
          <a:xfrm>
            <a:off x="11761348" y="6494418"/>
            <a:ext cx="405101" cy="365125"/>
          </a:xfrm>
        </p:spPr>
        <p:txBody>
          <a:bodyPr/>
          <a:lstStyle/>
          <a:p>
            <a:fld id="{8D482D4C-7324-4DE2-94D4-658F89AED4D8}" type="slidenum">
              <a:rPr lang="en-US" smtClean="0">
                <a:latin typeface="Helvetica" pitchFamily="2" charset="0"/>
              </a:rPr>
              <a:pPr/>
              <a:t>3</a:t>
            </a:fld>
            <a:endParaRPr lang="en-US" dirty="0">
              <a:latin typeface="Helvetica" pitchFamily="2" charset="0"/>
            </a:endParaRPr>
          </a:p>
        </p:txBody>
      </p:sp>
      <p:sp>
        <p:nvSpPr>
          <p:cNvPr id="26" name="object 26">
            <a:extLst>
              <a:ext uri="{FF2B5EF4-FFF2-40B4-BE49-F238E27FC236}">
                <a16:creationId xmlns:a16="http://schemas.microsoft.com/office/drawing/2014/main" id="{10B5827E-E00E-0A4C-947D-E82257283008}"/>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Motivation</a:t>
            </a:r>
            <a:r>
              <a:rPr lang="zh-CN" altLang="en-US" sz="2800" spc="30" dirty="0">
                <a:solidFill>
                  <a:srgbClr val="3467AE"/>
                </a:solidFill>
                <a:latin typeface="Helvetica" pitchFamily="2" charset="0"/>
              </a:rPr>
              <a:t> </a:t>
            </a:r>
            <a:endParaRPr lang="en-US" sz="2800" spc="-140" dirty="0">
              <a:solidFill>
                <a:srgbClr val="3467AE"/>
              </a:solidFill>
              <a:latin typeface="Helvetica" pitchFamily="2" charset="0"/>
            </a:endParaRPr>
          </a:p>
        </p:txBody>
      </p:sp>
      <p:pic>
        <p:nvPicPr>
          <p:cNvPr id="7" name="Picture 2" descr="Image result for java jvm">
            <a:extLst>
              <a:ext uri="{FF2B5EF4-FFF2-40B4-BE49-F238E27FC236}">
                <a16:creationId xmlns:a16="http://schemas.microsoft.com/office/drawing/2014/main" id="{421FA6C5-81B1-1446-8A03-85F458EF6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508" y="2987333"/>
            <a:ext cx="3094423" cy="1732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snort">
            <a:extLst>
              <a:ext uri="{FF2B5EF4-FFF2-40B4-BE49-F238E27FC236}">
                <a16:creationId xmlns:a16="http://schemas.microsoft.com/office/drawing/2014/main" id="{37EDB404-A2A7-E847-84CE-A36CD9568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436" y="2500108"/>
            <a:ext cx="2347819" cy="22717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rocksdb">
            <a:extLst>
              <a:ext uri="{FF2B5EF4-FFF2-40B4-BE49-F238E27FC236}">
                <a16:creationId xmlns:a16="http://schemas.microsoft.com/office/drawing/2014/main" id="{C89E6253-DF17-EB4E-9A72-CBF0E2CAD0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258" y="3152185"/>
            <a:ext cx="4787293" cy="12128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Image result for open virtual switch">
            <a:extLst>
              <a:ext uri="{FF2B5EF4-FFF2-40B4-BE49-F238E27FC236}">
                <a16:creationId xmlns:a16="http://schemas.microsoft.com/office/drawing/2014/main" id="{67D10457-C199-954D-820C-4ECE506169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8835" y="3054659"/>
            <a:ext cx="2800467" cy="1825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Image result for image search">
            <a:extLst>
              <a:ext uri="{FF2B5EF4-FFF2-40B4-BE49-F238E27FC236}">
                <a16:creationId xmlns:a16="http://schemas.microsoft.com/office/drawing/2014/main" id="{53EB9EE8-2F6F-2541-B4AE-0B02A9DE05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9153" y="2757996"/>
            <a:ext cx="3967977" cy="2083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5A167CA0-5238-9940-82E6-1A82F77CF1AA}"/>
              </a:ext>
            </a:extLst>
          </p:cNvPr>
          <p:cNvPicPr>
            <a:picLocks noChangeAspect="1"/>
          </p:cNvPicPr>
          <p:nvPr/>
        </p:nvPicPr>
        <p:blipFill>
          <a:blip r:embed="rId8"/>
          <a:stretch>
            <a:fillRect/>
          </a:stretch>
        </p:blipFill>
        <p:spPr>
          <a:xfrm>
            <a:off x="6527441" y="2558786"/>
            <a:ext cx="3231544" cy="2367055"/>
          </a:xfrm>
          <a:prstGeom prst="rect">
            <a:avLst/>
          </a:prstGeom>
        </p:spPr>
      </p:pic>
      <p:pic>
        <p:nvPicPr>
          <p:cNvPr id="17" name="Picture 16">
            <a:extLst>
              <a:ext uri="{FF2B5EF4-FFF2-40B4-BE49-F238E27FC236}">
                <a16:creationId xmlns:a16="http://schemas.microsoft.com/office/drawing/2014/main" id="{8A31338B-07D8-2844-869F-38DC671382A8}"/>
              </a:ext>
            </a:extLst>
          </p:cNvPr>
          <p:cNvPicPr>
            <a:picLocks noChangeAspect="1"/>
          </p:cNvPicPr>
          <p:nvPr/>
        </p:nvPicPr>
        <p:blipFill>
          <a:blip r:embed="rId9"/>
          <a:stretch>
            <a:fillRect/>
          </a:stretch>
        </p:blipFill>
        <p:spPr>
          <a:xfrm>
            <a:off x="6137323" y="2351539"/>
            <a:ext cx="3369386" cy="2668553"/>
          </a:xfrm>
          <a:prstGeom prst="rect">
            <a:avLst/>
          </a:prstGeom>
        </p:spPr>
      </p:pic>
      <p:pic>
        <p:nvPicPr>
          <p:cNvPr id="18" name="Picture 17">
            <a:extLst>
              <a:ext uri="{FF2B5EF4-FFF2-40B4-BE49-F238E27FC236}">
                <a16:creationId xmlns:a16="http://schemas.microsoft.com/office/drawing/2014/main" id="{98EA6960-A52A-1F4F-8F70-0D8AC5AD8125}"/>
              </a:ext>
            </a:extLst>
          </p:cNvPr>
          <p:cNvPicPr>
            <a:picLocks noChangeAspect="1"/>
          </p:cNvPicPr>
          <p:nvPr/>
        </p:nvPicPr>
        <p:blipFill>
          <a:blip r:embed="rId10"/>
          <a:stretch>
            <a:fillRect/>
          </a:stretch>
        </p:blipFill>
        <p:spPr>
          <a:xfrm>
            <a:off x="5265593" y="2475535"/>
            <a:ext cx="4566742" cy="2367055"/>
          </a:xfrm>
          <a:prstGeom prst="rect">
            <a:avLst/>
          </a:prstGeom>
        </p:spPr>
      </p:pic>
      <p:pic>
        <p:nvPicPr>
          <p:cNvPr id="19" name="Picture 18">
            <a:extLst>
              <a:ext uri="{FF2B5EF4-FFF2-40B4-BE49-F238E27FC236}">
                <a16:creationId xmlns:a16="http://schemas.microsoft.com/office/drawing/2014/main" id="{80C42BC9-A10D-0F4F-B702-5F2DAE25FA42}"/>
              </a:ext>
            </a:extLst>
          </p:cNvPr>
          <p:cNvPicPr>
            <a:picLocks noChangeAspect="1"/>
          </p:cNvPicPr>
          <p:nvPr/>
        </p:nvPicPr>
        <p:blipFill>
          <a:blip r:embed="rId11"/>
          <a:stretch>
            <a:fillRect/>
          </a:stretch>
        </p:blipFill>
        <p:spPr>
          <a:xfrm>
            <a:off x="5951546" y="2900502"/>
            <a:ext cx="5747820" cy="1930400"/>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497BD87D-9195-8246-BEC8-CA4C66431A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85728" y="2177513"/>
            <a:ext cx="4407119" cy="3191921"/>
          </a:xfrm>
          <a:prstGeom prst="rect">
            <a:avLst/>
          </a:prstGeom>
        </p:spPr>
      </p:pic>
      <p:sp>
        <p:nvSpPr>
          <p:cNvPr id="21" name="TextBox 20">
            <a:extLst>
              <a:ext uri="{FF2B5EF4-FFF2-40B4-BE49-F238E27FC236}">
                <a16:creationId xmlns:a16="http://schemas.microsoft.com/office/drawing/2014/main" id="{43B36BC3-7D14-C849-9BBB-A4254A2CA87E}"/>
              </a:ext>
            </a:extLst>
          </p:cNvPr>
          <p:cNvSpPr txBox="1"/>
          <p:nvPr/>
        </p:nvSpPr>
        <p:spPr>
          <a:xfrm>
            <a:off x="626934" y="5551066"/>
            <a:ext cx="11233785" cy="584775"/>
          </a:xfrm>
          <a:prstGeom prst="rect">
            <a:avLst/>
          </a:prstGeom>
          <a:noFill/>
          <a:ln w="38100">
            <a:solidFill>
              <a:srgbClr val="0365C0"/>
            </a:solidFill>
          </a:ln>
        </p:spPr>
        <p:txBody>
          <a:bodyPr wrap="square" rtlCol="0">
            <a:spAutoFit/>
          </a:bodyPr>
          <a:lstStyle/>
          <a:p>
            <a:r>
              <a:rPr lang="en-US" altLang="zh-CN" sz="3200" dirty="0">
                <a:latin typeface="Helvetica" pitchFamily="2" charset="0"/>
              </a:rPr>
              <a:t>Virtual</a:t>
            </a:r>
            <a:r>
              <a:rPr lang="zh-CN" altLang="en-US" sz="3200" dirty="0">
                <a:latin typeface="Helvetica" pitchFamily="2" charset="0"/>
              </a:rPr>
              <a:t> </a:t>
            </a:r>
            <a:r>
              <a:rPr lang="en-US" altLang="zh-CN" sz="3200" dirty="0">
                <a:latin typeface="Helvetica" pitchFamily="2" charset="0"/>
              </a:rPr>
              <a:t>switch</a:t>
            </a:r>
            <a:r>
              <a:rPr lang="zh-CN" altLang="en-US" sz="3200" dirty="0">
                <a:latin typeface="Helvetica" pitchFamily="2" charset="0"/>
              </a:rPr>
              <a:t> </a:t>
            </a:r>
            <a:r>
              <a:rPr lang="en-US" altLang="zh-CN" sz="3200" dirty="0">
                <a:latin typeface="Helvetica" pitchFamily="2" charset="0"/>
              </a:rPr>
              <a:t>--</a:t>
            </a:r>
            <a:r>
              <a:rPr lang="zh-CN" altLang="en-US" sz="3200" dirty="0">
                <a:latin typeface="Helvetica" pitchFamily="2" charset="0"/>
              </a:rPr>
              <a:t> </a:t>
            </a:r>
            <a:r>
              <a:rPr lang="en-US" altLang="zh-CN" sz="3200" dirty="0">
                <a:solidFill>
                  <a:schemeClr val="accent1"/>
                </a:solidFill>
                <a:latin typeface="Helvetica" pitchFamily="2" charset="0"/>
              </a:rPr>
              <a:t>hash</a:t>
            </a:r>
            <a:r>
              <a:rPr lang="zh-CN" altLang="en-US" sz="3200" dirty="0">
                <a:solidFill>
                  <a:schemeClr val="accent1"/>
                </a:solidFill>
                <a:latin typeface="Helvetica" pitchFamily="2" charset="0"/>
              </a:rPr>
              <a:t> </a:t>
            </a:r>
            <a:r>
              <a:rPr lang="en-US" altLang="zh-CN" sz="3200" dirty="0">
                <a:solidFill>
                  <a:schemeClr val="accent1"/>
                </a:solidFill>
                <a:latin typeface="Helvetica" pitchFamily="2" charset="0"/>
              </a:rPr>
              <a:t>table</a:t>
            </a:r>
            <a:endParaRPr lang="en-US" sz="3200" dirty="0">
              <a:latin typeface="Helvetica" pitchFamily="2" charset="0"/>
            </a:endParaRPr>
          </a:p>
        </p:txBody>
      </p:sp>
      <p:sp>
        <p:nvSpPr>
          <p:cNvPr id="22" name="TextBox 21">
            <a:extLst>
              <a:ext uri="{FF2B5EF4-FFF2-40B4-BE49-F238E27FC236}">
                <a16:creationId xmlns:a16="http://schemas.microsoft.com/office/drawing/2014/main" id="{1835BF01-68DA-664D-B484-D9DE5BCDF50F}"/>
              </a:ext>
            </a:extLst>
          </p:cNvPr>
          <p:cNvSpPr txBox="1"/>
          <p:nvPr/>
        </p:nvSpPr>
        <p:spPr>
          <a:xfrm>
            <a:off x="626935" y="5563795"/>
            <a:ext cx="11233785" cy="584775"/>
          </a:xfrm>
          <a:prstGeom prst="rect">
            <a:avLst/>
          </a:prstGeom>
          <a:noFill/>
          <a:ln w="38100">
            <a:solidFill>
              <a:srgbClr val="0365C0"/>
            </a:solidFill>
          </a:ln>
        </p:spPr>
        <p:txBody>
          <a:bodyPr wrap="square" rtlCol="0">
            <a:spAutoFit/>
          </a:bodyPr>
          <a:lstStyle/>
          <a:p>
            <a:r>
              <a:rPr lang="en-US" altLang="zh-CN" sz="3200" dirty="0">
                <a:latin typeface="Helvetica" pitchFamily="2" charset="0"/>
              </a:rPr>
              <a:t>Intrusion</a:t>
            </a:r>
            <a:r>
              <a:rPr lang="zh-CN" altLang="en-US" sz="3200" dirty="0">
                <a:latin typeface="Helvetica" pitchFamily="2" charset="0"/>
              </a:rPr>
              <a:t> </a:t>
            </a:r>
            <a:r>
              <a:rPr lang="en-US" altLang="zh-CN" sz="3200" dirty="0">
                <a:latin typeface="Helvetica" pitchFamily="2" charset="0"/>
              </a:rPr>
              <a:t>detection</a:t>
            </a:r>
            <a:r>
              <a:rPr lang="zh-CN" altLang="en-US" sz="3200" dirty="0">
                <a:latin typeface="Helvetica" pitchFamily="2" charset="0"/>
              </a:rPr>
              <a:t> </a:t>
            </a:r>
            <a:r>
              <a:rPr lang="en-US" altLang="zh-CN" sz="3200" dirty="0">
                <a:latin typeface="Helvetica" pitchFamily="2" charset="0"/>
              </a:rPr>
              <a:t>system</a:t>
            </a:r>
            <a:r>
              <a:rPr lang="zh-CN" altLang="en-US" sz="3200" dirty="0">
                <a:latin typeface="Helvetica" pitchFamily="2" charset="0"/>
              </a:rPr>
              <a:t> </a:t>
            </a:r>
            <a:r>
              <a:rPr lang="en-US" altLang="zh-CN" sz="3200" dirty="0">
                <a:latin typeface="Helvetica" pitchFamily="2" charset="0"/>
              </a:rPr>
              <a:t>--</a:t>
            </a:r>
            <a:r>
              <a:rPr lang="zh-CN" altLang="en-US" sz="3200" dirty="0">
                <a:latin typeface="Helvetica" pitchFamily="2" charset="0"/>
              </a:rPr>
              <a:t> </a:t>
            </a:r>
            <a:r>
              <a:rPr lang="en-US" altLang="zh-CN" sz="3200" dirty="0" err="1">
                <a:solidFill>
                  <a:schemeClr val="accent1"/>
                </a:solidFill>
                <a:latin typeface="Helvetica" pitchFamily="2" charset="0"/>
              </a:rPr>
              <a:t>trie</a:t>
            </a:r>
            <a:endParaRPr lang="en-US" sz="3200" dirty="0">
              <a:latin typeface="Helvetica" pitchFamily="2" charset="0"/>
            </a:endParaRPr>
          </a:p>
        </p:txBody>
      </p:sp>
      <p:sp>
        <p:nvSpPr>
          <p:cNvPr id="23" name="TextBox 22">
            <a:extLst>
              <a:ext uri="{FF2B5EF4-FFF2-40B4-BE49-F238E27FC236}">
                <a16:creationId xmlns:a16="http://schemas.microsoft.com/office/drawing/2014/main" id="{1CF0832D-3DDE-A64B-ADAE-A726A19396F1}"/>
              </a:ext>
            </a:extLst>
          </p:cNvPr>
          <p:cNvSpPr txBox="1"/>
          <p:nvPr/>
        </p:nvSpPr>
        <p:spPr>
          <a:xfrm>
            <a:off x="654678" y="5556504"/>
            <a:ext cx="11233785" cy="584775"/>
          </a:xfrm>
          <a:prstGeom prst="rect">
            <a:avLst/>
          </a:prstGeom>
          <a:noFill/>
          <a:ln w="38100">
            <a:solidFill>
              <a:srgbClr val="0365C0"/>
            </a:solidFill>
          </a:ln>
        </p:spPr>
        <p:txBody>
          <a:bodyPr wrap="square" rtlCol="0">
            <a:spAutoFit/>
          </a:bodyPr>
          <a:lstStyle/>
          <a:p>
            <a:r>
              <a:rPr lang="en-US" altLang="zh-CN" sz="3200" dirty="0">
                <a:latin typeface="Helvetica" pitchFamily="2" charset="0"/>
              </a:rPr>
              <a:t>Language runtime -- </a:t>
            </a:r>
            <a:r>
              <a:rPr lang="en-US" altLang="zh-CN" sz="3200" dirty="0">
                <a:solidFill>
                  <a:schemeClr val="accent1"/>
                </a:solidFill>
                <a:latin typeface="Helvetica" pitchFamily="2" charset="0"/>
              </a:rPr>
              <a:t>tree</a:t>
            </a:r>
            <a:r>
              <a:rPr lang="zh-CN" altLang="en-US" sz="3200" dirty="0">
                <a:latin typeface="Helvetica" pitchFamily="2" charset="0"/>
              </a:rPr>
              <a:t> </a:t>
            </a:r>
            <a:endParaRPr lang="en-US" sz="3200" dirty="0">
              <a:latin typeface="Helvetica" pitchFamily="2" charset="0"/>
            </a:endParaRPr>
          </a:p>
        </p:txBody>
      </p:sp>
      <p:sp>
        <p:nvSpPr>
          <p:cNvPr id="24" name="TextBox 23">
            <a:extLst>
              <a:ext uri="{FF2B5EF4-FFF2-40B4-BE49-F238E27FC236}">
                <a16:creationId xmlns:a16="http://schemas.microsoft.com/office/drawing/2014/main" id="{74958CFE-637B-4647-B734-37EA436DB1AA}"/>
              </a:ext>
            </a:extLst>
          </p:cNvPr>
          <p:cNvSpPr txBox="1"/>
          <p:nvPr/>
        </p:nvSpPr>
        <p:spPr>
          <a:xfrm>
            <a:off x="626934" y="5557430"/>
            <a:ext cx="11233785" cy="584775"/>
          </a:xfrm>
          <a:prstGeom prst="rect">
            <a:avLst/>
          </a:prstGeom>
          <a:noFill/>
          <a:ln w="38100">
            <a:solidFill>
              <a:srgbClr val="0365C0"/>
            </a:solidFill>
          </a:ln>
        </p:spPr>
        <p:txBody>
          <a:bodyPr wrap="square" rtlCol="0">
            <a:spAutoFit/>
          </a:bodyPr>
          <a:lstStyle/>
          <a:p>
            <a:r>
              <a:rPr lang="en-US" altLang="zh-CN" sz="3200" dirty="0">
                <a:latin typeface="Helvetica" pitchFamily="2" charset="0"/>
              </a:rPr>
              <a:t>Persistent key-value store (in-memory part) -- </a:t>
            </a:r>
            <a:r>
              <a:rPr lang="en-US" altLang="zh-CN" sz="3200" dirty="0">
                <a:solidFill>
                  <a:schemeClr val="accent1"/>
                </a:solidFill>
                <a:latin typeface="Helvetica" pitchFamily="2" charset="0"/>
              </a:rPr>
              <a:t>skip</a:t>
            </a:r>
            <a:r>
              <a:rPr lang="zh-CN" altLang="en-US" sz="3200" dirty="0">
                <a:solidFill>
                  <a:schemeClr val="accent1"/>
                </a:solidFill>
                <a:latin typeface="Helvetica" pitchFamily="2" charset="0"/>
              </a:rPr>
              <a:t> </a:t>
            </a:r>
            <a:r>
              <a:rPr lang="en-US" altLang="zh-CN" sz="3200" dirty="0">
                <a:solidFill>
                  <a:schemeClr val="accent1"/>
                </a:solidFill>
                <a:latin typeface="Helvetica" pitchFamily="2" charset="0"/>
              </a:rPr>
              <a:t>list</a:t>
            </a:r>
            <a:endParaRPr lang="en-US" sz="3200" dirty="0">
              <a:latin typeface="Helvetica" pitchFamily="2" charset="0"/>
            </a:endParaRPr>
          </a:p>
        </p:txBody>
      </p:sp>
      <p:sp>
        <p:nvSpPr>
          <p:cNvPr id="25" name="TextBox 24">
            <a:extLst>
              <a:ext uri="{FF2B5EF4-FFF2-40B4-BE49-F238E27FC236}">
                <a16:creationId xmlns:a16="http://schemas.microsoft.com/office/drawing/2014/main" id="{EC27CB66-68B9-D34D-82AA-2F333DBBF57C}"/>
              </a:ext>
            </a:extLst>
          </p:cNvPr>
          <p:cNvSpPr txBox="1"/>
          <p:nvPr/>
        </p:nvSpPr>
        <p:spPr>
          <a:xfrm>
            <a:off x="654678" y="5563794"/>
            <a:ext cx="11233785" cy="584775"/>
          </a:xfrm>
          <a:prstGeom prst="rect">
            <a:avLst/>
          </a:prstGeom>
          <a:noFill/>
          <a:ln w="38100">
            <a:solidFill>
              <a:srgbClr val="0365C0"/>
            </a:solidFill>
          </a:ln>
        </p:spPr>
        <p:txBody>
          <a:bodyPr wrap="square" rtlCol="0">
            <a:spAutoFit/>
          </a:bodyPr>
          <a:lstStyle/>
          <a:p>
            <a:r>
              <a:rPr lang="en-US" altLang="zh-CN" sz="3200" dirty="0">
                <a:latin typeface="Helvetica" pitchFamily="2" charset="0"/>
              </a:rPr>
              <a:t>Search</a:t>
            </a:r>
            <a:r>
              <a:rPr lang="zh-CN" altLang="en-US" sz="3200" dirty="0">
                <a:latin typeface="Helvetica" pitchFamily="2" charset="0"/>
              </a:rPr>
              <a:t> </a:t>
            </a:r>
            <a:r>
              <a:rPr lang="en-US" altLang="zh-CN" sz="3200" dirty="0">
                <a:latin typeface="Helvetica" pitchFamily="2" charset="0"/>
              </a:rPr>
              <a:t>engine</a:t>
            </a:r>
            <a:r>
              <a:rPr lang="zh-CN" altLang="en-US" sz="3200" dirty="0">
                <a:latin typeface="Helvetica" pitchFamily="2" charset="0"/>
              </a:rPr>
              <a:t> </a:t>
            </a:r>
            <a:r>
              <a:rPr lang="en-US" altLang="zh-CN" sz="3200" dirty="0">
                <a:latin typeface="Helvetica" pitchFamily="2" charset="0"/>
              </a:rPr>
              <a:t>-- </a:t>
            </a:r>
            <a:r>
              <a:rPr lang="en-US" altLang="zh-CN" sz="3200" dirty="0">
                <a:solidFill>
                  <a:schemeClr val="accent1"/>
                </a:solidFill>
                <a:latin typeface="Helvetica" pitchFamily="2" charset="0"/>
              </a:rPr>
              <a:t>locality</a:t>
            </a:r>
            <a:r>
              <a:rPr lang="zh-CN" altLang="en-US" sz="3200" dirty="0">
                <a:solidFill>
                  <a:schemeClr val="accent1"/>
                </a:solidFill>
                <a:latin typeface="Helvetica" pitchFamily="2" charset="0"/>
              </a:rPr>
              <a:t> </a:t>
            </a:r>
            <a:r>
              <a:rPr lang="en-US" altLang="zh-CN" sz="3200" dirty="0">
                <a:solidFill>
                  <a:schemeClr val="accent1"/>
                </a:solidFill>
                <a:latin typeface="Helvetica" pitchFamily="2" charset="0"/>
              </a:rPr>
              <a:t>sensitive</a:t>
            </a:r>
            <a:r>
              <a:rPr lang="zh-CN" altLang="en-US" sz="3200" dirty="0">
                <a:solidFill>
                  <a:schemeClr val="accent1"/>
                </a:solidFill>
                <a:latin typeface="Helvetica" pitchFamily="2" charset="0"/>
              </a:rPr>
              <a:t> </a:t>
            </a:r>
            <a:r>
              <a:rPr lang="en-US" altLang="zh-CN" sz="3200" dirty="0">
                <a:solidFill>
                  <a:schemeClr val="accent1"/>
                </a:solidFill>
                <a:latin typeface="Helvetica" pitchFamily="2" charset="0"/>
              </a:rPr>
              <a:t>hash</a:t>
            </a:r>
            <a:r>
              <a:rPr lang="zh-CN" altLang="en-US" sz="3200" dirty="0">
                <a:solidFill>
                  <a:schemeClr val="accent1"/>
                </a:solidFill>
                <a:latin typeface="Helvetica" pitchFamily="2" charset="0"/>
              </a:rPr>
              <a:t> </a:t>
            </a:r>
            <a:r>
              <a:rPr lang="en-US" altLang="zh-CN" sz="3200" dirty="0">
                <a:solidFill>
                  <a:schemeClr val="accent1"/>
                </a:solidFill>
                <a:latin typeface="Helvetica" pitchFamily="2" charset="0"/>
              </a:rPr>
              <a:t>(a</a:t>
            </a:r>
            <a:r>
              <a:rPr lang="zh-CN" altLang="en-US" sz="3200" dirty="0">
                <a:solidFill>
                  <a:schemeClr val="accent1"/>
                </a:solidFill>
                <a:latin typeface="Helvetica" pitchFamily="2" charset="0"/>
              </a:rPr>
              <a:t> </a:t>
            </a:r>
            <a:r>
              <a:rPr lang="en-US" altLang="zh-CN" sz="3200" dirty="0">
                <a:solidFill>
                  <a:schemeClr val="accent1"/>
                </a:solidFill>
                <a:latin typeface="Helvetica" pitchFamily="2" charset="0"/>
              </a:rPr>
              <a:t>set</a:t>
            </a:r>
            <a:r>
              <a:rPr lang="zh-CN" altLang="en-US" sz="3200" dirty="0">
                <a:solidFill>
                  <a:schemeClr val="accent1"/>
                </a:solidFill>
                <a:latin typeface="Helvetica" pitchFamily="2" charset="0"/>
              </a:rPr>
              <a:t> </a:t>
            </a:r>
            <a:r>
              <a:rPr lang="en-US" altLang="zh-CN" sz="3200" dirty="0">
                <a:solidFill>
                  <a:schemeClr val="accent1"/>
                </a:solidFill>
                <a:latin typeface="Helvetica" pitchFamily="2" charset="0"/>
              </a:rPr>
              <a:t>of</a:t>
            </a:r>
            <a:r>
              <a:rPr lang="zh-CN" altLang="en-US" sz="3200" dirty="0">
                <a:solidFill>
                  <a:schemeClr val="accent1"/>
                </a:solidFill>
                <a:latin typeface="Helvetica" pitchFamily="2" charset="0"/>
              </a:rPr>
              <a:t> </a:t>
            </a:r>
            <a:r>
              <a:rPr lang="en-US" altLang="zh-CN" sz="3200" dirty="0">
                <a:solidFill>
                  <a:schemeClr val="accent1"/>
                </a:solidFill>
                <a:latin typeface="Helvetica" pitchFamily="2" charset="0"/>
              </a:rPr>
              <a:t>hash</a:t>
            </a:r>
            <a:r>
              <a:rPr lang="zh-CN" altLang="en-US" sz="3200" dirty="0">
                <a:solidFill>
                  <a:schemeClr val="accent1"/>
                </a:solidFill>
                <a:latin typeface="Helvetica" pitchFamily="2" charset="0"/>
              </a:rPr>
              <a:t> </a:t>
            </a:r>
            <a:r>
              <a:rPr lang="en-US" altLang="zh-CN" sz="3200" dirty="0">
                <a:solidFill>
                  <a:schemeClr val="accent1"/>
                </a:solidFill>
                <a:latin typeface="Helvetica" pitchFamily="2" charset="0"/>
              </a:rPr>
              <a:t>tables)</a:t>
            </a:r>
            <a:endParaRPr lang="en-US" sz="3200" dirty="0">
              <a:latin typeface="Helvetica" pitchFamily="2" charset="0"/>
            </a:endParaRPr>
          </a:p>
        </p:txBody>
      </p:sp>
      <p:sp>
        <p:nvSpPr>
          <p:cNvPr id="3" name="TextBox 2">
            <a:extLst>
              <a:ext uri="{FF2B5EF4-FFF2-40B4-BE49-F238E27FC236}">
                <a16:creationId xmlns:a16="http://schemas.microsoft.com/office/drawing/2014/main" id="{05EC2DA7-5859-C842-B1CB-38D41C1DF03B}"/>
              </a:ext>
            </a:extLst>
          </p:cNvPr>
          <p:cNvSpPr txBox="1"/>
          <p:nvPr/>
        </p:nvSpPr>
        <p:spPr>
          <a:xfrm>
            <a:off x="4442635" y="1649246"/>
            <a:ext cx="4296369" cy="523220"/>
          </a:xfrm>
          <a:prstGeom prst="rect">
            <a:avLst/>
          </a:prstGeom>
          <a:noFill/>
        </p:spPr>
        <p:txBody>
          <a:bodyPr wrap="none" rtlCol="0">
            <a:spAutoFit/>
          </a:bodyPr>
          <a:lstStyle/>
          <a:p>
            <a:r>
              <a:rPr lang="en-US" altLang="zh-CN" sz="2800" spc="60" dirty="0">
                <a:solidFill>
                  <a:schemeClr val="accent1"/>
                </a:solidFill>
                <a:latin typeface="Helvetica" pitchFamily="2" charset="0"/>
                <a:cs typeface="Calibri Light"/>
              </a:rPr>
              <a:t>,</a:t>
            </a:r>
            <a:r>
              <a:rPr lang="zh-CN" altLang="en-US" sz="2800" spc="60" dirty="0">
                <a:solidFill>
                  <a:schemeClr val="accent1"/>
                </a:solidFill>
                <a:latin typeface="Helvetica" pitchFamily="2" charset="0"/>
                <a:cs typeface="Calibri Light"/>
              </a:rPr>
              <a:t> </a:t>
            </a:r>
            <a:r>
              <a:rPr lang="en-US" altLang="zh-CN" sz="2800" spc="60" dirty="0">
                <a:solidFill>
                  <a:schemeClr val="accent1"/>
                </a:solidFill>
                <a:latin typeface="Helvetica" pitchFamily="2" charset="0"/>
                <a:cs typeface="Calibri Light"/>
              </a:rPr>
              <a:t>diverse,</a:t>
            </a:r>
            <a:r>
              <a:rPr lang="zh-CN" altLang="en-US" sz="2800" spc="60" dirty="0">
                <a:solidFill>
                  <a:schemeClr val="accent1"/>
                </a:solidFill>
                <a:latin typeface="Helvetica" pitchFamily="2" charset="0"/>
                <a:cs typeface="Calibri Light"/>
              </a:rPr>
              <a:t> </a:t>
            </a:r>
            <a:r>
              <a:rPr lang="en-US" altLang="zh-CN" sz="2800" spc="60" dirty="0">
                <a:solidFill>
                  <a:schemeClr val="accent1"/>
                </a:solidFill>
                <a:latin typeface="Helvetica" pitchFamily="2" charset="0"/>
                <a:cs typeface="Calibri Light"/>
              </a:rPr>
              <a:t>fine-grained …</a:t>
            </a:r>
            <a:endParaRPr lang="en-US" altLang="zh-CN" sz="2800" spc="60" dirty="0">
              <a:latin typeface="Helvetica" pitchFamily="2" charset="0"/>
              <a:cs typeface="Calibri Light"/>
            </a:endParaRPr>
          </a:p>
        </p:txBody>
      </p:sp>
    </p:spTree>
    <p:extLst>
      <p:ext uri="{BB962C8B-B14F-4D97-AF65-F5344CB8AC3E}">
        <p14:creationId xmlns:p14="http://schemas.microsoft.com/office/powerpoint/2010/main" val="12093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nodeType="clickEffect">
                                  <p:stCondLst>
                                    <p:cond delay="0"/>
                                  </p:stCondLst>
                                  <p:childTnLst>
                                    <p:animEffect transition="out" filter="blinds(horizontal)">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3" presetClass="exit" presetSubtype="10" fill="hold" nodeType="withEffect">
                                  <p:stCondLst>
                                    <p:cond delay="0"/>
                                  </p:stCondLst>
                                  <p:childTnLst>
                                    <p:animEffect transition="out" filter="blinds(horizontal)">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nodeType="clickEffect">
                                  <p:stCondLst>
                                    <p:cond delay="0"/>
                                  </p:stCondLst>
                                  <p:childTnLst>
                                    <p:animEffect transition="out" filter="blinds(horizontal)">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7">
            <a:extLst>
              <a:ext uri="{FF2B5EF4-FFF2-40B4-BE49-F238E27FC236}">
                <a16:creationId xmlns:a16="http://schemas.microsoft.com/office/drawing/2014/main" id="{6C674C57-DE2A-C742-AF4A-3DA01ECBA764}"/>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1" name="object 28">
            <a:extLst>
              <a:ext uri="{FF2B5EF4-FFF2-40B4-BE49-F238E27FC236}">
                <a16:creationId xmlns:a16="http://schemas.microsoft.com/office/drawing/2014/main" id="{5DB8D4F7-5763-0848-B00E-58B2C3FD4FA9}"/>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3" name="Slide Number Placeholder 1">
            <a:extLst>
              <a:ext uri="{FF2B5EF4-FFF2-40B4-BE49-F238E27FC236}">
                <a16:creationId xmlns:a16="http://schemas.microsoft.com/office/drawing/2014/main" id="{8EC2367C-44DC-E047-A410-633FF7999CFD}"/>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4</a:t>
            </a:fld>
            <a:endParaRPr lang="en-US" dirty="0">
              <a:latin typeface="Helvetica" pitchFamily="2" charset="0"/>
            </a:endParaRPr>
          </a:p>
        </p:txBody>
      </p:sp>
      <p:sp>
        <p:nvSpPr>
          <p:cNvPr id="26" name="object 26">
            <a:extLst>
              <a:ext uri="{FF2B5EF4-FFF2-40B4-BE49-F238E27FC236}">
                <a16:creationId xmlns:a16="http://schemas.microsoft.com/office/drawing/2014/main" id="{10B5827E-E00E-0A4C-947D-E82257283008}"/>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Motivation</a:t>
            </a:r>
            <a:r>
              <a:rPr lang="zh-CN" altLang="en-US" sz="2800" spc="30" dirty="0">
                <a:solidFill>
                  <a:srgbClr val="3467AE"/>
                </a:solidFill>
                <a:latin typeface="Helvetica" pitchFamily="2" charset="0"/>
              </a:rPr>
              <a:t> </a:t>
            </a:r>
            <a:endParaRPr lang="en-US" sz="2800" spc="-140" dirty="0">
              <a:solidFill>
                <a:srgbClr val="3467AE"/>
              </a:solidFill>
              <a:latin typeface="Helvetica" pitchFamily="2" charset="0"/>
            </a:endParaRPr>
          </a:p>
        </p:txBody>
      </p:sp>
      <p:pic>
        <p:nvPicPr>
          <p:cNvPr id="7" name="Picture 6">
            <a:extLst>
              <a:ext uri="{FF2B5EF4-FFF2-40B4-BE49-F238E27FC236}">
                <a16:creationId xmlns:a16="http://schemas.microsoft.com/office/drawing/2014/main" id="{C6C9A9C4-3F99-CA40-B6DA-F29B10C44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289" y="2266632"/>
            <a:ext cx="8654468" cy="2678764"/>
          </a:xfrm>
          <a:prstGeom prst="rect">
            <a:avLst/>
          </a:prstGeom>
        </p:spPr>
      </p:pic>
      <p:sp>
        <p:nvSpPr>
          <p:cNvPr id="9" name="TextBox 8">
            <a:extLst>
              <a:ext uri="{FF2B5EF4-FFF2-40B4-BE49-F238E27FC236}">
                <a16:creationId xmlns:a16="http://schemas.microsoft.com/office/drawing/2014/main" id="{5A30192A-C660-5341-BA05-F4168BFD2AC3}"/>
              </a:ext>
            </a:extLst>
          </p:cNvPr>
          <p:cNvSpPr txBox="1"/>
          <p:nvPr/>
        </p:nvSpPr>
        <p:spPr>
          <a:xfrm>
            <a:off x="907733" y="1639283"/>
            <a:ext cx="10727676" cy="3200876"/>
          </a:xfrm>
          <a:prstGeom prst="rect">
            <a:avLst/>
          </a:prstGeom>
          <a:noFill/>
        </p:spPr>
        <p:txBody>
          <a:bodyPr wrap="square" rtlCol="0">
            <a:spAutoFit/>
          </a:bodyPr>
          <a:lstStyle/>
          <a:p>
            <a:pPr marL="342900" indent="-342900">
              <a:buFont typeface="Wingdings" pitchFamily="2" charset="2"/>
              <a:buChar char="§"/>
            </a:pPr>
            <a:r>
              <a:rPr lang="en-US" altLang="zh-CN" sz="2800" spc="60" dirty="0">
                <a:latin typeface="Helvetica" pitchFamily="2" charset="0"/>
                <a:cs typeface="Calibri Light"/>
              </a:rPr>
              <a:t>Query</a:t>
            </a:r>
            <a:r>
              <a:rPr lang="zh-CN" altLang="en-US" sz="2800" spc="60" dirty="0">
                <a:latin typeface="Helvetica" pitchFamily="2" charset="0"/>
                <a:cs typeface="Calibri Light"/>
              </a:rPr>
              <a:t> </a:t>
            </a:r>
            <a:r>
              <a:rPr lang="en-US" altLang="zh-CN" sz="2800" spc="60" dirty="0">
                <a:latin typeface="Helvetica" pitchFamily="2" charset="0"/>
                <a:cs typeface="Calibri Light"/>
              </a:rPr>
              <a:t>is</a:t>
            </a:r>
            <a:r>
              <a:rPr lang="zh-CN" altLang="en-US" sz="2800" spc="60" dirty="0">
                <a:latin typeface="Helvetica" pitchFamily="2" charset="0"/>
                <a:cs typeface="Calibri Light"/>
              </a:rPr>
              <a:t> </a:t>
            </a:r>
            <a:r>
              <a:rPr lang="en-US" altLang="zh-CN" sz="2800" spc="60" dirty="0">
                <a:solidFill>
                  <a:schemeClr val="accent1"/>
                </a:solidFill>
                <a:latin typeface="Helvetica" pitchFamily="2" charset="0"/>
                <a:cs typeface="Calibri Light"/>
              </a:rPr>
              <a:t>ubiquitous,</a:t>
            </a:r>
            <a:r>
              <a:rPr lang="zh-CN" altLang="en-US" sz="2800" spc="60" dirty="0">
                <a:solidFill>
                  <a:schemeClr val="accent1"/>
                </a:solidFill>
                <a:latin typeface="Helvetica" pitchFamily="2" charset="0"/>
                <a:cs typeface="Calibri Light"/>
              </a:rPr>
              <a:t> </a:t>
            </a:r>
            <a:r>
              <a:rPr lang="en-US" altLang="zh-CN" sz="2800" spc="60" dirty="0">
                <a:solidFill>
                  <a:schemeClr val="accent1"/>
                </a:solidFill>
                <a:latin typeface="Helvetica" pitchFamily="2" charset="0"/>
                <a:cs typeface="Calibri Light"/>
              </a:rPr>
              <a:t>diverse,</a:t>
            </a:r>
            <a:r>
              <a:rPr lang="zh-CN" altLang="en-US" sz="2800" spc="60" dirty="0">
                <a:solidFill>
                  <a:schemeClr val="accent1"/>
                </a:solidFill>
                <a:latin typeface="Helvetica" pitchFamily="2" charset="0"/>
                <a:cs typeface="Calibri Light"/>
              </a:rPr>
              <a:t> </a:t>
            </a:r>
            <a:r>
              <a:rPr lang="en-US" altLang="zh-CN" sz="2800" spc="60" dirty="0">
                <a:solidFill>
                  <a:schemeClr val="accent1"/>
                </a:solidFill>
                <a:latin typeface="Helvetica" pitchFamily="2" charset="0"/>
                <a:cs typeface="Calibri Light"/>
              </a:rPr>
              <a:t>fine-grained,</a:t>
            </a:r>
            <a:r>
              <a:rPr lang="zh-CN" altLang="en-US" sz="2800" spc="60" dirty="0">
                <a:solidFill>
                  <a:schemeClr val="accent1"/>
                </a:solidFill>
                <a:latin typeface="Helvetica" pitchFamily="2" charset="0"/>
                <a:cs typeface="Calibri Light"/>
              </a:rPr>
              <a:t> </a:t>
            </a:r>
            <a:r>
              <a:rPr lang="en-US" altLang="zh-CN" sz="2800" spc="60" dirty="0">
                <a:solidFill>
                  <a:srgbClr val="FF0000"/>
                </a:solidFill>
                <a:latin typeface="Helvetica" pitchFamily="2" charset="0"/>
                <a:cs typeface="Calibri Light"/>
              </a:rPr>
              <a:t>but</a:t>
            </a:r>
            <a:r>
              <a:rPr lang="zh-CN" altLang="en-US" sz="2800" spc="60" dirty="0">
                <a:solidFill>
                  <a:schemeClr val="accent1"/>
                </a:solidFill>
                <a:latin typeface="Helvetica" pitchFamily="2" charset="0"/>
                <a:cs typeface="Calibri Light"/>
              </a:rPr>
              <a:t> </a:t>
            </a:r>
            <a:r>
              <a:rPr lang="en-US" altLang="zh-CN" sz="2800" spc="60" dirty="0">
                <a:solidFill>
                  <a:srgbClr val="FF0000"/>
                </a:solidFill>
                <a:latin typeface="Helvetica" pitchFamily="2" charset="0"/>
                <a:cs typeface="Calibri Light"/>
              </a:rPr>
              <a:t>expensive</a:t>
            </a:r>
            <a:r>
              <a:rPr lang="en-US" altLang="zh-CN" sz="2800" spc="60" dirty="0">
                <a:latin typeface="Helvetica" pitchFamily="2" charset="0"/>
                <a:cs typeface="Calibri Light"/>
              </a:rPr>
              <a:t>.</a:t>
            </a:r>
          </a:p>
          <a:p>
            <a:pPr marL="342900" indent="-342900">
              <a:buFont typeface="Wingdings" pitchFamily="2" charset="2"/>
              <a:buChar char="§"/>
            </a:pPr>
            <a:endParaRPr lang="en-US" altLang="zh-CN" sz="2800" spc="60" dirty="0">
              <a:latin typeface="Helvetica" pitchFamily="2" charset="0"/>
              <a:cs typeface="Calibri Light"/>
            </a:endParaRPr>
          </a:p>
          <a:p>
            <a:endParaRPr lang="en-US" altLang="zh-CN" sz="2800" spc="60" dirty="0">
              <a:latin typeface="Helvetica" pitchFamily="2" charset="0"/>
              <a:cs typeface="Calibri Light"/>
            </a:endParaRPr>
          </a:p>
          <a:p>
            <a:pPr marL="342900" indent="-342900">
              <a:buFont typeface="Wingdings" pitchFamily="2" charset="2"/>
              <a:buChar char="§"/>
            </a:pPr>
            <a:endParaRPr lang="en-US" altLang="zh-CN" spc="60" dirty="0">
              <a:latin typeface="Helvetica" pitchFamily="2" charset="0"/>
              <a:cs typeface="Calibri Light"/>
            </a:endParaRPr>
          </a:p>
          <a:p>
            <a:pPr marL="800100" lvl="1" indent="-342900">
              <a:buFont typeface="Arial" panose="020B0604020202020204" pitchFamily="34" charset="0"/>
              <a:buChar char="•"/>
            </a:pPr>
            <a:endParaRPr lang="en-US" sz="2000" spc="60" dirty="0">
              <a:latin typeface="Helvetica" pitchFamily="2" charset="0"/>
              <a:cs typeface="Calibri Light"/>
            </a:endParaRPr>
          </a:p>
          <a:p>
            <a:pPr marL="342900" indent="-342900">
              <a:buFont typeface="Arial" panose="020B0604020202020204" pitchFamily="34" charset="0"/>
              <a:buChar char="•"/>
            </a:pPr>
            <a:endParaRPr lang="en-US" sz="2000" spc="60" dirty="0">
              <a:latin typeface="Helvetica" pitchFamily="2" charset="0"/>
              <a:cs typeface="Calibri Light"/>
            </a:endParaRPr>
          </a:p>
          <a:p>
            <a:pPr marL="342900" indent="-342900">
              <a:buFont typeface="Arial" panose="020B0604020202020204" pitchFamily="34" charset="0"/>
              <a:buChar char="•"/>
            </a:pPr>
            <a:endParaRPr lang="en-US" sz="2000" spc="60" dirty="0">
              <a:latin typeface="Helvetica" pitchFamily="2" charset="0"/>
              <a:cs typeface="Calibri Light"/>
            </a:endParaRPr>
          </a:p>
          <a:p>
            <a:pPr marL="342900" indent="-342900">
              <a:buFont typeface="Arial" panose="020B0604020202020204" pitchFamily="34" charset="0"/>
              <a:buChar char="•"/>
            </a:pPr>
            <a:endParaRPr lang="en-US" sz="2000" spc="60" dirty="0">
              <a:latin typeface="Helvetica" pitchFamily="2" charset="0"/>
              <a:cs typeface="Calibri Light"/>
            </a:endParaRPr>
          </a:p>
          <a:p>
            <a:endParaRPr lang="en-US" sz="2000" spc="60" dirty="0">
              <a:latin typeface="Helvetica" pitchFamily="2" charset="0"/>
              <a:cs typeface="Calibri Light"/>
            </a:endParaRPr>
          </a:p>
        </p:txBody>
      </p:sp>
      <p:sp>
        <p:nvSpPr>
          <p:cNvPr id="12" name="TextBox 11">
            <a:extLst>
              <a:ext uri="{FF2B5EF4-FFF2-40B4-BE49-F238E27FC236}">
                <a16:creationId xmlns:a16="http://schemas.microsoft.com/office/drawing/2014/main" id="{BEB44AA8-D0AD-1243-A081-CE5624E5F911}"/>
              </a:ext>
            </a:extLst>
          </p:cNvPr>
          <p:cNvSpPr txBox="1"/>
          <p:nvPr/>
        </p:nvSpPr>
        <p:spPr>
          <a:xfrm>
            <a:off x="479107" y="5685697"/>
            <a:ext cx="11233785" cy="523220"/>
          </a:xfrm>
          <a:prstGeom prst="rect">
            <a:avLst/>
          </a:prstGeom>
          <a:noFill/>
          <a:ln w="38100">
            <a:solidFill>
              <a:srgbClr val="0365C0"/>
            </a:solidFill>
          </a:ln>
        </p:spPr>
        <p:txBody>
          <a:bodyPr wrap="square" rtlCol="0">
            <a:spAutoFit/>
          </a:bodyPr>
          <a:lstStyle/>
          <a:p>
            <a:r>
              <a:rPr lang="en-US" altLang="zh-CN" sz="2800" spc="60" dirty="0">
                <a:latin typeface="Helvetica" pitchFamily="2" charset="0"/>
                <a:cs typeface="Calibri Light"/>
              </a:rPr>
              <a:t>Our</a:t>
            </a:r>
            <a:r>
              <a:rPr lang="zh-CN" altLang="en-US" sz="2800" spc="60" dirty="0">
                <a:latin typeface="Helvetica" pitchFamily="2" charset="0"/>
                <a:cs typeface="Calibri Light"/>
              </a:rPr>
              <a:t> </a:t>
            </a:r>
            <a:r>
              <a:rPr lang="en-US" altLang="zh-CN" sz="2800" spc="60" dirty="0">
                <a:latin typeface="Helvetica" pitchFamily="2" charset="0"/>
                <a:cs typeface="Calibri Light"/>
              </a:rPr>
              <a:t>goal:</a:t>
            </a:r>
            <a:r>
              <a:rPr lang="zh-CN" altLang="en-US" sz="2800" spc="60" dirty="0">
                <a:latin typeface="Helvetica" pitchFamily="2" charset="0"/>
                <a:cs typeface="Calibri Light"/>
              </a:rPr>
              <a:t> </a:t>
            </a:r>
            <a:r>
              <a:rPr lang="en-US" altLang="zh-CN" sz="2800" spc="60" dirty="0">
                <a:solidFill>
                  <a:schemeClr val="accent1"/>
                </a:solidFill>
                <a:latin typeface="Helvetica" pitchFamily="2" charset="0"/>
                <a:cs typeface="Calibri Light"/>
              </a:rPr>
              <a:t>versatile</a:t>
            </a:r>
            <a:r>
              <a:rPr lang="en-US" altLang="zh-CN" sz="2800" spc="60" dirty="0">
                <a:latin typeface="Helvetica" pitchFamily="2" charset="0"/>
                <a:cs typeface="Calibri Light"/>
              </a:rPr>
              <a:t> accelerator with</a:t>
            </a:r>
            <a:r>
              <a:rPr lang="zh-CN" altLang="en-US" sz="2800" spc="60" dirty="0">
                <a:latin typeface="Helvetica" pitchFamily="2" charset="0"/>
                <a:cs typeface="Calibri Light"/>
              </a:rPr>
              <a:t> </a:t>
            </a:r>
            <a:r>
              <a:rPr lang="en-US" altLang="zh-CN" sz="2800" spc="60" dirty="0">
                <a:solidFill>
                  <a:schemeClr val="accent1"/>
                </a:solidFill>
                <a:latin typeface="Helvetica" pitchFamily="2" charset="0"/>
                <a:cs typeface="Calibri Light"/>
              </a:rPr>
              <a:t>low</a:t>
            </a:r>
            <a:r>
              <a:rPr lang="zh-CN" altLang="en-US" sz="2800" spc="60" dirty="0">
                <a:solidFill>
                  <a:schemeClr val="accent1"/>
                </a:solidFill>
                <a:latin typeface="Helvetica" pitchFamily="2" charset="0"/>
                <a:cs typeface="Calibri Light"/>
              </a:rPr>
              <a:t> </a:t>
            </a:r>
            <a:r>
              <a:rPr lang="en-US" altLang="zh-CN" sz="2800" spc="60" dirty="0">
                <a:solidFill>
                  <a:schemeClr val="accent1"/>
                </a:solidFill>
                <a:latin typeface="Helvetica" pitchFamily="2" charset="0"/>
                <a:cs typeface="Calibri Light"/>
              </a:rPr>
              <a:t>overhead</a:t>
            </a:r>
            <a:r>
              <a:rPr lang="en-US" altLang="zh-CN" sz="2800" spc="60" dirty="0">
                <a:latin typeface="Helvetica" pitchFamily="2" charset="0"/>
                <a:cs typeface="Calibri Light"/>
              </a:rPr>
              <a:t>.</a:t>
            </a:r>
          </a:p>
        </p:txBody>
      </p:sp>
    </p:spTree>
    <p:extLst>
      <p:ext uri="{BB962C8B-B14F-4D97-AF65-F5344CB8AC3E}">
        <p14:creationId xmlns:p14="http://schemas.microsoft.com/office/powerpoint/2010/main" val="317345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5</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Abstracting</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query</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operations</a:t>
            </a:r>
            <a:r>
              <a:rPr lang="zh-CN" altLang="en-US" sz="4000" spc="30" dirty="0">
                <a:solidFill>
                  <a:srgbClr val="3467AE"/>
                </a:solidFill>
                <a:latin typeface="Helvetica" pitchFamily="2" charset="0"/>
              </a:rPr>
              <a:t> </a:t>
            </a:r>
            <a:endParaRPr lang="en-US" sz="4000" spc="-140" dirty="0">
              <a:solidFill>
                <a:srgbClr val="3467AE"/>
              </a:solidFill>
              <a:latin typeface="Helvetica" pitchFamily="2" charset="0"/>
            </a:endParaRPr>
          </a:p>
        </p:txBody>
      </p:sp>
      <p:sp>
        <p:nvSpPr>
          <p:cNvPr id="15" name="TextBox 14">
            <a:extLst>
              <a:ext uri="{FF2B5EF4-FFF2-40B4-BE49-F238E27FC236}">
                <a16:creationId xmlns:a16="http://schemas.microsoft.com/office/drawing/2014/main" id="{EE7D7B50-77ED-D14F-8BF1-5737FF80A7E0}"/>
              </a:ext>
            </a:extLst>
          </p:cNvPr>
          <p:cNvSpPr txBox="1"/>
          <p:nvPr/>
        </p:nvSpPr>
        <p:spPr>
          <a:xfrm>
            <a:off x="444830" y="1656883"/>
            <a:ext cx="11538594" cy="2123658"/>
          </a:xfrm>
          <a:prstGeom prst="rect">
            <a:avLst/>
          </a:prstGeom>
          <a:noFill/>
        </p:spPr>
        <p:txBody>
          <a:bodyPr wrap="square" rtlCol="0">
            <a:spAutoFit/>
          </a:bodyPr>
          <a:lstStyle/>
          <a:p>
            <a:pPr marL="342900" indent="-342900">
              <a:buFont typeface="Wingdings" pitchFamily="2" charset="2"/>
              <a:buChar char="§"/>
            </a:pPr>
            <a:r>
              <a:rPr lang="en-US" altLang="zh-CN" sz="2800" spc="60" dirty="0">
                <a:latin typeface="Helvetica" pitchFamily="2" charset="0"/>
                <a:cs typeface="Calibri Light"/>
              </a:rPr>
              <a:t>Query operations</a:t>
            </a:r>
            <a:r>
              <a:rPr lang="zh-CN" altLang="en-US" sz="2800" spc="60" dirty="0">
                <a:latin typeface="Helvetica" pitchFamily="2" charset="0"/>
                <a:cs typeface="Calibri Light"/>
              </a:rPr>
              <a:t> </a:t>
            </a:r>
            <a:r>
              <a:rPr lang="en-US" altLang="zh-CN" sz="2800" spc="60" dirty="0">
                <a:latin typeface="Helvetica" pitchFamily="2" charset="0"/>
                <a:cs typeface="Calibri Light"/>
              </a:rPr>
              <a:t>have</a:t>
            </a:r>
            <a:r>
              <a:rPr lang="zh-CN" altLang="en-US" sz="2800" spc="60" dirty="0">
                <a:latin typeface="Helvetica" pitchFamily="2" charset="0"/>
                <a:cs typeface="Calibri Light"/>
              </a:rPr>
              <a:t> </a:t>
            </a:r>
            <a:r>
              <a:rPr lang="en-US" altLang="zh-CN" sz="2800" spc="60" dirty="0">
                <a:latin typeface="Helvetica" pitchFamily="2" charset="0"/>
                <a:cs typeface="Calibri Light"/>
              </a:rPr>
              <a:t>lots</a:t>
            </a:r>
            <a:r>
              <a:rPr lang="zh-CN" altLang="en-US" sz="2800" spc="60" dirty="0">
                <a:latin typeface="Helvetica" pitchFamily="2" charset="0"/>
                <a:cs typeface="Calibri Light"/>
              </a:rPr>
              <a:t> </a:t>
            </a:r>
            <a:r>
              <a:rPr lang="en-US" altLang="zh-CN" sz="2800" spc="60" dirty="0">
                <a:latin typeface="Helvetica" pitchFamily="2" charset="0"/>
                <a:cs typeface="Calibri Light"/>
              </a:rPr>
              <a:t>in</a:t>
            </a:r>
            <a:r>
              <a:rPr lang="zh-CN" altLang="en-US" sz="2800" spc="60" dirty="0">
                <a:latin typeface="Helvetica" pitchFamily="2" charset="0"/>
                <a:cs typeface="Calibri Light"/>
              </a:rPr>
              <a:t> </a:t>
            </a:r>
            <a:r>
              <a:rPr lang="en-US" altLang="zh-CN" sz="2800" spc="60" dirty="0">
                <a:latin typeface="Helvetica" pitchFamily="2" charset="0"/>
                <a:cs typeface="Calibri Light"/>
              </a:rPr>
              <a:t>common</a:t>
            </a:r>
          </a:p>
          <a:p>
            <a:pPr marL="800100" lvl="1" indent="-342900">
              <a:buFont typeface="Wingdings" pitchFamily="2" charset="2"/>
              <a:buChar char="§"/>
            </a:pPr>
            <a:r>
              <a:rPr lang="en-US" altLang="zh-CN" sz="2800" spc="60" dirty="0">
                <a:latin typeface="Helvetica" pitchFamily="2" charset="0"/>
                <a:cs typeface="Calibri Light"/>
              </a:rPr>
              <a:t>2</a:t>
            </a:r>
            <a:r>
              <a:rPr lang="zh-CN" altLang="en-US" sz="2800" spc="60" dirty="0">
                <a:latin typeface="Helvetica" pitchFamily="2" charset="0"/>
                <a:cs typeface="Calibri Light"/>
              </a:rPr>
              <a:t> </a:t>
            </a:r>
            <a:r>
              <a:rPr lang="en-US" altLang="zh-CN" sz="2800" spc="60" dirty="0">
                <a:latin typeface="Helvetica" pitchFamily="2" charset="0"/>
                <a:cs typeface="Calibri Light"/>
              </a:rPr>
              <a:t>inputs</a:t>
            </a:r>
            <a:r>
              <a:rPr lang="zh-CN" altLang="en-US" sz="2800" spc="60" dirty="0">
                <a:latin typeface="Helvetica" pitchFamily="2" charset="0"/>
                <a:cs typeface="Calibri Light"/>
              </a:rPr>
              <a:t> </a:t>
            </a:r>
            <a:r>
              <a:rPr lang="en-US" altLang="zh-CN" sz="2800" spc="60" dirty="0">
                <a:latin typeface="Helvetica" pitchFamily="2" charset="0"/>
                <a:cs typeface="Calibri Light"/>
              </a:rPr>
              <a:t>(key,</a:t>
            </a:r>
            <a:r>
              <a:rPr lang="zh-CN" altLang="en-US" sz="2800" spc="60" dirty="0">
                <a:latin typeface="Helvetica" pitchFamily="2" charset="0"/>
                <a:cs typeface="Calibri Light"/>
              </a:rPr>
              <a:t> </a:t>
            </a:r>
            <a:r>
              <a:rPr lang="en-US" altLang="zh-CN" sz="2800" spc="60" dirty="0">
                <a:latin typeface="Helvetica" pitchFamily="2" charset="0"/>
                <a:cs typeface="Calibri Light"/>
              </a:rPr>
              <a:t>address</a:t>
            </a:r>
            <a:r>
              <a:rPr lang="zh-CN" altLang="en-US" sz="2800" spc="60" dirty="0">
                <a:latin typeface="Helvetica" pitchFamily="2" charset="0"/>
                <a:cs typeface="Calibri Light"/>
              </a:rPr>
              <a:t> </a:t>
            </a:r>
            <a:r>
              <a:rPr lang="en-US" altLang="zh-CN" sz="2800" spc="60" dirty="0">
                <a:latin typeface="Helvetica" pitchFamily="2" charset="0"/>
                <a:cs typeface="Calibri Light"/>
              </a:rPr>
              <a:t>of</a:t>
            </a:r>
            <a:r>
              <a:rPr lang="zh-CN" altLang="en-US" sz="2800" spc="60" dirty="0">
                <a:latin typeface="Helvetica" pitchFamily="2" charset="0"/>
                <a:cs typeface="Calibri Light"/>
              </a:rPr>
              <a:t> </a:t>
            </a:r>
            <a:r>
              <a:rPr lang="en-US" altLang="zh-CN" sz="2800" spc="60" dirty="0">
                <a:latin typeface="Helvetica" pitchFamily="2" charset="0"/>
                <a:cs typeface="Calibri Light"/>
              </a:rPr>
              <a:t>the</a:t>
            </a:r>
            <a:r>
              <a:rPr lang="zh-CN" altLang="en-US" sz="2800" spc="60" dirty="0">
                <a:latin typeface="Helvetica" pitchFamily="2" charset="0"/>
                <a:cs typeface="Calibri Light"/>
              </a:rPr>
              <a:t> </a:t>
            </a:r>
            <a:r>
              <a:rPr lang="en-US" altLang="zh-CN" sz="2800" spc="60" dirty="0">
                <a:latin typeface="Helvetica" pitchFamily="2" charset="0"/>
                <a:cs typeface="Calibri Light"/>
              </a:rPr>
              <a:t>data</a:t>
            </a:r>
            <a:r>
              <a:rPr lang="zh-CN" altLang="en-US" sz="2800" spc="60" dirty="0">
                <a:latin typeface="Helvetica" pitchFamily="2" charset="0"/>
                <a:cs typeface="Calibri Light"/>
              </a:rPr>
              <a:t> </a:t>
            </a:r>
            <a:r>
              <a:rPr lang="en-US" altLang="zh-CN" sz="2800" spc="60" dirty="0">
                <a:latin typeface="Helvetica" pitchFamily="2" charset="0"/>
                <a:cs typeface="Calibri Light"/>
              </a:rPr>
              <a:t>structure)</a:t>
            </a:r>
          </a:p>
          <a:p>
            <a:pPr marL="800100" lvl="1" indent="-342900">
              <a:buFont typeface="Wingdings" pitchFamily="2" charset="2"/>
              <a:buChar char="§"/>
            </a:pPr>
            <a:r>
              <a:rPr lang="en-US" altLang="zh-CN" sz="2800" spc="60" dirty="0">
                <a:latin typeface="Helvetica" pitchFamily="2" charset="0"/>
                <a:cs typeface="Calibri Light"/>
              </a:rPr>
              <a:t>1</a:t>
            </a:r>
            <a:r>
              <a:rPr lang="zh-CN" altLang="en-US" sz="2800" spc="60" dirty="0">
                <a:latin typeface="Helvetica" pitchFamily="2" charset="0"/>
                <a:cs typeface="Calibri Light"/>
              </a:rPr>
              <a:t> </a:t>
            </a:r>
            <a:r>
              <a:rPr lang="en-US" altLang="zh-CN" sz="2800" spc="60" dirty="0">
                <a:latin typeface="Helvetica" pitchFamily="2" charset="0"/>
                <a:cs typeface="Calibri Light"/>
              </a:rPr>
              <a:t>output</a:t>
            </a:r>
            <a:r>
              <a:rPr lang="zh-CN" altLang="en-US" sz="2800" spc="60" dirty="0">
                <a:latin typeface="Helvetica" pitchFamily="2" charset="0"/>
                <a:cs typeface="Calibri Light"/>
              </a:rPr>
              <a:t> </a:t>
            </a:r>
            <a:r>
              <a:rPr lang="en-US" altLang="zh-CN" sz="2800" spc="60" dirty="0">
                <a:latin typeface="Helvetica" pitchFamily="2" charset="0"/>
                <a:cs typeface="Calibri Light"/>
              </a:rPr>
              <a:t>(value)</a:t>
            </a:r>
            <a:r>
              <a:rPr lang="zh-CN" altLang="en-US" sz="2800" spc="60" dirty="0">
                <a:latin typeface="Helvetica" pitchFamily="2" charset="0"/>
                <a:cs typeface="Calibri Light"/>
              </a:rPr>
              <a:t> </a:t>
            </a:r>
            <a:endParaRPr lang="en-US" altLang="zh-CN" sz="2800" spc="60" dirty="0">
              <a:latin typeface="Helvetica" pitchFamily="2" charset="0"/>
              <a:cs typeface="Calibri Light"/>
            </a:endParaRPr>
          </a:p>
          <a:p>
            <a:pPr marL="800100" lvl="1" indent="-342900">
              <a:buFont typeface="Wingdings" pitchFamily="2" charset="2"/>
              <a:buChar char="§"/>
            </a:pPr>
            <a:r>
              <a:rPr lang="en-US" altLang="zh-CN" sz="2800" spc="60" dirty="0">
                <a:latin typeface="Helvetica" pitchFamily="2" charset="0"/>
                <a:cs typeface="Calibri Light"/>
              </a:rPr>
              <a:t>5</a:t>
            </a:r>
            <a:r>
              <a:rPr lang="zh-CN" altLang="en-US" sz="2800" spc="60" dirty="0">
                <a:latin typeface="Helvetica" pitchFamily="2" charset="0"/>
                <a:cs typeface="Calibri Light"/>
              </a:rPr>
              <a:t> </a:t>
            </a:r>
            <a:r>
              <a:rPr lang="en-US" altLang="zh-CN" sz="2800" spc="60" dirty="0">
                <a:latin typeface="Helvetica" pitchFamily="2" charset="0"/>
                <a:cs typeface="Calibri Light"/>
              </a:rPr>
              <a:t>steps:</a:t>
            </a:r>
          </a:p>
          <a:p>
            <a:pPr marL="800100" lvl="1" indent="-342900">
              <a:buFont typeface="Wingdings" pitchFamily="2" charset="2"/>
              <a:buChar char="§"/>
            </a:pPr>
            <a:endParaRPr lang="en-US" sz="2000" spc="60" dirty="0">
              <a:latin typeface="Helvetica" pitchFamily="2" charset="0"/>
              <a:cs typeface="Calibri Light"/>
            </a:endParaRPr>
          </a:p>
        </p:txBody>
      </p:sp>
      <p:pic>
        <p:nvPicPr>
          <p:cNvPr id="3" name="Picture 2">
            <a:extLst>
              <a:ext uri="{FF2B5EF4-FFF2-40B4-BE49-F238E27FC236}">
                <a16:creationId xmlns:a16="http://schemas.microsoft.com/office/drawing/2014/main" id="{2CB25102-1A2A-A946-8996-51D38F948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787" y="3335575"/>
            <a:ext cx="7532559" cy="2699982"/>
          </a:xfrm>
          <a:prstGeom prst="rect">
            <a:avLst/>
          </a:prstGeom>
        </p:spPr>
      </p:pic>
    </p:spTree>
    <p:extLst>
      <p:ext uri="{BB962C8B-B14F-4D97-AF65-F5344CB8AC3E}">
        <p14:creationId xmlns:p14="http://schemas.microsoft.com/office/powerpoint/2010/main" val="31519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6</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Abstracting</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query</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operations</a:t>
            </a:r>
            <a:r>
              <a:rPr lang="zh-CN" altLang="en-US" sz="4000" spc="30" dirty="0">
                <a:solidFill>
                  <a:srgbClr val="3467AE"/>
                </a:solidFill>
                <a:latin typeface="Helvetica" pitchFamily="2" charset="0"/>
              </a:rPr>
              <a:t> </a:t>
            </a:r>
            <a:endParaRPr lang="en-US" sz="4000" spc="-140" dirty="0">
              <a:solidFill>
                <a:srgbClr val="3467AE"/>
              </a:solidFill>
              <a:latin typeface="Helvetica" pitchFamily="2" charset="0"/>
            </a:endParaRPr>
          </a:p>
        </p:txBody>
      </p:sp>
      <p:sp>
        <p:nvSpPr>
          <p:cNvPr id="15" name="TextBox 14">
            <a:extLst>
              <a:ext uri="{FF2B5EF4-FFF2-40B4-BE49-F238E27FC236}">
                <a16:creationId xmlns:a16="http://schemas.microsoft.com/office/drawing/2014/main" id="{EE7D7B50-77ED-D14F-8BF1-5737FF80A7E0}"/>
              </a:ext>
            </a:extLst>
          </p:cNvPr>
          <p:cNvSpPr txBox="1"/>
          <p:nvPr/>
        </p:nvSpPr>
        <p:spPr>
          <a:xfrm>
            <a:off x="907733" y="1639283"/>
            <a:ext cx="10727676" cy="830997"/>
          </a:xfrm>
          <a:prstGeom prst="rect">
            <a:avLst/>
          </a:prstGeom>
          <a:noFill/>
        </p:spPr>
        <p:txBody>
          <a:bodyPr wrap="square" rtlCol="0">
            <a:spAutoFit/>
          </a:bodyPr>
          <a:lstStyle/>
          <a:p>
            <a:pPr marL="342900" indent="-342900">
              <a:buFont typeface="Wingdings" pitchFamily="2" charset="2"/>
              <a:buChar char="§"/>
            </a:pPr>
            <a:r>
              <a:rPr lang="en-US" altLang="zh-CN" sz="2800" spc="60" dirty="0">
                <a:latin typeface="Helvetica" pitchFamily="2" charset="0"/>
                <a:cs typeface="Calibri Light"/>
              </a:rPr>
              <a:t>Example:</a:t>
            </a:r>
            <a:r>
              <a:rPr lang="zh-CN" altLang="en-US" sz="2800" spc="60" dirty="0">
                <a:latin typeface="Helvetica" pitchFamily="2" charset="0"/>
                <a:cs typeface="Calibri Light"/>
              </a:rPr>
              <a:t> </a:t>
            </a:r>
            <a:r>
              <a:rPr lang="en-US" altLang="zh-CN" sz="2800" spc="60" dirty="0">
                <a:latin typeface="Helvetica" pitchFamily="2" charset="0"/>
                <a:cs typeface="Calibri Light"/>
              </a:rPr>
              <a:t>linked</a:t>
            </a:r>
            <a:r>
              <a:rPr lang="zh-CN" altLang="en-US" sz="2800" spc="60" dirty="0">
                <a:latin typeface="Helvetica" pitchFamily="2" charset="0"/>
                <a:cs typeface="Calibri Light"/>
              </a:rPr>
              <a:t> </a:t>
            </a:r>
            <a:r>
              <a:rPr lang="en-US" altLang="zh-CN" sz="2800" spc="60" dirty="0">
                <a:latin typeface="Helvetica" pitchFamily="2" charset="0"/>
                <a:cs typeface="Calibri Light"/>
              </a:rPr>
              <a:t>list</a:t>
            </a:r>
          </a:p>
          <a:p>
            <a:pPr marL="800100" lvl="1" indent="-342900">
              <a:buFont typeface="Wingdings" pitchFamily="2" charset="2"/>
              <a:buChar char="§"/>
            </a:pPr>
            <a:endParaRPr lang="en-US" sz="2000" spc="60" dirty="0">
              <a:latin typeface="Helvetica" pitchFamily="2" charset="0"/>
              <a:cs typeface="Calibri Light"/>
            </a:endParaRPr>
          </a:p>
        </p:txBody>
      </p:sp>
      <p:sp>
        <p:nvSpPr>
          <p:cNvPr id="2" name="Rectangle 1">
            <a:extLst>
              <a:ext uri="{FF2B5EF4-FFF2-40B4-BE49-F238E27FC236}">
                <a16:creationId xmlns:a16="http://schemas.microsoft.com/office/drawing/2014/main" id="{928C64A8-119C-3143-86CE-5730D3AF309D}"/>
              </a:ext>
            </a:extLst>
          </p:cNvPr>
          <p:cNvSpPr/>
          <p:nvPr/>
        </p:nvSpPr>
        <p:spPr>
          <a:xfrm>
            <a:off x="5104737" y="4007457"/>
            <a:ext cx="1065475" cy="23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362FA3-7C03-6544-A005-24EB21B117F9}"/>
              </a:ext>
            </a:extLst>
          </p:cNvPr>
          <p:cNvPicPr>
            <a:picLocks noChangeAspect="1"/>
          </p:cNvPicPr>
          <p:nvPr/>
        </p:nvPicPr>
        <p:blipFill>
          <a:blip r:embed="rId3"/>
          <a:stretch>
            <a:fillRect/>
          </a:stretch>
        </p:blipFill>
        <p:spPr>
          <a:xfrm>
            <a:off x="2025650" y="2585724"/>
            <a:ext cx="4848392" cy="3433023"/>
          </a:xfrm>
          <a:prstGeom prst="rect">
            <a:avLst/>
          </a:prstGeom>
        </p:spPr>
      </p:pic>
      <p:pic>
        <p:nvPicPr>
          <p:cNvPr id="6" name="Picture 5">
            <a:extLst>
              <a:ext uri="{FF2B5EF4-FFF2-40B4-BE49-F238E27FC236}">
                <a16:creationId xmlns:a16="http://schemas.microsoft.com/office/drawing/2014/main" id="{8CE88A8E-93D4-574C-BC21-0BF15B9F9393}"/>
              </a:ext>
            </a:extLst>
          </p:cNvPr>
          <p:cNvPicPr>
            <a:picLocks noChangeAspect="1"/>
          </p:cNvPicPr>
          <p:nvPr/>
        </p:nvPicPr>
        <p:blipFill>
          <a:blip r:embed="rId4"/>
          <a:stretch>
            <a:fillRect/>
          </a:stretch>
        </p:blipFill>
        <p:spPr>
          <a:xfrm>
            <a:off x="2025650" y="3505200"/>
            <a:ext cx="4744118" cy="476634"/>
          </a:xfrm>
          <a:prstGeom prst="rect">
            <a:avLst/>
          </a:prstGeom>
        </p:spPr>
      </p:pic>
      <p:pic>
        <p:nvPicPr>
          <p:cNvPr id="7" name="Picture 6">
            <a:extLst>
              <a:ext uri="{FF2B5EF4-FFF2-40B4-BE49-F238E27FC236}">
                <a16:creationId xmlns:a16="http://schemas.microsoft.com/office/drawing/2014/main" id="{92CCE170-F67F-5C40-994D-A267EFCAF0E9}"/>
              </a:ext>
            </a:extLst>
          </p:cNvPr>
          <p:cNvPicPr>
            <a:picLocks noChangeAspect="1"/>
          </p:cNvPicPr>
          <p:nvPr/>
        </p:nvPicPr>
        <p:blipFill>
          <a:blip r:embed="rId5"/>
          <a:stretch>
            <a:fillRect/>
          </a:stretch>
        </p:blipFill>
        <p:spPr>
          <a:xfrm>
            <a:off x="2025650" y="3934420"/>
            <a:ext cx="4744118" cy="208861"/>
          </a:xfrm>
          <a:prstGeom prst="rect">
            <a:avLst/>
          </a:prstGeom>
        </p:spPr>
      </p:pic>
      <p:pic>
        <p:nvPicPr>
          <p:cNvPr id="9" name="Picture 8">
            <a:extLst>
              <a:ext uri="{FF2B5EF4-FFF2-40B4-BE49-F238E27FC236}">
                <a16:creationId xmlns:a16="http://schemas.microsoft.com/office/drawing/2014/main" id="{33134188-C547-A041-B031-A9967542FB2A}"/>
              </a:ext>
            </a:extLst>
          </p:cNvPr>
          <p:cNvPicPr>
            <a:picLocks noChangeAspect="1"/>
          </p:cNvPicPr>
          <p:nvPr/>
        </p:nvPicPr>
        <p:blipFill>
          <a:blip r:embed="rId6"/>
          <a:stretch>
            <a:fillRect/>
          </a:stretch>
        </p:blipFill>
        <p:spPr>
          <a:xfrm>
            <a:off x="2025650" y="4348722"/>
            <a:ext cx="4744118" cy="447558"/>
          </a:xfrm>
          <a:prstGeom prst="rect">
            <a:avLst/>
          </a:prstGeom>
        </p:spPr>
      </p:pic>
      <p:pic>
        <p:nvPicPr>
          <p:cNvPr id="11" name="Picture 10">
            <a:extLst>
              <a:ext uri="{FF2B5EF4-FFF2-40B4-BE49-F238E27FC236}">
                <a16:creationId xmlns:a16="http://schemas.microsoft.com/office/drawing/2014/main" id="{6F6E1A38-5E94-7C45-900B-DF057E8E3841}"/>
              </a:ext>
            </a:extLst>
          </p:cNvPr>
          <p:cNvPicPr>
            <a:picLocks noChangeAspect="1"/>
          </p:cNvPicPr>
          <p:nvPr/>
        </p:nvPicPr>
        <p:blipFill>
          <a:blip r:embed="rId7"/>
          <a:stretch>
            <a:fillRect/>
          </a:stretch>
        </p:blipFill>
        <p:spPr>
          <a:xfrm>
            <a:off x="2025650" y="4797255"/>
            <a:ext cx="4744118" cy="208861"/>
          </a:xfrm>
          <a:prstGeom prst="rect">
            <a:avLst/>
          </a:prstGeom>
        </p:spPr>
      </p:pic>
      <p:pic>
        <p:nvPicPr>
          <p:cNvPr id="16" name="Picture 15">
            <a:extLst>
              <a:ext uri="{FF2B5EF4-FFF2-40B4-BE49-F238E27FC236}">
                <a16:creationId xmlns:a16="http://schemas.microsoft.com/office/drawing/2014/main" id="{0ECDCE45-DFD8-B34D-8F08-450BF829AD45}"/>
              </a:ext>
            </a:extLst>
          </p:cNvPr>
          <p:cNvPicPr>
            <a:picLocks noChangeAspect="1"/>
          </p:cNvPicPr>
          <p:nvPr/>
        </p:nvPicPr>
        <p:blipFill>
          <a:blip r:embed="rId5"/>
          <a:stretch>
            <a:fillRect/>
          </a:stretch>
        </p:blipFill>
        <p:spPr>
          <a:xfrm>
            <a:off x="2025650" y="5182408"/>
            <a:ext cx="4744118" cy="208861"/>
          </a:xfrm>
          <a:prstGeom prst="rect">
            <a:avLst/>
          </a:prstGeom>
        </p:spPr>
      </p:pic>
      <p:pic>
        <p:nvPicPr>
          <p:cNvPr id="17" name="Picture 16">
            <a:extLst>
              <a:ext uri="{FF2B5EF4-FFF2-40B4-BE49-F238E27FC236}">
                <a16:creationId xmlns:a16="http://schemas.microsoft.com/office/drawing/2014/main" id="{DFFB346B-3F49-1746-90DE-227B6A457030}"/>
              </a:ext>
            </a:extLst>
          </p:cNvPr>
          <p:cNvPicPr>
            <a:picLocks noChangeAspect="1"/>
          </p:cNvPicPr>
          <p:nvPr/>
        </p:nvPicPr>
        <p:blipFill>
          <a:blip r:embed="rId7"/>
          <a:stretch>
            <a:fillRect/>
          </a:stretch>
        </p:blipFill>
        <p:spPr>
          <a:xfrm>
            <a:off x="2025650" y="5567561"/>
            <a:ext cx="4744118" cy="208861"/>
          </a:xfrm>
          <a:prstGeom prst="rect">
            <a:avLst/>
          </a:prstGeom>
        </p:spPr>
      </p:pic>
      <p:pic>
        <p:nvPicPr>
          <p:cNvPr id="13" name="Picture 12">
            <a:extLst>
              <a:ext uri="{FF2B5EF4-FFF2-40B4-BE49-F238E27FC236}">
                <a16:creationId xmlns:a16="http://schemas.microsoft.com/office/drawing/2014/main" id="{E713D51A-A3A6-BC46-97DE-41FBD5B32DFE}"/>
              </a:ext>
            </a:extLst>
          </p:cNvPr>
          <p:cNvPicPr>
            <a:picLocks noChangeAspect="1"/>
          </p:cNvPicPr>
          <p:nvPr/>
        </p:nvPicPr>
        <p:blipFill>
          <a:blip r:embed="rId8"/>
          <a:stretch>
            <a:fillRect/>
          </a:stretch>
        </p:blipFill>
        <p:spPr>
          <a:xfrm>
            <a:off x="6932862" y="3533201"/>
            <a:ext cx="2311129" cy="361114"/>
          </a:xfrm>
          <a:prstGeom prst="rect">
            <a:avLst/>
          </a:prstGeom>
        </p:spPr>
      </p:pic>
      <p:pic>
        <p:nvPicPr>
          <p:cNvPr id="14" name="Picture 13">
            <a:extLst>
              <a:ext uri="{FF2B5EF4-FFF2-40B4-BE49-F238E27FC236}">
                <a16:creationId xmlns:a16="http://schemas.microsoft.com/office/drawing/2014/main" id="{36096FCE-D8CB-AC44-BFA2-F4CC29DD2D4A}"/>
              </a:ext>
            </a:extLst>
          </p:cNvPr>
          <p:cNvPicPr>
            <a:picLocks noChangeAspect="1"/>
          </p:cNvPicPr>
          <p:nvPr/>
        </p:nvPicPr>
        <p:blipFill>
          <a:blip r:embed="rId9"/>
          <a:stretch>
            <a:fillRect/>
          </a:stretch>
        </p:blipFill>
        <p:spPr>
          <a:xfrm>
            <a:off x="6431820" y="3879061"/>
            <a:ext cx="2439464" cy="381167"/>
          </a:xfrm>
          <a:prstGeom prst="rect">
            <a:avLst/>
          </a:prstGeom>
        </p:spPr>
      </p:pic>
      <p:pic>
        <p:nvPicPr>
          <p:cNvPr id="18" name="Picture 17">
            <a:extLst>
              <a:ext uri="{FF2B5EF4-FFF2-40B4-BE49-F238E27FC236}">
                <a16:creationId xmlns:a16="http://schemas.microsoft.com/office/drawing/2014/main" id="{4B3F982C-0DFE-064B-A948-591AA607DFAF}"/>
              </a:ext>
            </a:extLst>
          </p:cNvPr>
          <p:cNvPicPr>
            <a:picLocks noChangeAspect="1"/>
          </p:cNvPicPr>
          <p:nvPr/>
        </p:nvPicPr>
        <p:blipFill>
          <a:blip r:embed="rId10"/>
          <a:stretch>
            <a:fillRect/>
          </a:stretch>
        </p:blipFill>
        <p:spPr>
          <a:xfrm>
            <a:off x="6504010" y="4354568"/>
            <a:ext cx="2301668" cy="323672"/>
          </a:xfrm>
          <a:prstGeom prst="rect">
            <a:avLst/>
          </a:prstGeom>
        </p:spPr>
      </p:pic>
      <p:pic>
        <p:nvPicPr>
          <p:cNvPr id="19" name="Picture 18">
            <a:extLst>
              <a:ext uri="{FF2B5EF4-FFF2-40B4-BE49-F238E27FC236}">
                <a16:creationId xmlns:a16="http://schemas.microsoft.com/office/drawing/2014/main" id="{FBB82E99-3B59-214C-8F52-19C9AA8FA169}"/>
              </a:ext>
            </a:extLst>
          </p:cNvPr>
          <p:cNvPicPr>
            <a:picLocks noChangeAspect="1"/>
          </p:cNvPicPr>
          <p:nvPr/>
        </p:nvPicPr>
        <p:blipFill>
          <a:blip r:embed="rId11"/>
          <a:stretch>
            <a:fillRect/>
          </a:stretch>
        </p:blipFill>
        <p:spPr>
          <a:xfrm>
            <a:off x="6144238" y="4696683"/>
            <a:ext cx="2390274" cy="336132"/>
          </a:xfrm>
          <a:prstGeom prst="rect">
            <a:avLst/>
          </a:prstGeom>
        </p:spPr>
      </p:pic>
      <p:pic>
        <p:nvPicPr>
          <p:cNvPr id="22" name="Picture 21">
            <a:extLst>
              <a:ext uri="{FF2B5EF4-FFF2-40B4-BE49-F238E27FC236}">
                <a16:creationId xmlns:a16="http://schemas.microsoft.com/office/drawing/2014/main" id="{FA51AD8C-76DC-B44E-A387-DE43CBA8C853}"/>
              </a:ext>
            </a:extLst>
          </p:cNvPr>
          <p:cNvPicPr>
            <a:picLocks noChangeAspect="1"/>
          </p:cNvPicPr>
          <p:nvPr/>
        </p:nvPicPr>
        <p:blipFill>
          <a:blip r:embed="rId9"/>
          <a:stretch>
            <a:fillRect/>
          </a:stretch>
        </p:blipFill>
        <p:spPr>
          <a:xfrm>
            <a:off x="6431820" y="5082731"/>
            <a:ext cx="2301668" cy="359636"/>
          </a:xfrm>
          <a:prstGeom prst="rect">
            <a:avLst/>
          </a:prstGeom>
        </p:spPr>
      </p:pic>
      <p:pic>
        <p:nvPicPr>
          <p:cNvPr id="23" name="Picture 22">
            <a:extLst>
              <a:ext uri="{FF2B5EF4-FFF2-40B4-BE49-F238E27FC236}">
                <a16:creationId xmlns:a16="http://schemas.microsoft.com/office/drawing/2014/main" id="{2BB26E77-8515-464E-B30C-E6722A8A1A2E}"/>
              </a:ext>
            </a:extLst>
          </p:cNvPr>
          <p:cNvPicPr>
            <a:picLocks noChangeAspect="1"/>
          </p:cNvPicPr>
          <p:nvPr/>
        </p:nvPicPr>
        <p:blipFill>
          <a:blip r:embed="rId11"/>
          <a:stretch>
            <a:fillRect/>
          </a:stretch>
        </p:blipFill>
        <p:spPr>
          <a:xfrm>
            <a:off x="6096000" y="5477565"/>
            <a:ext cx="2567915" cy="361113"/>
          </a:xfrm>
          <a:prstGeom prst="rect">
            <a:avLst/>
          </a:prstGeom>
        </p:spPr>
      </p:pic>
    </p:spTree>
    <p:extLst>
      <p:ext uri="{BB962C8B-B14F-4D97-AF65-F5344CB8AC3E}">
        <p14:creationId xmlns:p14="http://schemas.microsoft.com/office/powerpoint/2010/main" val="18234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7</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Abstracting</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query</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operations</a:t>
            </a:r>
            <a:r>
              <a:rPr lang="zh-CN" altLang="en-US" sz="4000" spc="30" dirty="0">
                <a:solidFill>
                  <a:srgbClr val="3467AE"/>
                </a:solidFill>
                <a:latin typeface="Helvetica" pitchFamily="2" charset="0"/>
              </a:rPr>
              <a:t> </a:t>
            </a:r>
            <a:endParaRPr lang="en-US" sz="4000" spc="-140" dirty="0">
              <a:solidFill>
                <a:srgbClr val="3467AE"/>
              </a:solidFill>
              <a:latin typeface="Helvetica" pitchFamily="2" charset="0"/>
            </a:endParaRPr>
          </a:p>
        </p:txBody>
      </p:sp>
      <p:sp>
        <p:nvSpPr>
          <p:cNvPr id="15" name="TextBox 14">
            <a:extLst>
              <a:ext uri="{FF2B5EF4-FFF2-40B4-BE49-F238E27FC236}">
                <a16:creationId xmlns:a16="http://schemas.microsoft.com/office/drawing/2014/main" id="{EE7D7B50-77ED-D14F-8BF1-5737FF80A7E0}"/>
              </a:ext>
            </a:extLst>
          </p:cNvPr>
          <p:cNvSpPr txBox="1"/>
          <p:nvPr/>
        </p:nvSpPr>
        <p:spPr>
          <a:xfrm>
            <a:off x="907733" y="1639283"/>
            <a:ext cx="10727676" cy="2554545"/>
          </a:xfrm>
          <a:prstGeom prst="rect">
            <a:avLst/>
          </a:prstGeom>
          <a:noFill/>
        </p:spPr>
        <p:txBody>
          <a:bodyPr wrap="square" rtlCol="0">
            <a:spAutoFit/>
          </a:bodyPr>
          <a:lstStyle/>
          <a:p>
            <a:pPr marL="342900" indent="-342900">
              <a:buFont typeface="Wingdings" pitchFamily="2" charset="2"/>
              <a:buChar char="§"/>
            </a:pPr>
            <a:r>
              <a:rPr lang="en-US" altLang="zh-CN" sz="2800" spc="60" dirty="0">
                <a:latin typeface="Helvetica" pitchFamily="2" charset="0"/>
                <a:cs typeface="Calibri Light"/>
              </a:rPr>
              <a:t>Such</a:t>
            </a:r>
            <a:r>
              <a:rPr lang="zh-CN" altLang="en-US" sz="2800" spc="60" dirty="0">
                <a:latin typeface="Helvetica" pitchFamily="2" charset="0"/>
                <a:cs typeface="Calibri Light"/>
              </a:rPr>
              <a:t> </a:t>
            </a:r>
            <a:r>
              <a:rPr lang="en-US" altLang="zh-CN" sz="2800" spc="60" dirty="0">
                <a:latin typeface="Helvetica" pitchFamily="2" charset="0"/>
                <a:cs typeface="Calibri Light"/>
              </a:rPr>
              <a:t>a</a:t>
            </a:r>
            <a:r>
              <a:rPr lang="zh-CN" altLang="en-US" sz="2800" spc="60" dirty="0">
                <a:latin typeface="Helvetica" pitchFamily="2" charset="0"/>
                <a:cs typeface="Calibri Light"/>
              </a:rPr>
              <a:t> </a:t>
            </a:r>
            <a:r>
              <a:rPr lang="en-US" altLang="zh-CN" sz="2800" spc="60" dirty="0">
                <a:latin typeface="Helvetica" pitchFamily="2" charset="0"/>
                <a:cs typeface="Calibri Light"/>
              </a:rPr>
              <a:t>5-step</a:t>
            </a:r>
            <a:r>
              <a:rPr lang="zh-CN" altLang="en-US" sz="2800" spc="60" dirty="0">
                <a:latin typeface="Helvetica" pitchFamily="2" charset="0"/>
                <a:cs typeface="Calibri Light"/>
              </a:rPr>
              <a:t> </a:t>
            </a:r>
            <a:r>
              <a:rPr lang="en-US" altLang="zh-CN" sz="2800" spc="60" dirty="0">
                <a:latin typeface="Helvetica" pitchFamily="2" charset="0"/>
                <a:cs typeface="Calibri Light"/>
              </a:rPr>
              <a:t>abstraction makes</a:t>
            </a:r>
            <a:r>
              <a:rPr lang="zh-CN" altLang="en-US" sz="2800" spc="60" dirty="0">
                <a:latin typeface="Helvetica" pitchFamily="2" charset="0"/>
                <a:cs typeface="Calibri Light"/>
              </a:rPr>
              <a:t> </a:t>
            </a:r>
            <a:r>
              <a:rPr lang="en-US" altLang="zh-CN" sz="2800" spc="60" dirty="0">
                <a:latin typeface="Helvetica" pitchFamily="2" charset="0"/>
                <a:cs typeface="Calibri Light"/>
              </a:rPr>
              <a:t>it</a:t>
            </a:r>
            <a:r>
              <a:rPr lang="zh-CN" altLang="en-US" sz="2800" spc="60" dirty="0">
                <a:latin typeface="Helvetica" pitchFamily="2" charset="0"/>
                <a:cs typeface="Calibri Light"/>
              </a:rPr>
              <a:t> </a:t>
            </a:r>
            <a:r>
              <a:rPr lang="en-US" altLang="zh-CN" sz="2800" spc="60" dirty="0">
                <a:latin typeface="Helvetica" pitchFamily="2" charset="0"/>
                <a:cs typeface="Calibri Light"/>
              </a:rPr>
              <a:t>nature</a:t>
            </a:r>
            <a:r>
              <a:rPr lang="zh-CN" altLang="en-US" sz="2800" spc="60" dirty="0">
                <a:latin typeface="Helvetica" pitchFamily="2" charset="0"/>
                <a:cs typeface="Calibri Light"/>
              </a:rPr>
              <a:t> </a:t>
            </a:r>
            <a:r>
              <a:rPr lang="en-US" altLang="zh-CN" sz="2800" spc="60" dirty="0">
                <a:latin typeface="Helvetica" pitchFamily="2" charset="0"/>
                <a:cs typeface="Calibri Light"/>
              </a:rPr>
              <a:t>to</a:t>
            </a:r>
            <a:r>
              <a:rPr lang="zh-CN" altLang="en-US" sz="2800" spc="60" dirty="0">
                <a:latin typeface="Helvetica" pitchFamily="2" charset="0"/>
                <a:cs typeface="Calibri Light"/>
              </a:rPr>
              <a:t> </a:t>
            </a:r>
            <a:r>
              <a:rPr lang="en-US" altLang="zh-CN" sz="2800" spc="60" dirty="0">
                <a:latin typeface="Helvetica" pitchFamily="2" charset="0"/>
                <a:cs typeface="Calibri Light"/>
              </a:rPr>
              <a:t>map</a:t>
            </a:r>
            <a:r>
              <a:rPr lang="zh-CN" altLang="en-US" sz="2800" spc="60" dirty="0">
                <a:latin typeface="Helvetica" pitchFamily="2" charset="0"/>
                <a:cs typeface="Calibri Light"/>
              </a:rPr>
              <a:t> </a:t>
            </a:r>
            <a:r>
              <a:rPr lang="en-US" altLang="zh-CN" sz="2800" spc="60" dirty="0">
                <a:latin typeface="Helvetica" pitchFamily="2" charset="0"/>
                <a:cs typeface="Calibri Light"/>
              </a:rPr>
              <a:t>to</a:t>
            </a:r>
            <a:r>
              <a:rPr lang="zh-CN" altLang="en-US" sz="2800" spc="60" dirty="0">
                <a:latin typeface="Helvetica" pitchFamily="2" charset="0"/>
                <a:cs typeface="Calibri Light"/>
              </a:rPr>
              <a:t> </a:t>
            </a:r>
            <a:r>
              <a:rPr lang="en-US" altLang="zh-CN" sz="2800" spc="60" dirty="0">
                <a:latin typeface="Helvetica" pitchFamily="2" charset="0"/>
                <a:cs typeface="Calibri Light"/>
              </a:rPr>
              <a:t>configurable</a:t>
            </a:r>
            <a:r>
              <a:rPr lang="zh-CN" altLang="en-US" sz="2800" spc="60" dirty="0">
                <a:latin typeface="Helvetica" pitchFamily="2" charset="0"/>
                <a:cs typeface="Calibri Light"/>
              </a:rPr>
              <a:t> </a:t>
            </a:r>
            <a:r>
              <a:rPr lang="en-US" altLang="zh-CN" sz="2800" spc="60" dirty="0">
                <a:latin typeface="Helvetica" pitchFamily="2" charset="0"/>
                <a:cs typeface="Calibri Light"/>
              </a:rPr>
              <a:t>finite</a:t>
            </a:r>
            <a:r>
              <a:rPr lang="zh-CN" altLang="en-US" sz="2800" spc="60" dirty="0">
                <a:latin typeface="Helvetica" pitchFamily="2" charset="0"/>
                <a:cs typeface="Calibri Light"/>
              </a:rPr>
              <a:t> </a:t>
            </a:r>
            <a:r>
              <a:rPr lang="en-US" altLang="zh-CN" sz="2800" spc="60" dirty="0">
                <a:latin typeface="Helvetica" pitchFamily="2" charset="0"/>
                <a:cs typeface="Calibri Light"/>
              </a:rPr>
              <a:t>automaton</a:t>
            </a:r>
            <a:r>
              <a:rPr lang="zh-CN" altLang="en-US" sz="2800" spc="60" dirty="0">
                <a:latin typeface="Helvetica" pitchFamily="2" charset="0"/>
                <a:cs typeface="Calibri Light"/>
              </a:rPr>
              <a:t> </a:t>
            </a:r>
            <a:r>
              <a:rPr lang="en-US" altLang="zh-CN" sz="2800" spc="60" dirty="0">
                <a:latin typeface="Helvetica" pitchFamily="2" charset="0"/>
                <a:cs typeface="Calibri Light"/>
              </a:rPr>
              <a:t>(CFA).</a:t>
            </a:r>
          </a:p>
          <a:p>
            <a:pPr marL="800100" lvl="1" indent="-342900">
              <a:buFont typeface="Wingdings" pitchFamily="2" charset="2"/>
              <a:buChar char="§"/>
            </a:pPr>
            <a:r>
              <a:rPr lang="en-US" altLang="zh-CN" sz="2800" spc="60" dirty="0">
                <a:solidFill>
                  <a:schemeClr val="accent1"/>
                </a:solidFill>
                <a:latin typeface="Helvetica" pitchFamily="2" charset="0"/>
                <a:cs typeface="Calibri Light"/>
              </a:rPr>
              <a:t>Hardware-friendly,</a:t>
            </a:r>
            <a:r>
              <a:rPr lang="zh-CN" altLang="en-US" sz="2800" spc="60" dirty="0">
                <a:solidFill>
                  <a:schemeClr val="accent1"/>
                </a:solidFill>
                <a:latin typeface="Helvetica" pitchFamily="2" charset="0"/>
                <a:cs typeface="Calibri Light"/>
              </a:rPr>
              <a:t> </a:t>
            </a:r>
            <a:r>
              <a:rPr lang="en-US" altLang="zh-CN" sz="2800" spc="60" dirty="0">
                <a:solidFill>
                  <a:schemeClr val="accent1"/>
                </a:solidFill>
                <a:latin typeface="Helvetica" pitchFamily="2" charset="0"/>
                <a:cs typeface="Calibri Light"/>
              </a:rPr>
              <a:t>low-cost,</a:t>
            </a:r>
            <a:r>
              <a:rPr lang="zh-CN" altLang="en-US" sz="2800" spc="60" dirty="0">
                <a:solidFill>
                  <a:schemeClr val="accent1"/>
                </a:solidFill>
                <a:latin typeface="Helvetica" pitchFamily="2" charset="0"/>
                <a:cs typeface="Calibri Light"/>
              </a:rPr>
              <a:t> </a:t>
            </a:r>
            <a:r>
              <a:rPr lang="en-US" altLang="zh-CN" sz="2800" spc="60" dirty="0">
                <a:solidFill>
                  <a:schemeClr val="accent1"/>
                </a:solidFill>
                <a:latin typeface="Helvetica" pitchFamily="2" charset="0"/>
                <a:cs typeface="Calibri Light"/>
              </a:rPr>
              <a:t>flexible</a:t>
            </a:r>
            <a:r>
              <a:rPr lang="en-US" altLang="zh-CN" sz="2800" spc="60" dirty="0">
                <a:latin typeface="Helvetica" pitchFamily="2" charset="0"/>
                <a:cs typeface="Calibri Light"/>
              </a:rPr>
              <a:t>.</a:t>
            </a:r>
          </a:p>
          <a:p>
            <a:pPr marL="342900" indent="-342900">
              <a:buFont typeface="Wingdings" pitchFamily="2" charset="2"/>
              <a:buChar char="§"/>
            </a:pPr>
            <a:r>
              <a:rPr lang="en-US" altLang="zh-CN" sz="2800" spc="60" dirty="0">
                <a:latin typeface="Helvetica" pitchFamily="2" charset="0"/>
                <a:cs typeface="Calibri Light"/>
              </a:rPr>
              <a:t>Example:</a:t>
            </a:r>
            <a:r>
              <a:rPr lang="zh-CN" altLang="en-US" sz="2800" spc="60" dirty="0">
                <a:latin typeface="Helvetica" pitchFamily="2" charset="0"/>
                <a:cs typeface="Calibri Light"/>
              </a:rPr>
              <a:t> </a:t>
            </a:r>
            <a:r>
              <a:rPr lang="en-US" altLang="zh-CN" sz="2800" spc="60" dirty="0">
                <a:latin typeface="Helvetica" pitchFamily="2" charset="0"/>
                <a:cs typeface="Calibri Light"/>
              </a:rPr>
              <a:t>linked</a:t>
            </a:r>
            <a:r>
              <a:rPr lang="zh-CN" altLang="en-US" sz="2800" spc="60" dirty="0">
                <a:latin typeface="Helvetica" pitchFamily="2" charset="0"/>
                <a:cs typeface="Calibri Light"/>
              </a:rPr>
              <a:t> </a:t>
            </a:r>
            <a:r>
              <a:rPr lang="en-US" altLang="zh-CN" sz="2800" spc="60" dirty="0">
                <a:latin typeface="Helvetica" pitchFamily="2" charset="0"/>
                <a:cs typeface="Calibri Light"/>
              </a:rPr>
              <a:t>list</a:t>
            </a:r>
          </a:p>
          <a:p>
            <a:pPr marL="342900" indent="-342900">
              <a:buFont typeface="Wingdings" pitchFamily="2" charset="2"/>
              <a:buChar char="§"/>
            </a:pPr>
            <a:endParaRPr lang="en-US" altLang="zh-CN" sz="2800" spc="60" dirty="0">
              <a:latin typeface="Helvetica" pitchFamily="2" charset="0"/>
              <a:cs typeface="Calibri Light"/>
            </a:endParaRPr>
          </a:p>
          <a:p>
            <a:pPr marL="800100" lvl="1" indent="-342900">
              <a:buFont typeface="Wingdings" pitchFamily="2" charset="2"/>
              <a:buChar char="§"/>
            </a:pPr>
            <a:endParaRPr lang="en-US" sz="2000" spc="60" dirty="0">
              <a:latin typeface="Helvetica" pitchFamily="2" charset="0"/>
              <a:cs typeface="Calibri Light"/>
            </a:endParaRPr>
          </a:p>
        </p:txBody>
      </p:sp>
      <p:pic>
        <p:nvPicPr>
          <p:cNvPr id="4" name="Picture 3">
            <a:extLst>
              <a:ext uri="{FF2B5EF4-FFF2-40B4-BE49-F238E27FC236}">
                <a16:creationId xmlns:a16="http://schemas.microsoft.com/office/drawing/2014/main" id="{867276F8-1FDF-E546-BBFF-D532AE3CA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457" y="3602400"/>
            <a:ext cx="7613085" cy="3232633"/>
          </a:xfrm>
          <a:prstGeom prst="rect">
            <a:avLst/>
          </a:prstGeom>
        </p:spPr>
      </p:pic>
    </p:spTree>
    <p:extLst>
      <p:ext uri="{BB962C8B-B14F-4D97-AF65-F5344CB8AC3E}">
        <p14:creationId xmlns:p14="http://schemas.microsoft.com/office/powerpoint/2010/main" val="27826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8</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Designing QEI</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accelerator</a:t>
            </a:r>
            <a:endParaRPr lang="en-US" sz="4000" spc="-140" dirty="0">
              <a:solidFill>
                <a:srgbClr val="3467AE"/>
              </a:solidFill>
              <a:latin typeface="Helvetica" pitchFamily="2" charset="0"/>
            </a:endParaRPr>
          </a:p>
        </p:txBody>
      </p:sp>
      <p:sp>
        <p:nvSpPr>
          <p:cNvPr id="15" name="TextBox 14">
            <a:extLst>
              <a:ext uri="{FF2B5EF4-FFF2-40B4-BE49-F238E27FC236}">
                <a16:creationId xmlns:a16="http://schemas.microsoft.com/office/drawing/2014/main" id="{EE7D7B50-77ED-D14F-8BF1-5737FF80A7E0}"/>
              </a:ext>
            </a:extLst>
          </p:cNvPr>
          <p:cNvSpPr txBox="1"/>
          <p:nvPr/>
        </p:nvSpPr>
        <p:spPr>
          <a:xfrm>
            <a:off x="901486" y="5374505"/>
            <a:ext cx="10727676" cy="523220"/>
          </a:xfrm>
          <a:prstGeom prst="rect">
            <a:avLst/>
          </a:prstGeom>
          <a:noFill/>
        </p:spPr>
        <p:txBody>
          <a:bodyPr wrap="square" rtlCol="0">
            <a:spAutoFit/>
          </a:bodyPr>
          <a:lstStyle/>
          <a:p>
            <a:pPr marL="342900" indent="-342900">
              <a:buFont typeface="Wingdings" pitchFamily="2" charset="2"/>
              <a:buChar char="§"/>
            </a:pPr>
            <a:r>
              <a:rPr lang="en-US" altLang="zh-CN" sz="2800" spc="60" dirty="0">
                <a:latin typeface="Helvetica" pitchFamily="2" charset="0"/>
                <a:cs typeface="Calibri Light"/>
              </a:rPr>
              <a:t>Reconfigurable</a:t>
            </a:r>
            <a:r>
              <a:rPr lang="zh-CN" altLang="en-US" sz="2800" spc="60" dirty="0">
                <a:latin typeface="Helvetica" pitchFamily="2" charset="0"/>
                <a:cs typeface="Calibri Light"/>
              </a:rPr>
              <a:t> </a:t>
            </a:r>
            <a:r>
              <a:rPr lang="en-US" altLang="zh-CN" sz="2800" spc="60" dirty="0">
                <a:latin typeface="Helvetica" pitchFamily="2" charset="0"/>
                <a:cs typeface="Calibri Light"/>
              </a:rPr>
              <a:t>via</a:t>
            </a:r>
            <a:r>
              <a:rPr lang="zh-CN" altLang="en-US" sz="2800" spc="60" dirty="0">
                <a:latin typeface="Helvetica" pitchFamily="2" charset="0"/>
                <a:cs typeface="Calibri Light"/>
              </a:rPr>
              <a:t> </a:t>
            </a:r>
            <a:r>
              <a:rPr lang="en-US" altLang="zh-CN" sz="2800" spc="60" dirty="0">
                <a:latin typeface="Helvetica" pitchFamily="2" charset="0"/>
                <a:cs typeface="Calibri Light"/>
              </a:rPr>
              <a:t>firmware</a:t>
            </a:r>
            <a:r>
              <a:rPr lang="zh-CN" altLang="en-US" sz="2800" spc="60" dirty="0">
                <a:latin typeface="Helvetica" pitchFamily="2" charset="0"/>
                <a:cs typeface="Calibri Light"/>
              </a:rPr>
              <a:t> </a:t>
            </a:r>
            <a:r>
              <a:rPr lang="en-US" altLang="zh-CN" sz="2800" spc="60" dirty="0">
                <a:latin typeface="Helvetica" pitchFamily="2" charset="0"/>
                <a:cs typeface="Calibri Light"/>
              </a:rPr>
              <a:t>update.</a:t>
            </a:r>
          </a:p>
        </p:txBody>
      </p:sp>
      <p:pic>
        <p:nvPicPr>
          <p:cNvPr id="3" name="Picture 2">
            <a:extLst>
              <a:ext uri="{FF2B5EF4-FFF2-40B4-BE49-F238E27FC236}">
                <a16:creationId xmlns:a16="http://schemas.microsoft.com/office/drawing/2014/main" id="{3018C061-205F-D749-B6C6-09A4551F8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450" y="1701800"/>
            <a:ext cx="6515100" cy="3454400"/>
          </a:xfrm>
          <a:prstGeom prst="rect">
            <a:avLst/>
          </a:prstGeom>
        </p:spPr>
      </p:pic>
      <p:grpSp>
        <p:nvGrpSpPr>
          <p:cNvPr id="13" name="Group 12">
            <a:extLst>
              <a:ext uri="{FF2B5EF4-FFF2-40B4-BE49-F238E27FC236}">
                <a16:creationId xmlns:a16="http://schemas.microsoft.com/office/drawing/2014/main" id="{0DCF25CC-8A74-8144-B069-C61C23B127E7}"/>
              </a:ext>
            </a:extLst>
          </p:cNvPr>
          <p:cNvGrpSpPr/>
          <p:nvPr/>
        </p:nvGrpSpPr>
        <p:grpSpPr>
          <a:xfrm>
            <a:off x="614642" y="2703841"/>
            <a:ext cx="1587294" cy="1910660"/>
            <a:chOff x="1170757" y="1286408"/>
            <a:chExt cx="2488029" cy="3838698"/>
          </a:xfrm>
        </p:grpSpPr>
        <p:sp>
          <p:nvSpPr>
            <p:cNvPr id="14" name="object 16">
              <a:extLst>
                <a:ext uri="{FF2B5EF4-FFF2-40B4-BE49-F238E27FC236}">
                  <a16:creationId xmlns:a16="http://schemas.microsoft.com/office/drawing/2014/main" id="{E31C8D2A-46B7-B74F-B301-FBBC13FACD12}"/>
                </a:ext>
              </a:extLst>
            </p:cNvPr>
            <p:cNvSpPr txBox="1"/>
            <p:nvPr/>
          </p:nvSpPr>
          <p:spPr>
            <a:xfrm rot="5400000">
              <a:off x="1740373" y="4493839"/>
              <a:ext cx="468572" cy="793962"/>
            </a:xfrm>
            <a:prstGeom prst="rect">
              <a:avLst/>
            </a:prstGeom>
          </p:spPr>
          <p:txBody>
            <a:bodyPr vert="vert270" wrap="square" lIns="0" tIns="0" rIns="0" bIns="0" rtlCol="0">
              <a:noAutofit/>
            </a:bodyPr>
            <a:lstStyle/>
            <a:p>
              <a:pPr marL="12700" marR="12700" indent="123189">
                <a:lnSpc>
                  <a:spcPts val="1250"/>
                </a:lnSpc>
              </a:pPr>
              <a:endParaRPr sz="2000" b="1" baseline="-23809" dirty="0">
                <a:latin typeface="Arial"/>
                <a:cs typeface="Arial"/>
              </a:endParaRPr>
            </a:p>
          </p:txBody>
        </p:sp>
        <p:sp>
          <p:nvSpPr>
            <p:cNvPr id="18" name="TextBox 17">
              <a:extLst>
                <a:ext uri="{FF2B5EF4-FFF2-40B4-BE49-F238E27FC236}">
                  <a16:creationId xmlns:a16="http://schemas.microsoft.com/office/drawing/2014/main" id="{35CDB30D-B052-7142-85B3-AB445B13CD23}"/>
                </a:ext>
              </a:extLst>
            </p:cNvPr>
            <p:cNvSpPr txBox="1"/>
            <p:nvPr/>
          </p:nvSpPr>
          <p:spPr>
            <a:xfrm>
              <a:off x="1170757" y="2094050"/>
              <a:ext cx="2488029" cy="1174869"/>
            </a:xfrm>
            <a:prstGeom prst="rect">
              <a:avLst/>
            </a:prstGeom>
            <a:noFill/>
          </p:spPr>
          <p:txBody>
            <a:bodyPr wrap="none" rtlCol="0">
              <a:spAutoFit/>
            </a:bodyPr>
            <a:lstStyle/>
            <a:p>
              <a:pPr algn="ctr"/>
              <a:r>
                <a:rPr lang="en-US" altLang="zh-CN" sz="1600" dirty="0">
                  <a:latin typeface="Helvetica" pitchFamily="2" charset="0"/>
                </a:rPr>
                <a:t>In-flight</a:t>
              </a:r>
              <a:r>
                <a:rPr lang="zh-CN" altLang="en-US" sz="1600" dirty="0">
                  <a:latin typeface="Helvetica" pitchFamily="2" charset="0"/>
                </a:rPr>
                <a:t> </a:t>
              </a:r>
              <a:r>
                <a:rPr lang="en-US" altLang="zh-CN" sz="1600" dirty="0">
                  <a:latin typeface="Helvetica" pitchFamily="2" charset="0"/>
                </a:rPr>
                <a:t>queries</a:t>
              </a:r>
            </a:p>
            <a:p>
              <a:pPr algn="ctr"/>
              <a:r>
                <a:rPr lang="zh-CN" altLang="en-US" sz="1600" dirty="0">
                  <a:latin typeface="Helvetica" pitchFamily="2" charset="0"/>
                </a:rPr>
                <a:t> </a:t>
              </a:r>
              <a:r>
                <a:rPr lang="en-US" altLang="zh-CN" sz="1600" dirty="0">
                  <a:latin typeface="Helvetica" pitchFamily="2" charset="0"/>
                </a:rPr>
                <a:t>information</a:t>
              </a:r>
              <a:endParaRPr lang="en-US" sz="1600" dirty="0">
                <a:latin typeface="Helvetica" pitchFamily="2" charset="0"/>
              </a:endParaRPr>
            </a:p>
          </p:txBody>
        </p:sp>
        <p:sp>
          <p:nvSpPr>
            <p:cNvPr id="20" name="Speech Bubble: Rectangle with Corners Rounded 138">
              <a:extLst>
                <a:ext uri="{FF2B5EF4-FFF2-40B4-BE49-F238E27FC236}">
                  <a16:creationId xmlns:a16="http://schemas.microsoft.com/office/drawing/2014/main" id="{AB26E8FD-1F54-E44C-BDB4-A53BAD72DC53}"/>
                </a:ext>
              </a:extLst>
            </p:cNvPr>
            <p:cNvSpPr/>
            <p:nvPr/>
          </p:nvSpPr>
          <p:spPr>
            <a:xfrm rot="16200000">
              <a:off x="1117597" y="1350407"/>
              <a:ext cx="2594349" cy="2466352"/>
            </a:xfrm>
            <a:prstGeom prst="wedgeRoundRectCallout">
              <a:avLst>
                <a:gd name="adj1" fmla="val 69178"/>
                <a:gd name="adj2" fmla="val 87714"/>
                <a:gd name="adj3" fmla="val 16667"/>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9110D01-B613-244D-85E0-CB133170736D}"/>
              </a:ext>
            </a:extLst>
          </p:cNvPr>
          <p:cNvGrpSpPr/>
          <p:nvPr/>
        </p:nvGrpSpPr>
        <p:grpSpPr>
          <a:xfrm>
            <a:off x="10249381" y="3659171"/>
            <a:ext cx="1611339" cy="1910660"/>
            <a:chOff x="1151922" y="1286408"/>
            <a:chExt cx="2525718" cy="3838698"/>
          </a:xfrm>
        </p:grpSpPr>
        <p:sp>
          <p:nvSpPr>
            <p:cNvPr id="23" name="object 16">
              <a:extLst>
                <a:ext uri="{FF2B5EF4-FFF2-40B4-BE49-F238E27FC236}">
                  <a16:creationId xmlns:a16="http://schemas.microsoft.com/office/drawing/2014/main" id="{14E662CF-C21B-154C-8BB3-9E65FCCB2C46}"/>
                </a:ext>
              </a:extLst>
            </p:cNvPr>
            <p:cNvSpPr txBox="1"/>
            <p:nvPr/>
          </p:nvSpPr>
          <p:spPr>
            <a:xfrm rot="5400000">
              <a:off x="1740373" y="4493839"/>
              <a:ext cx="468572" cy="793962"/>
            </a:xfrm>
            <a:prstGeom prst="rect">
              <a:avLst/>
            </a:prstGeom>
          </p:spPr>
          <p:txBody>
            <a:bodyPr vert="vert270" wrap="square" lIns="0" tIns="0" rIns="0" bIns="0" rtlCol="0">
              <a:noAutofit/>
            </a:bodyPr>
            <a:lstStyle/>
            <a:p>
              <a:pPr marL="12700" marR="12700" indent="123189">
                <a:lnSpc>
                  <a:spcPts val="1250"/>
                </a:lnSpc>
              </a:pPr>
              <a:endParaRPr sz="2000" b="1" baseline="-23809" dirty="0">
                <a:latin typeface="Arial"/>
                <a:cs typeface="Arial"/>
              </a:endParaRPr>
            </a:p>
          </p:txBody>
        </p:sp>
        <p:sp>
          <p:nvSpPr>
            <p:cNvPr id="24" name="TextBox 23">
              <a:extLst>
                <a:ext uri="{FF2B5EF4-FFF2-40B4-BE49-F238E27FC236}">
                  <a16:creationId xmlns:a16="http://schemas.microsoft.com/office/drawing/2014/main" id="{912E69CF-8DF1-D648-896E-6DFECADB41C9}"/>
                </a:ext>
              </a:extLst>
            </p:cNvPr>
            <p:cNvSpPr txBox="1"/>
            <p:nvPr/>
          </p:nvSpPr>
          <p:spPr>
            <a:xfrm>
              <a:off x="1151922" y="2094048"/>
              <a:ext cx="2525718" cy="1174869"/>
            </a:xfrm>
            <a:prstGeom prst="rect">
              <a:avLst/>
            </a:prstGeom>
            <a:noFill/>
          </p:spPr>
          <p:txBody>
            <a:bodyPr wrap="none" rtlCol="0">
              <a:spAutoFit/>
            </a:bodyPr>
            <a:lstStyle/>
            <a:p>
              <a:pPr algn="ctr"/>
              <a:r>
                <a:rPr lang="en-US" altLang="zh-CN" sz="1600" dirty="0">
                  <a:latin typeface="Helvetica" pitchFamily="2" charset="0"/>
                </a:rPr>
                <a:t>State</a:t>
              </a:r>
              <a:r>
                <a:rPr lang="zh-CN" altLang="en-US" sz="1600" dirty="0">
                  <a:latin typeface="Helvetica" pitchFamily="2" charset="0"/>
                </a:rPr>
                <a:t> </a:t>
              </a:r>
              <a:r>
                <a:rPr lang="en-US" altLang="zh-CN" sz="1600" dirty="0">
                  <a:latin typeface="Helvetica" pitchFamily="2" charset="0"/>
                </a:rPr>
                <a:t>transition</a:t>
              </a:r>
              <a:r>
                <a:rPr lang="zh-CN" altLang="en-US" sz="1600" dirty="0">
                  <a:latin typeface="Helvetica" pitchFamily="2" charset="0"/>
                </a:rPr>
                <a:t> </a:t>
              </a:r>
              <a:endParaRPr lang="en-US" altLang="zh-CN" sz="1600" dirty="0">
                <a:latin typeface="Helvetica" pitchFamily="2" charset="0"/>
              </a:endParaRPr>
            </a:p>
            <a:p>
              <a:pPr algn="ctr"/>
              <a:r>
                <a:rPr lang="en-US" altLang="zh-CN" sz="1600" dirty="0">
                  <a:latin typeface="Helvetica" pitchFamily="2" charset="0"/>
                </a:rPr>
                <a:t>rules</a:t>
              </a:r>
              <a:endParaRPr lang="en-US" sz="1600" dirty="0">
                <a:latin typeface="Helvetica" pitchFamily="2" charset="0"/>
              </a:endParaRPr>
            </a:p>
          </p:txBody>
        </p:sp>
        <p:sp>
          <p:nvSpPr>
            <p:cNvPr id="25" name="Speech Bubble: Rectangle with Corners Rounded 138">
              <a:extLst>
                <a:ext uri="{FF2B5EF4-FFF2-40B4-BE49-F238E27FC236}">
                  <a16:creationId xmlns:a16="http://schemas.microsoft.com/office/drawing/2014/main" id="{D8945349-0163-084E-B137-05C8F91D4CAB}"/>
                </a:ext>
              </a:extLst>
            </p:cNvPr>
            <p:cNvSpPr/>
            <p:nvPr/>
          </p:nvSpPr>
          <p:spPr>
            <a:xfrm rot="16200000">
              <a:off x="1117597" y="1350407"/>
              <a:ext cx="2594349" cy="2466352"/>
            </a:xfrm>
            <a:prstGeom prst="wedgeRoundRectCallout">
              <a:avLst>
                <a:gd name="adj1" fmla="val 38631"/>
                <a:gd name="adj2" fmla="val -101820"/>
                <a:gd name="adj3" fmla="val 16667"/>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bject 16">
            <a:extLst>
              <a:ext uri="{FF2B5EF4-FFF2-40B4-BE49-F238E27FC236}">
                <a16:creationId xmlns:a16="http://schemas.microsoft.com/office/drawing/2014/main" id="{06859B5D-1FCC-EC4C-A96C-579127A3889A}"/>
              </a:ext>
            </a:extLst>
          </p:cNvPr>
          <p:cNvSpPr txBox="1"/>
          <p:nvPr/>
        </p:nvSpPr>
        <p:spPr>
          <a:xfrm rot="5400000">
            <a:off x="10706043" y="3699083"/>
            <a:ext cx="233225" cy="506526"/>
          </a:xfrm>
          <a:prstGeom prst="rect">
            <a:avLst/>
          </a:prstGeom>
        </p:spPr>
        <p:txBody>
          <a:bodyPr vert="vert270" wrap="square" lIns="0" tIns="0" rIns="0" bIns="0" rtlCol="0">
            <a:noAutofit/>
          </a:bodyPr>
          <a:lstStyle/>
          <a:p>
            <a:pPr marL="12700" marR="12700" indent="123189">
              <a:lnSpc>
                <a:spcPts val="1250"/>
              </a:lnSpc>
            </a:pPr>
            <a:endParaRPr sz="2000" b="1" baseline="-23809" dirty="0">
              <a:latin typeface="Arial"/>
              <a:cs typeface="Arial"/>
            </a:endParaRPr>
          </a:p>
        </p:txBody>
      </p:sp>
      <p:grpSp>
        <p:nvGrpSpPr>
          <p:cNvPr id="2" name="Group 1">
            <a:extLst>
              <a:ext uri="{FF2B5EF4-FFF2-40B4-BE49-F238E27FC236}">
                <a16:creationId xmlns:a16="http://schemas.microsoft.com/office/drawing/2014/main" id="{74F31BE7-9471-4F4C-AFEF-DE38F2DCD4F9}"/>
              </a:ext>
            </a:extLst>
          </p:cNvPr>
          <p:cNvGrpSpPr/>
          <p:nvPr/>
        </p:nvGrpSpPr>
        <p:grpSpPr>
          <a:xfrm>
            <a:off x="2580976" y="3161193"/>
            <a:ext cx="1573465" cy="1291302"/>
            <a:chOff x="10316702" y="2158300"/>
            <a:chExt cx="1573465" cy="1291302"/>
          </a:xfrm>
          <a:solidFill>
            <a:schemeClr val="bg1"/>
          </a:solidFill>
        </p:grpSpPr>
        <p:sp>
          <p:nvSpPr>
            <p:cNvPr id="26" name="Speech Bubble: Rectangle with Corners Rounded 138">
              <a:extLst>
                <a:ext uri="{FF2B5EF4-FFF2-40B4-BE49-F238E27FC236}">
                  <a16:creationId xmlns:a16="http://schemas.microsoft.com/office/drawing/2014/main" id="{E4063AB6-3E1C-0C45-9A9E-4B691A4CC24B}"/>
                </a:ext>
              </a:extLst>
            </p:cNvPr>
            <p:cNvSpPr/>
            <p:nvPr/>
          </p:nvSpPr>
          <p:spPr>
            <a:xfrm rot="16200000">
              <a:off x="10457784" y="2017218"/>
              <a:ext cx="1291302" cy="1573465"/>
            </a:xfrm>
            <a:prstGeom prst="wedgeRoundRectCallout">
              <a:avLst>
                <a:gd name="adj1" fmla="val -39818"/>
                <a:gd name="adj2" fmla="val 75940"/>
                <a:gd name="adj3" fmla="val 16667"/>
              </a:avLst>
            </a:prstGeom>
            <a:grp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3D16E3D-4FD5-8E4C-8949-7C7A7535E6AF}"/>
                </a:ext>
              </a:extLst>
            </p:cNvPr>
            <p:cNvSpPr txBox="1"/>
            <p:nvPr/>
          </p:nvSpPr>
          <p:spPr>
            <a:xfrm>
              <a:off x="10356284" y="2560291"/>
              <a:ext cx="1494320" cy="584775"/>
            </a:xfrm>
            <a:prstGeom prst="rect">
              <a:avLst/>
            </a:prstGeom>
            <a:grpFill/>
          </p:spPr>
          <p:txBody>
            <a:bodyPr wrap="none" rtlCol="0">
              <a:spAutoFit/>
            </a:bodyPr>
            <a:lstStyle/>
            <a:p>
              <a:pPr algn="ctr"/>
              <a:r>
                <a:rPr lang="en-US" altLang="zh-CN" sz="1600" dirty="0">
                  <a:latin typeface="Helvetica" pitchFamily="2" charset="0"/>
                </a:rPr>
                <a:t>Arithmetic,</a:t>
              </a:r>
              <a:r>
                <a:rPr lang="zh-CN" altLang="en-US" sz="1600" dirty="0">
                  <a:latin typeface="Helvetica" pitchFamily="2" charset="0"/>
                </a:rPr>
                <a:t> </a:t>
              </a:r>
              <a:endParaRPr lang="en-US" altLang="zh-CN" sz="1600" dirty="0">
                <a:latin typeface="Helvetica" pitchFamily="2" charset="0"/>
              </a:endParaRPr>
            </a:p>
            <a:p>
              <a:pPr algn="ctr"/>
              <a:r>
                <a:rPr lang="en-US" altLang="zh-CN" sz="1600" dirty="0">
                  <a:latin typeface="Helvetica" pitchFamily="2" charset="0"/>
                </a:rPr>
                <a:t>Comparison…</a:t>
              </a:r>
              <a:endParaRPr lang="en-US" sz="1600" dirty="0">
                <a:latin typeface="Helvetica" pitchFamily="2" charset="0"/>
              </a:endParaRPr>
            </a:p>
          </p:txBody>
        </p:sp>
      </p:grpSp>
    </p:spTree>
    <p:extLst>
      <p:ext uri="{BB962C8B-B14F-4D97-AF65-F5344CB8AC3E}">
        <p14:creationId xmlns:p14="http://schemas.microsoft.com/office/powerpoint/2010/main" val="40957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9</a:t>
            </a:fld>
            <a:endParaRPr lang="en-US" dirty="0">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Placing</a:t>
            </a:r>
            <a:r>
              <a:rPr lang="zh-CN" altLang="en-US" sz="4000" spc="30" dirty="0">
                <a:solidFill>
                  <a:srgbClr val="3467AE"/>
                </a:solidFill>
                <a:latin typeface="Helvetica" pitchFamily="2" charset="0"/>
              </a:rPr>
              <a:t> </a:t>
            </a:r>
            <a:r>
              <a:rPr lang="en-US" altLang="zh-CN" sz="4000" spc="30" dirty="0">
                <a:solidFill>
                  <a:srgbClr val="3467AE"/>
                </a:solidFill>
                <a:latin typeface="Helvetica" pitchFamily="2" charset="0"/>
              </a:rPr>
              <a:t>the accelerator: Challenges</a:t>
            </a:r>
            <a:endParaRPr lang="en-US" sz="4000" spc="-140" dirty="0">
              <a:solidFill>
                <a:srgbClr val="3467AE"/>
              </a:solidFill>
              <a:latin typeface="Helvetica" pitchFamily="2" charset="0"/>
            </a:endParaRPr>
          </a:p>
        </p:txBody>
      </p:sp>
      <p:sp>
        <p:nvSpPr>
          <p:cNvPr id="2" name="TextBox 1">
            <a:extLst>
              <a:ext uri="{FF2B5EF4-FFF2-40B4-BE49-F238E27FC236}">
                <a16:creationId xmlns:a16="http://schemas.microsoft.com/office/drawing/2014/main" id="{5CAEEA94-A0EA-4147-8C51-EC6B37F21017}"/>
              </a:ext>
            </a:extLst>
          </p:cNvPr>
          <p:cNvSpPr txBox="1"/>
          <p:nvPr/>
        </p:nvSpPr>
        <p:spPr>
          <a:xfrm>
            <a:off x="632408" y="4452471"/>
            <a:ext cx="3396452" cy="1200329"/>
          </a:xfrm>
          <a:prstGeom prst="rect">
            <a:avLst/>
          </a:prstGeom>
          <a:noFill/>
        </p:spPr>
        <p:txBody>
          <a:bodyPr wrap="square" rtlCol="0">
            <a:spAutoFit/>
          </a:bodyPr>
          <a:lstStyle/>
          <a:p>
            <a:r>
              <a:rPr lang="en-US" altLang="zh-CN" spc="60" dirty="0">
                <a:solidFill>
                  <a:srgbClr val="FF0000"/>
                </a:solidFill>
                <a:latin typeface="Helvetica" pitchFamily="2" charset="0"/>
                <a:cs typeface="Calibri Light"/>
              </a:rPr>
              <a:t>Scalability</a:t>
            </a:r>
            <a:r>
              <a:rPr lang="en-US" altLang="zh-CN" spc="60" dirty="0">
                <a:latin typeface="Helvetica" pitchFamily="2" charset="0"/>
                <a:cs typeface="Calibri Light"/>
              </a:rPr>
              <a:t>: more accelerators and more in-flight queries, </a:t>
            </a:r>
          </a:p>
          <a:p>
            <a:r>
              <a:rPr lang="en-US" altLang="zh-CN" spc="60" dirty="0">
                <a:latin typeface="Helvetica" pitchFamily="2" charset="0"/>
                <a:cs typeface="Calibri Light"/>
              </a:rPr>
              <a:t>no</a:t>
            </a:r>
            <a:r>
              <a:rPr lang="zh-CN" altLang="en-US" spc="60" dirty="0">
                <a:latin typeface="Helvetica" pitchFamily="2" charset="0"/>
                <a:cs typeface="Calibri Light"/>
              </a:rPr>
              <a:t> </a:t>
            </a:r>
            <a:r>
              <a:rPr lang="en-US" altLang="zh-CN" spc="60" dirty="0">
                <a:latin typeface="Helvetica" pitchFamily="2" charset="0"/>
                <a:cs typeface="Calibri Light"/>
              </a:rPr>
              <a:t>congestion/hotspot.</a:t>
            </a:r>
          </a:p>
          <a:p>
            <a:endParaRPr lang="en-US" dirty="0"/>
          </a:p>
        </p:txBody>
      </p:sp>
      <p:pic>
        <p:nvPicPr>
          <p:cNvPr id="4" name="Picture 3">
            <a:extLst>
              <a:ext uri="{FF2B5EF4-FFF2-40B4-BE49-F238E27FC236}">
                <a16:creationId xmlns:a16="http://schemas.microsoft.com/office/drawing/2014/main" id="{9915210F-BF90-C546-8F64-ECDF3FE8DB4B}"/>
              </a:ext>
            </a:extLst>
          </p:cNvPr>
          <p:cNvPicPr>
            <a:picLocks noChangeAspect="1"/>
          </p:cNvPicPr>
          <p:nvPr/>
        </p:nvPicPr>
        <p:blipFill>
          <a:blip r:embed="rId3"/>
          <a:stretch>
            <a:fillRect/>
          </a:stretch>
        </p:blipFill>
        <p:spPr>
          <a:xfrm>
            <a:off x="5005293" y="2152669"/>
            <a:ext cx="2181412" cy="2181412"/>
          </a:xfrm>
          <a:prstGeom prst="rect">
            <a:avLst/>
          </a:prstGeom>
        </p:spPr>
      </p:pic>
      <p:sp>
        <p:nvSpPr>
          <p:cNvPr id="11" name="TextBox 10">
            <a:extLst>
              <a:ext uri="{FF2B5EF4-FFF2-40B4-BE49-F238E27FC236}">
                <a16:creationId xmlns:a16="http://schemas.microsoft.com/office/drawing/2014/main" id="{A934911F-FE25-1945-B23A-D2FDBEF57EAA}"/>
              </a:ext>
            </a:extLst>
          </p:cNvPr>
          <p:cNvSpPr txBox="1"/>
          <p:nvPr/>
        </p:nvSpPr>
        <p:spPr>
          <a:xfrm>
            <a:off x="4460287" y="4452471"/>
            <a:ext cx="3271425" cy="1477328"/>
          </a:xfrm>
          <a:prstGeom prst="rect">
            <a:avLst/>
          </a:prstGeom>
          <a:noFill/>
        </p:spPr>
        <p:txBody>
          <a:bodyPr wrap="square" rtlCol="0">
            <a:spAutoFit/>
          </a:bodyPr>
          <a:lstStyle/>
          <a:p>
            <a:r>
              <a:rPr lang="en-US" altLang="zh-CN" spc="60" dirty="0">
                <a:solidFill>
                  <a:srgbClr val="FF0000"/>
                </a:solidFill>
                <a:latin typeface="Helvetica" pitchFamily="2" charset="0"/>
                <a:cs typeface="Calibri Light"/>
              </a:rPr>
              <a:t>Latency</a:t>
            </a:r>
            <a:r>
              <a:rPr lang="en-US" altLang="zh-CN" spc="60" dirty="0">
                <a:latin typeface="Helvetica" pitchFamily="2" charset="0"/>
                <a:cs typeface="Calibri Light"/>
              </a:rPr>
              <a:t>: close</a:t>
            </a:r>
            <a:r>
              <a:rPr lang="zh-CN" altLang="en-US" spc="60" dirty="0">
                <a:latin typeface="Helvetica" pitchFamily="2" charset="0"/>
                <a:cs typeface="Calibri Light"/>
              </a:rPr>
              <a:t> </a:t>
            </a:r>
            <a:r>
              <a:rPr lang="en-US" altLang="zh-CN" spc="60" dirty="0">
                <a:latin typeface="Helvetica" pitchFamily="2" charset="0"/>
                <a:cs typeface="Calibri Light"/>
              </a:rPr>
              <a:t>to</a:t>
            </a:r>
            <a:r>
              <a:rPr lang="zh-CN" altLang="en-US" spc="60" dirty="0">
                <a:latin typeface="Helvetica" pitchFamily="2" charset="0"/>
                <a:cs typeface="Calibri Light"/>
              </a:rPr>
              <a:t> </a:t>
            </a:r>
            <a:r>
              <a:rPr lang="en-US" altLang="zh-CN" spc="60" dirty="0">
                <a:latin typeface="Helvetica" pitchFamily="2" charset="0"/>
                <a:cs typeface="Calibri Light"/>
              </a:rPr>
              <a:t>CPU</a:t>
            </a:r>
            <a:r>
              <a:rPr lang="zh-CN" altLang="en-US" spc="60" dirty="0">
                <a:latin typeface="Helvetica" pitchFamily="2" charset="0"/>
                <a:cs typeface="Calibri Light"/>
              </a:rPr>
              <a:t> </a:t>
            </a:r>
            <a:r>
              <a:rPr lang="en-US" altLang="zh-CN" spc="60" dirty="0">
                <a:latin typeface="Helvetica" pitchFamily="2" charset="0"/>
                <a:cs typeface="Calibri Light"/>
              </a:rPr>
              <a:t>core,</a:t>
            </a:r>
            <a:r>
              <a:rPr lang="zh-CN" altLang="en-US" spc="60" dirty="0">
                <a:latin typeface="Helvetica" pitchFamily="2" charset="0"/>
                <a:cs typeface="Calibri Light"/>
              </a:rPr>
              <a:t> </a:t>
            </a:r>
            <a:r>
              <a:rPr lang="en-US" altLang="zh-CN" spc="60" dirty="0">
                <a:latin typeface="Helvetica" pitchFamily="2" charset="0"/>
                <a:cs typeface="Calibri Light"/>
              </a:rPr>
              <a:t>avoiding</a:t>
            </a:r>
            <a:r>
              <a:rPr lang="zh-CN" altLang="en-US" spc="60" dirty="0">
                <a:latin typeface="Helvetica" pitchFamily="2" charset="0"/>
                <a:cs typeface="Calibri Light"/>
              </a:rPr>
              <a:t> </a:t>
            </a:r>
            <a:r>
              <a:rPr lang="en-US" altLang="zh-CN" spc="60" dirty="0">
                <a:latin typeface="Helvetica" pitchFamily="2" charset="0"/>
                <a:cs typeface="Calibri Light"/>
              </a:rPr>
              <a:t>long</a:t>
            </a:r>
            <a:r>
              <a:rPr lang="zh-CN" altLang="en-US" spc="60" dirty="0">
                <a:latin typeface="Helvetica" pitchFamily="2" charset="0"/>
                <a:cs typeface="Calibri Light"/>
              </a:rPr>
              <a:t> </a:t>
            </a:r>
            <a:r>
              <a:rPr lang="en-US" altLang="zh-CN" spc="60" dirty="0">
                <a:latin typeface="Helvetica" pitchFamily="2" charset="0"/>
                <a:cs typeface="Calibri Light"/>
              </a:rPr>
              <a:t>core-accelerator and</a:t>
            </a:r>
            <a:r>
              <a:rPr lang="zh-CN" altLang="en-US" spc="60" dirty="0">
                <a:latin typeface="Helvetica" pitchFamily="2" charset="0"/>
                <a:cs typeface="Calibri Light"/>
              </a:rPr>
              <a:t> </a:t>
            </a:r>
            <a:r>
              <a:rPr lang="en-US" altLang="zh-CN" spc="60" dirty="0">
                <a:latin typeface="Helvetica" pitchFamily="2" charset="0"/>
                <a:cs typeface="Calibri Light"/>
              </a:rPr>
              <a:t>accelerator-data</a:t>
            </a:r>
            <a:r>
              <a:rPr lang="zh-CN" altLang="en-US" spc="60" dirty="0">
                <a:latin typeface="Helvetica" pitchFamily="2" charset="0"/>
                <a:cs typeface="Calibri Light"/>
              </a:rPr>
              <a:t> </a:t>
            </a:r>
            <a:r>
              <a:rPr lang="en-US" altLang="zh-CN" spc="60" dirty="0">
                <a:latin typeface="Helvetica" pitchFamily="2" charset="0"/>
                <a:cs typeface="Calibri Light"/>
              </a:rPr>
              <a:t>communication.</a:t>
            </a:r>
          </a:p>
          <a:p>
            <a:endParaRPr lang="en-US" dirty="0"/>
          </a:p>
        </p:txBody>
      </p:sp>
      <p:pic>
        <p:nvPicPr>
          <p:cNvPr id="5" name="Picture 4">
            <a:extLst>
              <a:ext uri="{FF2B5EF4-FFF2-40B4-BE49-F238E27FC236}">
                <a16:creationId xmlns:a16="http://schemas.microsoft.com/office/drawing/2014/main" id="{045FA3AA-C3D7-F446-8D3C-862FC89713D7}"/>
              </a:ext>
            </a:extLst>
          </p:cNvPr>
          <p:cNvPicPr>
            <a:picLocks noChangeAspect="1"/>
          </p:cNvPicPr>
          <p:nvPr/>
        </p:nvPicPr>
        <p:blipFill>
          <a:blip r:embed="rId4"/>
          <a:stretch>
            <a:fillRect/>
          </a:stretch>
        </p:blipFill>
        <p:spPr>
          <a:xfrm>
            <a:off x="8394700" y="2047171"/>
            <a:ext cx="3083526" cy="2219461"/>
          </a:xfrm>
          <a:prstGeom prst="rect">
            <a:avLst/>
          </a:prstGeom>
        </p:spPr>
      </p:pic>
      <p:pic>
        <p:nvPicPr>
          <p:cNvPr id="6" name="Picture 5">
            <a:extLst>
              <a:ext uri="{FF2B5EF4-FFF2-40B4-BE49-F238E27FC236}">
                <a16:creationId xmlns:a16="http://schemas.microsoft.com/office/drawing/2014/main" id="{7D75E67F-BDDD-AA47-B456-5E0384002398}"/>
              </a:ext>
            </a:extLst>
          </p:cNvPr>
          <p:cNvPicPr>
            <a:picLocks noChangeAspect="1"/>
          </p:cNvPicPr>
          <p:nvPr/>
        </p:nvPicPr>
        <p:blipFill>
          <a:blip r:embed="rId5"/>
          <a:stretch>
            <a:fillRect/>
          </a:stretch>
        </p:blipFill>
        <p:spPr>
          <a:xfrm>
            <a:off x="1110663" y="2152669"/>
            <a:ext cx="2314914" cy="2008467"/>
          </a:xfrm>
          <a:prstGeom prst="rect">
            <a:avLst/>
          </a:prstGeom>
        </p:spPr>
      </p:pic>
      <p:sp>
        <p:nvSpPr>
          <p:cNvPr id="7" name="Rectangle 6">
            <a:extLst>
              <a:ext uri="{FF2B5EF4-FFF2-40B4-BE49-F238E27FC236}">
                <a16:creationId xmlns:a16="http://schemas.microsoft.com/office/drawing/2014/main" id="{54474967-C3AB-C942-B021-3EEEE208533A}"/>
              </a:ext>
            </a:extLst>
          </p:cNvPr>
          <p:cNvSpPr/>
          <p:nvPr/>
        </p:nvSpPr>
        <p:spPr>
          <a:xfrm>
            <a:off x="8589296" y="4452471"/>
            <a:ext cx="3271424" cy="1477328"/>
          </a:xfrm>
          <a:prstGeom prst="rect">
            <a:avLst/>
          </a:prstGeom>
        </p:spPr>
        <p:txBody>
          <a:bodyPr wrap="square">
            <a:spAutoFit/>
          </a:bodyPr>
          <a:lstStyle/>
          <a:p>
            <a:r>
              <a:rPr lang="en-US" altLang="zh-CN" spc="60" dirty="0">
                <a:solidFill>
                  <a:srgbClr val="FF0000"/>
                </a:solidFill>
                <a:latin typeface="Helvetica" pitchFamily="2" charset="0"/>
                <a:cs typeface="Calibri Light"/>
              </a:rPr>
              <a:t>Cost</a:t>
            </a:r>
            <a:r>
              <a:rPr lang="en-US" altLang="zh-CN" spc="60" dirty="0">
                <a:latin typeface="Helvetica" pitchFamily="2" charset="0"/>
                <a:cs typeface="Calibri Light"/>
              </a:rPr>
              <a:t>:</a:t>
            </a:r>
            <a:r>
              <a:rPr lang="zh-CN" altLang="en-US" spc="60" dirty="0">
                <a:latin typeface="Helvetica" pitchFamily="2" charset="0"/>
                <a:cs typeface="Calibri Light"/>
              </a:rPr>
              <a:t> </a:t>
            </a:r>
            <a:r>
              <a:rPr lang="en-US" altLang="zh-CN" spc="60" dirty="0">
                <a:latin typeface="Helvetica" pitchFamily="2" charset="0"/>
                <a:cs typeface="Calibri Light"/>
              </a:rPr>
              <a:t>virtual-physical</a:t>
            </a:r>
            <a:r>
              <a:rPr lang="zh-CN" altLang="en-US" spc="60" dirty="0">
                <a:latin typeface="Helvetica" pitchFamily="2" charset="0"/>
                <a:cs typeface="Calibri Light"/>
              </a:rPr>
              <a:t> </a:t>
            </a:r>
            <a:r>
              <a:rPr lang="en-US" altLang="zh-CN" spc="60" dirty="0">
                <a:latin typeface="Helvetica" pitchFamily="2" charset="0"/>
                <a:cs typeface="Calibri Light"/>
              </a:rPr>
              <a:t>memory</a:t>
            </a:r>
            <a:r>
              <a:rPr lang="zh-CN" altLang="en-US" spc="60" dirty="0">
                <a:latin typeface="Helvetica" pitchFamily="2" charset="0"/>
                <a:cs typeface="Calibri Light"/>
              </a:rPr>
              <a:t> </a:t>
            </a:r>
            <a:r>
              <a:rPr lang="en-US" altLang="zh-CN" spc="60" dirty="0">
                <a:latin typeface="Helvetica" pitchFamily="2" charset="0"/>
                <a:cs typeface="Calibri Light"/>
              </a:rPr>
              <a:t>address</a:t>
            </a:r>
            <a:r>
              <a:rPr lang="zh-CN" altLang="en-US" spc="60" dirty="0">
                <a:latin typeface="Helvetica" pitchFamily="2" charset="0"/>
                <a:cs typeface="Calibri Light"/>
              </a:rPr>
              <a:t> </a:t>
            </a:r>
            <a:r>
              <a:rPr lang="en-US" altLang="zh-CN" spc="60" dirty="0">
                <a:latin typeface="Helvetica" pitchFamily="2" charset="0"/>
                <a:cs typeface="Calibri Light"/>
              </a:rPr>
              <a:t>translation</a:t>
            </a:r>
            <a:r>
              <a:rPr lang="zh-CN" altLang="en-US" spc="60" dirty="0">
                <a:latin typeface="Helvetica" pitchFamily="2" charset="0"/>
                <a:cs typeface="Calibri Light"/>
              </a:rPr>
              <a:t> </a:t>
            </a:r>
            <a:r>
              <a:rPr lang="en-US" altLang="zh-CN" spc="60" dirty="0">
                <a:latin typeface="Helvetica" pitchFamily="2" charset="0"/>
                <a:cs typeface="Calibri Light"/>
              </a:rPr>
              <a:t>is</a:t>
            </a:r>
            <a:r>
              <a:rPr lang="zh-CN" altLang="en-US" spc="60" dirty="0">
                <a:latin typeface="Helvetica" pitchFamily="2" charset="0"/>
                <a:cs typeface="Calibri Light"/>
              </a:rPr>
              <a:t> </a:t>
            </a:r>
            <a:r>
              <a:rPr lang="en-US" altLang="zh-CN" spc="60" dirty="0">
                <a:latin typeface="Helvetica" pitchFamily="2" charset="0"/>
                <a:cs typeface="Calibri Light"/>
              </a:rPr>
              <a:t>inevitable,</a:t>
            </a:r>
            <a:r>
              <a:rPr lang="zh-CN" altLang="en-US" spc="60" dirty="0">
                <a:latin typeface="Helvetica" pitchFamily="2" charset="0"/>
                <a:cs typeface="Calibri Light"/>
              </a:rPr>
              <a:t> </a:t>
            </a:r>
            <a:r>
              <a:rPr lang="en-US" altLang="zh-CN" spc="60" dirty="0">
                <a:latin typeface="Helvetica" pitchFamily="2" charset="0"/>
                <a:cs typeface="Calibri Light"/>
              </a:rPr>
              <a:t>but</a:t>
            </a:r>
            <a:r>
              <a:rPr lang="zh-CN" altLang="en-US" spc="60" dirty="0">
                <a:latin typeface="Helvetica" pitchFamily="2" charset="0"/>
                <a:cs typeface="Calibri Light"/>
              </a:rPr>
              <a:t> </a:t>
            </a:r>
            <a:r>
              <a:rPr lang="en-US" altLang="zh-CN" spc="60" dirty="0">
                <a:latin typeface="Helvetica" pitchFamily="2" charset="0"/>
                <a:cs typeface="Calibri Light"/>
              </a:rPr>
              <a:t>TLB/MMU</a:t>
            </a:r>
            <a:r>
              <a:rPr lang="zh-CN" altLang="en-US" spc="60" dirty="0">
                <a:latin typeface="Helvetica" pitchFamily="2" charset="0"/>
                <a:cs typeface="Calibri Light"/>
              </a:rPr>
              <a:t> </a:t>
            </a:r>
            <a:r>
              <a:rPr lang="en-US" altLang="zh-CN" spc="60" dirty="0">
                <a:latin typeface="Helvetica" pitchFamily="2" charset="0"/>
                <a:cs typeface="Calibri Light"/>
              </a:rPr>
              <a:t>is</a:t>
            </a:r>
            <a:r>
              <a:rPr lang="zh-CN" altLang="en-US" spc="60" dirty="0">
                <a:latin typeface="Helvetica" pitchFamily="2" charset="0"/>
                <a:cs typeface="Calibri Light"/>
              </a:rPr>
              <a:t> </a:t>
            </a:r>
            <a:r>
              <a:rPr lang="en-US" altLang="zh-CN" spc="60" dirty="0">
                <a:latin typeface="Helvetica" pitchFamily="2" charset="0"/>
                <a:cs typeface="Calibri Light"/>
              </a:rPr>
              <a:t>costly</a:t>
            </a:r>
            <a:r>
              <a:rPr lang="zh-CN" altLang="en-US" spc="60" dirty="0">
                <a:latin typeface="Helvetica" pitchFamily="2" charset="0"/>
                <a:cs typeface="Calibri Light"/>
              </a:rPr>
              <a:t> </a:t>
            </a:r>
            <a:r>
              <a:rPr lang="en-US" altLang="zh-CN" spc="60" dirty="0">
                <a:latin typeface="Helvetica" pitchFamily="2" charset="0"/>
                <a:cs typeface="Calibri Light"/>
              </a:rPr>
              <a:t>(power/area,</a:t>
            </a:r>
            <a:r>
              <a:rPr lang="zh-CN" altLang="en-US" spc="60" dirty="0">
                <a:latin typeface="Helvetica" pitchFamily="2" charset="0"/>
                <a:cs typeface="Calibri Light"/>
              </a:rPr>
              <a:t> </a:t>
            </a:r>
            <a:r>
              <a:rPr lang="en-US" altLang="zh-CN" spc="60" dirty="0">
                <a:latin typeface="Helvetica" pitchFamily="2" charset="0"/>
                <a:cs typeface="Calibri Light"/>
              </a:rPr>
              <a:t>coherence,</a:t>
            </a:r>
            <a:r>
              <a:rPr lang="zh-CN" altLang="en-US" spc="60" dirty="0">
                <a:latin typeface="Helvetica" pitchFamily="2" charset="0"/>
                <a:cs typeface="Calibri Light"/>
              </a:rPr>
              <a:t> </a:t>
            </a:r>
            <a:r>
              <a:rPr lang="en-US" altLang="zh-CN" spc="60" dirty="0">
                <a:latin typeface="Helvetica" pitchFamily="2" charset="0"/>
                <a:cs typeface="Calibri Light"/>
              </a:rPr>
              <a:t>etc.).</a:t>
            </a:r>
          </a:p>
        </p:txBody>
      </p:sp>
    </p:spTree>
    <p:extLst>
      <p:ext uri="{BB962C8B-B14F-4D97-AF65-F5344CB8AC3E}">
        <p14:creationId xmlns:p14="http://schemas.microsoft.com/office/powerpoint/2010/main" val="197785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31183</TotalTime>
  <Words>2287</Words>
  <Application>Microsoft Macintosh PowerPoint</Application>
  <PresentationFormat>Widescreen</PresentationFormat>
  <Paragraphs>267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Intel Clear</vt:lpstr>
      <vt:lpstr>Arial</vt:lpstr>
      <vt:lpstr>Calibri</vt:lpstr>
      <vt:lpstr>Calibri Light</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Youjie Li</dc:creator>
  <cp:lastModifiedBy>Yuan, Yifan</cp:lastModifiedBy>
  <cp:revision>4713</cp:revision>
  <dcterms:created xsi:type="dcterms:W3CDTF">2017-06-21T20:13:27Z</dcterms:created>
  <dcterms:modified xsi:type="dcterms:W3CDTF">2021-02-11T21:01:58Z</dcterms:modified>
</cp:coreProperties>
</file>