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0" r:id="rId2"/>
    <p:sldId id="759" r:id="rId3"/>
    <p:sldId id="752" r:id="rId4"/>
    <p:sldId id="760" r:id="rId5"/>
    <p:sldId id="744" r:id="rId6"/>
    <p:sldId id="761" r:id="rId7"/>
    <p:sldId id="749" r:id="rId8"/>
    <p:sldId id="755" r:id="rId9"/>
    <p:sldId id="765" r:id="rId10"/>
    <p:sldId id="756" r:id="rId11"/>
    <p:sldId id="748" r:id="rId12"/>
    <p:sldId id="724" r:id="rId13"/>
    <p:sldId id="751" r:id="rId14"/>
    <p:sldId id="763" r:id="rId15"/>
    <p:sldId id="737" r:id="rId16"/>
    <p:sldId id="754" r:id="rId17"/>
    <p:sldId id="738" r:id="rId18"/>
    <p:sldId id="739" r:id="rId19"/>
    <p:sldId id="764" r:id="rId20"/>
    <p:sldId id="740" r:id="rId21"/>
    <p:sldId id="757" r:id="rId22"/>
    <p:sldId id="747" r:id="rId23"/>
    <p:sldId id="753" r:id="rId24"/>
    <p:sldId id="762" r:id="rId25"/>
    <p:sldId id="74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an, Yifan" initials="YY" lastIdx="3" clrIdx="0">
    <p:extLst>
      <p:ext uri="{19B8F6BF-5375-455C-9EA6-DF929625EA0E}">
        <p15:presenceInfo xmlns:p15="http://schemas.microsoft.com/office/powerpoint/2012/main" userId="S::yifany3@illinois.edu::e722b71e-d1cd-4871-972d-1ed53202cc1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2BBBE"/>
    <a:srgbClr val="F5F3F2"/>
    <a:srgbClr val="F3F4F1"/>
    <a:srgbClr val="D1CECE"/>
    <a:srgbClr val="A6A6A7"/>
    <a:srgbClr val="005295"/>
    <a:srgbClr val="3467AE"/>
    <a:srgbClr val="0B6120"/>
    <a:srgbClr val="FA5C50"/>
    <a:srgbClr val="487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D9F1C1-24F1-9647-86D6-2D6331DD3FE3}" v="1099" dt="2021-10-11T03:16:43.0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11"/>
    <p:restoredTop sz="87836" autoAdjust="0"/>
  </p:normalViewPr>
  <p:slideViewPr>
    <p:cSldViewPr snapToGrid="0" snapToObjects="1">
      <p:cViewPr varScale="1">
        <p:scale>
          <a:sx n="120" d="100"/>
          <a:sy n="120" d="100"/>
        </p:scale>
        <p:origin x="2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583B4D-4B80-4218-8491-9265B37B46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A36A5E-807F-4683-9D4E-A97805E207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ADD27-57FE-4BFE-8DE4-B36476AF42D7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4DE4AB-BA35-4E90-BF73-C6D31ED7DC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554E0A-62FE-4CF1-B914-7E859BE670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28154-6F86-4414-8D5C-B79DC729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754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ABF05-08C2-49AB-A33C-2266805C39E0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45AA1-006A-4177-9FFD-471A1BDE2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884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74116-C29E-064D-8881-89955D0E0B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18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second</a:t>
            </a:r>
            <a:r>
              <a:rPr lang="zh-CN" altLang="en-US" dirty="0"/>
              <a:t> </a:t>
            </a:r>
            <a:r>
              <a:rPr lang="en-US" altLang="zh-CN" dirty="0"/>
              <a:t>approach,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buffer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allocated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CPU-attached</a:t>
            </a:r>
            <a:r>
              <a:rPr lang="zh-CN" altLang="en-US" dirty="0"/>
              <a:t> </a:t>
            </a:r>
            <a:r>
              <a:rPr lang="en-US" altLang="zh-CN" dirty="0"/>
              <a:t>memory,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pinned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local</a:t>
            </a:r>
            <a:r>
              <a:rPr lang="zh-CN" altLang="en-US" dirty="0"/>
              <a:t> </a:t>
            </a:r>
            <a:r>
              <a:rPr lang="en-US" altLang="zh-CN" dirty="0"/>
              <a:t>cache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cc-accelerator.</a:t>
            </a:r>
          </a:p>
          <a:p>
            <a:endParaRPr lang="en-US" altLang="zh-CN" dirty="0"/>
          </a:p>
          <a:p>
            <a:r>
              <a:rPr lang="en-US" altLang="zh-CN" dirty="0"/>
              <a:t>Hence,</a:t>
            </a:r>
            <a:r>
              <a:rPr lang="zh-CN" altLang="en-US" dirty="0"/>
              <a:t> </a:t>
            </a:r>
            <a:r>
              <a:rPr lang="en-US" altLang="zh-CN" dirty="0"/>
              <a:t>upon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update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CPU-attached</a:t>
            </a:r>
            <a:r>
              <a:rPr lang="zh-CN" altLang="en-US" dirty="0"/>
              <a:t> </a:t>
            </a:r>
            <a:r>
              <a:rPr lang="en-US" altLang="zh-CN" dirty="0"/>
              <a:t>memory,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coherence</a:t>
            </a:r>
            <a:r>
              <a:rPr lang="zh-CN" altLang="en-US" dirty="0"/>
              <a:t> </a:t>
            </a:r>
            <a:r>
              <a:rPr lang="en-US" altLang="zh-CN" dirty="0"/>
              <a:t>signal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passed</a:t>
            </a:r>
            <a:r>
              <a:rPr lang="zh-CN" altLang="en-US" dirty="0"/>
              <a:t> </a:t>
            </a:r>
            <a:r>
              <a:rPr lang="en-US" altLang="zh-CN" dirty="0"/>
              <a:t>through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cc-interconnect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invalidate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stale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cc-accelerator’s</a:t>
            </a:r>
            <a:r>
              <a:rPr lang="zh-CN" altLang="en-US" dirty="0"/>
              <a:t> </a:t>
            </a:r>
            <a:r>
              <a:rPr lang="en-US" altLang="zh-CN" dirty="0"/>
              <a:t>cache.</a:t>
            </a:r>
          </a:p>
          <a:p>
            <a:endParaRPr lang="en-US" altLang="zh-CN" dirty="0"/>
          </a:p>
          <a:p>
            <a:r>
              <a:rPr lang="en-US" altLang="zh-CN" dirty="0"/>
              <a:t>Again,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guaranteed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captured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coherence</a:t>
            </a:r>
            <a:r>
              <a:rPr lang="zh-CN" altLang="en-US" dirty="0"/>
              <a:t> </a:t>
            </a:r>
            <a:r>
              <a:rPr lang="en-US" altLang="zh-CN" dirty="0"/>
              <a:t>controller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thus</a:t>
            </a:r>
            <a:r>
              <a:rPr lang="zh-CN" altLang="en-US" dirty="0"/>
              <a:t> </a:t>
            </a:r>
            <a:r>
              <a:rPr lang="en-US" altLang="zh-CN" dirty="0"/>
              <a:t>notified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processing</a:t>
            </a:r>
            <a:r>
              <a:rPr lang="zh-CN" altLang="en-US" dirty="0"/>
              <a:t> </a:t>
            </a:r>
            <a:r>
              <a:rPr lang="en-US" altLang="zh-CN" dirty="0"/>
              <a:t>logic.</a:t>
            </a:r>
          </a:p>
          <a:p>
            <a:endParaRPr lang="en-US" altLang="zh-CN" dirty="0"/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better</a:t>
            </a:r>
            <a:r>
              <a:rPr lang="zh-CN" altLang="en-US" dirty="0"/>
              <a:t> </a:t>
            </a:r>
            <a:r>
              <a:rPr lang="en-US" altLang="zh-CN" dirty="0"/>
              <a:t>scalability,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infeasible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current</a:t>
            </a:r>
            <a:r>
              <a:rPr lang="zh-CN" altLang="en-US" dirty="0"/>
              <a:t> </a:t>
            </a:r>
            <a:r>
              <a:rPr lang="en-US" altLang="zh-CN" dirty="0"/>
              <a:t>platform,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doesn’t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accelerator-attached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</a:p>
          <a:p>
            <a:endParaRPr lang="en-US" altLang="zh-CN" dirty="0"/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second</a:t>
            </a:r>
            <a:r>
              <a:rPr lang="zh-CN" altLang="en-US" dirty="0"/>
              <a:t> </a:t>
            </a:r>
            <a:r>
              <a:rPr lang="en-US" altLang="zh-CN" dirty="0"/>
              <a:t>approach,</a:t>
            </a:r>
            <a:r>
              <a:rPr lang="zh-CN" altLang="en-US" dirty="0"/>
              <a:t> </a:t>
            </a:r>
            <a:r>
              <a:rPr lang="en-US" altLang="zh-CN" dirty="0"/>
              <a:t>though</a:t>
            </a:r>
            <a:r>
              <a:rPr lang="zh-CN" altLang="en-US" dirty="0"/>
              <a:t> </a:t>
            </a:r>
            <a:r>
              <a:rPr lang="en-US" altLang="zh-CN" dirty="0"/>
              <a:t>feasible,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worse</a:t>
            </a:r>
            <a:r>
              <a:rPr lang="zh-CN" altLang="en-US" dirty="0"/>
              <a:t> </a:t>
            </a:r>
            <a:r>
              <a:rPr lang="en-US" altLang="zh-CN" dirty="0"/>
              <a:t>scalability</a:t>
            </a:r>
            <a:r>
              <a:rPr lang="zh-CN" altLang="en-US" dirty="0"/>
              <a:t> </a:t>
            </a:r>
            <a:r>
              <a:rPr lang="en-US" altLang="zh-CN" dirty="0"/>
              <a:t>--</a:t>
            </a:r>
            <a:r>
              <a:rPr lang="zh-CN" altLang="en-US" dirty="0"/>
              <a:t> </a:t>
            </a:r>
            <a:r>
              <a:rPr lang="en-US" altLang="zh-CN" dirty="0"/>
              <a:t>due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limited</a:t>
            </a:r>
            <a:r>
              <a:rPr lang="zh-CN" altLang="en-US" dirty="0"/>
              <a:t> </a:t>
            </a:r>
            <a:r>
              <a:rPr lang="en-US" altLang="zh-CN" dirty="0"/>
              <a:t>cache</a:t>
            </a:r>
            <a:r>
              <a:rPr lang="zh-CN" altLang="en-US" dirty="0"/>
              <a:t> </a:t>
            </a:r>
            <a:r>
              <a:rPr lang="en-US" altLang="zh-CN" dirty="0"/>
              <a:t>size,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too</a:t>
            </a:r>
            <a:r>
              <a:rPr lang="zh-CN" altLang="en-US" dirty="0"/>
              <a:t> </a:t>
            </a:r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dirty="0"/>
              <a:t>buffers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pinned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monitored.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08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Here</a:t>
            </a:r>
            <a:r>
              <a:rPr lang="zh-CN" altLang="en-US" dirty="0"/>
              <a:t> </a:t>
            </a:r>
            <a:r>
              <a:rPr lang="en-US" altLang="zh-CN" dirty="0"/>
              <a:t>comes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cc-accelerator’s</a:t>
            </a:r>
            <a:r>
              <a:rPr lang="zh-CN" altLang="en-US" dirty="0"/>
              <a:t> </a:t>
            </a:r>
            <a:r>
              <a:rPr lang="en-US" altLang="zh-CN" dirty="0"/>
              <a:t>architecture.</a:t>
            </a:r>
            <a:r>
              <a:rPr lang="zh-CN" altLang="en-US" dirty="0"/>
              <a:t> </a:t>
            </a:r>
            <a:r>
              <a:rPr lang="en-US" altLang="zh-CN" dirty="0"/>
              <a:t>Let</a:t>
            </a:r>
            <a:r>
              <a:rPr lang="zh-CN" altLang="en-US" dirty="0"/>
              <a:t> </a:t>
            </a:r>
            <a:r>
              <a:rPr lang="en-US" altLang="zh-CN" dirty="0"/>
              <a:t>me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walk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through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functional</a:t>
            </a:r>
            <a:r>
              <a:rPr lang="zh-CN" altLang="en-US" dirty="0"/>
              <a:t> </a:t>
            </a:r>
            <a:r>
              <a:rPr lang="en-US" altLang="zh-CN" dirty="0"/>
              <a:t>blocks.</a:t>
            </a:r>
          </a:p>
          <a:p>
            <a:endParaRPr lang="en-US" altLang="zh-CN" dirty="0"/>
          </a:p>
          <a:p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request’s</a:t>
            </a:r>
            <a:r>
              <a:rPr lang="zh-CN" altLang="en-US" dirty="0"/>
              <a:t> </a:t>
            </a:r>
            <a:r>
              <a:rPr lang="en-US" altLang="zh-CN" dirty="0" err="1"/>
              <a:t>cpoll</a:t>
            </a:r>
            <a:r>
              <a:rPr lang="zh-CN" altLang="en-US" dirty="0"/>
              <a:t> </a:t>
            </a:r>
            <a:r>
              <a:rPr lang="en-US" altLang="zh-CN" dirty="0"/>
              <a:t>signal</a:t>
            </a:r>
            <a:r>
              <a:rPr lang="zh-CN" altLang="en-US" dirty="0"/>
              <a:t> </a:t>
            </a:r>
            <a:r>
              <a:rPr lang="en-US" altLang="zh-CN" dirty="0"/>
              <a:t>comes</a:t>
            </a:r>
            <a:r>
              <a:rPr lang="zh-CN" altLang="en-US" dirty="0"/>
              <a:t> </a:t>
            </a:r>
            <a:r>
              <a:rPr lang="en-US" altLang="zh-CN" dirty="0"/>
              <a:t>in,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arrives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coherence</a:t>
            </a:r>
            <a:r>
              <a:rPr lang="zh-CN" altLang="en-US" dirty="0"/>
              <a:t> </a:t>
            </a:r>
            <a:r>
              <a:rPr lang="en-US" altLang="zh-CN" dirty="0"/>
              <a:t>controller,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maintains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cache</a:t>
            </a:r>
            <a:r>
              <a:rPr lang="zh-CN" altLang="en-US" dirty="0"/>
              <a:t> </a:t>
            </a:r>
            <a:r>
              <a:rPr lang="en-US" altLang="zh-CN" dirty="0"/>
              <a:t>coherence</a:t>
            </a:r>
            <a:r>
              <a:rPr lang="zh-CN" altLang="en-US" dirty="0"/>
              <a:t> </a:t>
            </a:r>
            <a:r>
              <a:rPr lang="en-US" altLang="zh-CN" dirty="0"/>
              <a:t>across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regions.</a:t>
            </a:r>
          </a:p>
          <a:p>
            <a:endParaRPr lang="en-US" altLang="zh-CN" dirty="0"/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cpoll</a:t>
            </a:r>
            <a:r>
              <a:rPr lang="zh-CN" altLang="en-US" dirty="0"/>
              <a:t> </a:t>
            </a:r>
            <a:r>
              <a:rPr lang="en-US" altLang="zh-CN" dirty="0"/>
              <a:t>signals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request</a:t>
            </a:r>
            <a:r>
              <a:rPr lang="zh-CN" altLang="en-US" dirty="0"/>
              <a:t> </a:t>
            </a:r>
            <a:r>
              <a:rPr lang="en-US" altLang="zh-CN" dirty="0"/>
              <a:t>queues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fetched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scheduler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enforce</a:t>
            </a:r>
            <a:r>
              <a:rPr lang="zh-CN" altLang="en-US" dirty="0"/>
              <a:t> </a:t>
            </a:r>
            <a:r>
              <a:rPr lang="en-US" altLang="zh-CN" dirty="0"/>
              <a:t>any</a:t>
            </a:r>
            <a:r>
              <a:rPr lang="zh-CN" altLang="en-US" dirty="0"/>
              <a:t> </a:t>
            </a:r>
            <a:r>
              <a:rPr lang="en-US" altLang="zh-CN" dirty="0"/>
              <a:t>QoS</a:t>
            </a:r>
            <a:r>
              <a:rPr lang="zh-CN" altLang="en-US" dirty="0"/>
              <a:t> </a:t>
            </a:r>
            <a:r>
              <a:rPr lang="en-US" altLang="zh-CN" dirty="0"/>
              <a:t>policy.</a:t>
            </a:r>
          </a:p>
          <a:p>
            <a:endParaRPr lang="en-US" altLang="zh-CN" dirty="0"/>
          </a:p>
          <a:p>
            <a:r>
              <a:rPr lang="en-US" altLang="zh-CN" dirty="0"/>
              <a:t>Since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coherence</a:t>
            </a:r>
            <a:r>
              <a:rPr lang="zh-CN" altLang="en-US" dirty="0"/>
              <a:t> </a:t>
            </a:r>
            <a:r>
              <a:rPr lang="en-US" altLang="zh-CN" dirty="0"/>
              <a:t>signal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single</a:t>
            </a:r>
            <a:r>
              <a:rPr lang="zh-CN" altLang="en-US" dirty="0"/>
              <a:t> </a:t>
            </a:r>
            <a:r>
              <a:rPr lang="en-US" altLang="zh-CN" dirty="0" err="1"/>
              <a:t>cacheline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coalesced,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track</a:t>
            </a:r>
            <a:r>
              <a:rPr lang="zh-CN" altLang="en-US" dirty="0"/>
              <a:t> 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requests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arrived</a:t>
            </a:r>
            <a:r>
              <a:rPr lang="zh-CN" altLang="en-US" dirty="0"/>
              <a:t> </a:t>
            </a:r>
            <a:r>
              <a:rPr lang="en-US" altLang="zh-CN" dirty="0"/>
              <a:t>since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last</a:t>
            </a:r>
            <a:r>
              <a:rPr lang="zh-CN" altLang="en-US" dirty="0"/>
              <a:t> </a:t>
            </a:r>
            <a:r>
              <a:rPr lang="en-US" altLang="zh-CN" dirty="0"/>
              <a:t>round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processing,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done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ring</a:t>
            </a:r>
            <a:r>
              <a:rPr lang="zh-CN" altLang="en-US" dirty="0"/>
              <a:t> </a:t>
            </a:r>
            <a:r>
              <a:rPr lang="en-US" altLang="zh-CN" dirty="0"/>
              <a:t>tracker.</a:t>
            </a:r>
          </a:p>
          <a:p>
            <a:endParaRPr lang="en-US" altLang="zh-CN" dirty="0"/>
          </a:p>
          <a:p>
            <a:r>
              <a:rPr lang="en-US" altLang="zh-CN" dirty="0"/>
              <a:t>Th</a:t>
            </a:r>
            <a:r>
              <a:rPr lang="zh-CN" altLang="en-US" dirty="0"/>
              <a:t> </a:t>
            </a:r>
            <a:r>
              <a:rPr lang="en-US" altLang="zh-CN" dirty="0"/>
              <a:t>application</a:t>
            </a:r>
            <a:r>
              <a:rPr lang="zh-CN" altLang="en-US" dirty="0"/>
              <a:t> </a:t>
            </a:r>
            <a:r>
              <a:rPr lang="en-US" altLang="zh-CN" dirty="0"/>
              <a:t>processing</a:t>
            </a:r>
            <a:r>
              <a:rPr lang="zh-CN" altLang="en-US" dirty="0"/>
              <a:t> </a:t>
            </a:r>
            <a:r>
              <a:rPr lang="en-US" altLang="zh-CN" dirty="0"/>
              <a:t>unit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application-specific</a:t>
            </a:r>
            <a:r>
              <a:rPr lang="zh-CN" altLang="en-US" dirty="0"/>
              <a:t> </a:t>
            </a:r>
            <a:r>
              <a:rPr lang="en-US" altLang="zh-CN" dirty="0"/>
              <a:t>block,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process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application</a:t>
            </a:r>
            <a:r>
              <a:rPr lang="zh-CN" altLang="en-US" dirty="0"/>
              <a:t> </a:t>
            </a:r>
            <a:r>
              <a:rPr lang="en-US" altLang="zh-CN" dirty="0"/>
              <a:t>requests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load/store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to/from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space.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request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completed,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response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assembled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pre-defined</a:t>
            </a:r>
            <a:r>
              <a:rPr lang="zh-CN" altLang="en-US" dirty="0"/>
              <a:t> </a:t>
            </a:r>
            <a:r>
              <a:rPr lang="en-US" altLang="zh-CN" dirty="0"/>
              <a:t>RDMA-compatible</a:t>
            </a:r>
            <a:r>
              <a:rPr lang="zh-CN" altLang="en-US" dirty="0"/>
              <a:t> </a:t>
            </a:r>
            <a:r>
              <a:rPr lang="en-US" altLang="zh-CN" dirty="0"/>
              <a:t>format,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RDMA</a:t>
            </a:r>
            <a:r>
              <a:rPr lang="zh-CN" altLang="en-US" dirty="0"/>
              <a:t> </a:t>
            </a:r>
            <a:r>
              <a:rPr lang="en-US" altLang="zh-CN" dirty="0"/>
              <a:t>SQ</a:t>
            </a:r>
            <a:r>
              <a:rPr lang="zh-CN" altLang="en-US" dirty="0"/>
              <a:t> </a:t>
            </a:r>
            <a:r>
              <a:rPr lang="en-US" altLang="zh-CN" dirty="0"/>
              <a:t>handler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responsible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issuing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RDMA</a:t>
            </a:r>
            <a:r>
              <a:rPr lang="zh-CN" altLang="en-US" dirty="0"/>
              <a:t> </a:t>
            </a:r>
            <a:r>
              <a:rPr lang="en-US" altLang="zh-CN" dirty="0"/>
              <a:t>command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74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aspects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design.</a:t>
            </a:r>
            <a:r>
              <a:rPr lang="zh-CN" altLang="en-US" dirty="0"/>
              <a:t> </a:t>
            </a:r>
            <a:r>
              <a:rPr lang="en-US" altLang="zh-CN" dirty="0"/>
              <a:t>Please</a:t>
            </a:r>
            <a:r>
              <a:rPr lang="zh-CN" altLang="en-US" dirty="0"/>
              <a:t> </a:t>
            </a:r>
            <a:r>
              <a:rPr lang="en-US" altLang="zh-CN" dirty="0"/>
              <a:t>check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26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implement</a:t>
            </a:r>
            <a:r>
              <a:rPr lang="zh-CN" altLang="en-US" dirty="0"/>
              <a:t> </a:t>
            </a:r>
            <a:r>
              <a:rPr lang="en-US" altLang="zh-CN" dirty="0"/>
              <a:t>RAMBDA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real</a:t>
            </a:r>
            <a:r>
              <a:rPr lang="zh-CN" altLang="en-US" dirty="0"/>
              <a:t> </a:t>
            </a:r>
            <a:r>
              <a:rPr lang="en-US" altLang="zh-CN" dirty="0"/>
              <a:t>system.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in-package</a:t>
            </a:r>
            <a:r>
              <a:rPr lang="zh-CN" altLang="en-US" dirty="0"/>
              <a:t> </a:t>
            </a:r>
            <a:r>
              <a:rPr lang="en-US" altLang="zh-CN" dirty="0"/>
              <a:t>FPGA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Intel</a:t>
            </a:r>
            <a:r>
              <a:rPr lang="zh-CN" altLang="en-US" dirty="0"/>
              <a:t> </a:t>
            </a:r>
            <a:r>
              <a:rPr lang="en-US" altLang="zh-CN" dirty="0"/>
              <a:t>Xeon</a:t>
            </a:r>
            <a:r>
              <a:rPr lang="zh-CN" altLang="en-US" dirty="0"/>
              <a:t> </a:t>
            </a:r>
            <a:r>
              <a:rPr lang="en-US" altLang="zh-CN" dirty="0"/>
              <a:t>CPU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cc-accelerator.</a:t>
            </a:r>
            <a:r>
              <a:rPr lang="zh-CN" altLang="en-US" dirty="0"/>
              <a:t> </a:t>
            </a:r>
            <a:r>
              <a:rPr lang="en-US" altLang="zh-CN" dirty="0"/>
              <a:t>It’s</a:t>
            </a:r>
            <a:r>
              <a:rPr lang="zh-CN" altLang="en-US" dirty="0"/>
              <a:t> </a:t>
            </a:r>
            <a:r>
              <a:rPr lang="en-US" altLang="zh-CN" dirty="0"/>
              <a:t>connected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CPU</a:t>
            </a:r>
            <a:r>
              <a:rPr lang="zh-CN" altLang="en-US" dirty="0"/>
              <a:t> </a:t>
            </a:r>
            <a:r>
              <a:rPr lang="en-US" altLang="zh-CN" dirty="0"/>
              <a:t>via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UPI</a:t>
            </a:r>
            <a:r>
              <a:rPr lang="zh-CN" altLang="en-US" dirty="0"/>
              <a:t> </a:t>
            </a:r>
            <a:r>
              <a:rPr lang="en-US" altLang="zh-CN" dirty="0"/>
              <a:t>link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state-of-the-art</a:t>
            </a:r>
            <a:r>
              <a:rPr lang="zh-CN" altLang="en-US" dirty="0"/>
              <a:t> </a:t>
            </a:r>
            <a:r>
              <a:rPr lang="en-US" altLang="zh-CN" dirty="0"/>
              <a:t>Nvidia</a:t>
            </a:r>
            <a:r>
              <a:rPr lang="zh-CN" altLang="en-US" dirty="0"/>
              <a:t> </a:t>
            </a:r>
            <a:r>
              <a:rPr lang="en-US" altLang="zh-CN" dirty="0"/>
              <a:t>BlueField-2</a:t>
            </a:r>
            <a:r>
              <a:rPr lang="zh-CN" altLang="en-US" dirty="0"/>
              <a:t> </a:t>
            </a:r>
            <a:r>
              <a:rPr lang="en-US" altLang="zh-CN" dirty="0" err="1"/>
              <a:t>SmartNIC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baseline.</a:t>
            </a:r>
            <a:r>
              <a:rPr lang="zh-CN" altLang="en-US" dirty="0"/>
              <a:t> </a:t>
            </a:r>
            <a:r>
              <a:rPr lang="en-US" altLang="zh-CN" dirty="0"/>
              <a:t>It’s</a:t>
            </a:r>
            <a:r>
              <a:rPr lang="zh-CN" altLang="en-US" dirty="0"/>
              <a:t> </a:t>
            </a:r>
            <a:r>
              <a:rPr lang="en-US" altLang="zh-CN" dirty="0"/>
              <a:t>equipped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8</a:t>
            </a:r>
            <a:r>
              <a:rPr lang="zh-CN" altLang="en-US" dirty="0"/>
              <a:t> </a:t>
            </a:r>
            <a:r>
              <a:rPr lang="en-US" altLang="zh-CN" dirty="0"/>
              <a:t>high-frequency</a:t>
            </a:r>
            <a:r>
              <a:rPr lang="zh-CN" altLang="en-US" dirty="0"/>
              <a:t> </a:t>
            </a:r>
            <a:r>
              <a:rPr lang="en-US" altLang="zh-CN" dirty="0"/>
              <a:t>ARM</a:t>
            </a:r>
            <a:r>
              <a:rPr lang="zh-CN" altLang="en-US" dirty="0"/>
              <a:t> </a:t>
            </a:r>
            <a:r>
              <a:rPr lang="en-US" altLang="zh-CN" dirty="0"/>
              <a:t>cores.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6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three</a:t>
            </a:r>
            <a:r>
              <a:rPr lang="zh-CN" altLang="en-US" dirty="0"/>
              <a:t> </a:t>
            </a:r>
            <a:r>
              <a:rPr lang="en-US" altLang="zh-CN" dirty="0"/>
              <a:t>popular</a:t>
            </a:r>
            <a:r>
              <a:rPr lang="zh-CN" altLang="en-US" dirty="0"/>
              <a:t> </a:t>
            </a:r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application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demonstrate</a:t>
            </a:r>
            <a:r>
              <a:rPr lang="zh-CN" altLang="en-US" dirty="0"/>
              <a:t> </a:t>
            </a:r>
            <a:r>
              <a:rPr lang="en-US" altLang="zh-CN" dirty="0"/>
              <a:t>RAMBDA’s</a:t>
            </a:r>
            <a:r>
              <a:rPr lang="zh-CN" altLang="en-US" dirty="0"/>
              <a:t> </a:t>
            </a:r>
            <a:r>
              <a:rPr lang="en-US" altLang="zh-CN" dirty="0"/>
              <a:t>benefits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drawbacks.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Finally,</a:t>
            </a:r>
            <a:r>
              <a:rPr lang="zh-CN" altLang="en-US" dirty="0"/>
              <a:t> </a:t>
            </a:r>
            <a:r>
              <a:rPr lang="en-US" altLang="zh-CN" dirty="0"/>
              <a:t>given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limitation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current</a:t>
            </a:r>
            <a:r>
              <a:rPr lang="zh-CN" altLang="en-US" dirty="0"/>
              <a:t> </a:t>
            </a:r>
            <a:r>
              <a:rPr lang="en-US" altLang="zh-CN" dirty="0"/>
              <a:t>hardware,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Xilinx</a:t>
            </a:r>
            <a:r>
              <a:rPr lang="zh-CN" altLang="en-US" dirty="0"/>
              <a:t> </a:t>
            </a:r>
            <a:r>
              <a:rPr lang="en-US" altLang="zh-CN" dirty="0"/>
              <a:t>U280</a:t>
            </a:r>
            <a:r>
              <a:rPr lang="zh-CN" altLang="en-US" dirty="0"/>
              <a:t> </a:t>
            </a:r>
            <a:r>
              <a:rPr lang="en-US" altLang="zh-CN" dirty="0"/>
              <a:t>FPGA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emulate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cc-accelerator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directly</a:t>
            </a:r>
            <a:r>
              <a:rPr lang="zh-CN" altLang="en-US" dirty="0"/>
              <a:t> </a:t>
            </a:r>
            <a:r>
              <a:rPr lang="en-US" altLang="zh-CN" dirty="0"/>
              <a:t>attached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soon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generally</a:t>
            </a:r>
            <a:r>
              <a:rPr lang="zh-CN" altLang="en-US" dirty="0"/>
              <a:t> </a:t>
            </a:r>
            <a:r>
              <a:rPr lang="en-US" altLang="zh-CN" dirty="0"/>
              <a:t>available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release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CXL-enabled</a:t>
            </a:r>
            <a:r>
              <a:rPr lang="zh-CN" altLang="en-US" dirty="0"/>
              <a:t> </a:t>
            </a:r>
            <a:r>
              <a:rPr lang="en-US" altLang="zh-CN" dirty="0"/>
              <a:t>CPUs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devices.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11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First,</a:t>
            </a:r>
            <a:r>
              <a:rPr lang="zh-CN" altLang="en-US" dirty="0"/>
              <a:t> </a:t>
            </a:r>
            <a:r>
              <a:rPr lang="en-US" altLang="zh-CN" dirty="0"/>
              <a:t>let’s</a:t>
            </a:r>
            <a:r>
              <a:rPr lang="zh-CN" altLang="en-US" dirty="0"/>
              <a:t> </a:t>
            </a:r>
            <a:r>
              <a:rPr lang="en-US" altLang="zh-CN" dirty="0"/>
              <a:t>talk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in-memory</a:t>
            </a:r>
            <a:r>
              <a:rPr lang="zh-CN" altLang="en-US" dirty="0"/>
              <a:t> </a:t>
            </a:r>
            <a:r>
              <a:rPr lang="en-US" altLang="zh-CN" dirty="0"/>
              <a:t>KVS.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compare</a:t>
            </a:r>
            <a:r>
              <a:rPr lang="zh-CN" altLang="en-US" dirty="0"/>
              <a:t> </a:t>
            </a:r>
            <a:r>
              <a:rPr lang="en-US" altLang="zh-CN" dirty="0"/>
              <a:t>RAMBDA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baselines:</a:t>
            </a:r>
            <a:r>
              <a:rPr lang="zh-CN" altLang="en-US" dirty="0"/>
              <a:t> </a:t>
            </a:r>
            <a:r>
              <a:rPr lang="en-US" altLang="zh-CN" dirty="0"/>
              <a:t>two-sided</a:t>
            </a:r>
            <a:r>
              <a:rPr lang="zh-CN" altLang="en-US" dirty="0"/>
              <a:t> </a:t>
            </a:r>
            <a:r>
              <a:rPr lang="en-US" altLang="zh-CN" dirty="0"/>
              <a:t>RDMA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 err="1"/>
              <a:t>SmartNIC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Regarding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throughput,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found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both</a:t>
            </a:r>
            <a:r>
              <a:rPr lang="zh-CN" altLang="en-US" dirty="0"/>
              <a:t> </a:t>
            </a:r>
            <a:r>
              <a:rPr lang="en-US" altLang="zh-CN" dirty="0"/>
              <a:t>request</a:t>
            </a:r>
            <a:r>
              <a:rPr lang="zh-CN" altLang="en-US" dirty="0"/>
              <a:t> </a:t>
            </a:r>
            <a:r>
              <a:rPr lang="en-US" altLang="zh-CN" dirty="0"/>
              <a:t>distributions,</a:t>
            </a:r>
            <a:r>
              <a:rPr lang="zh-CN" altLang="en-US" dirty="0"/>
              <a:t> </a:t>
            </a:r>
            <a:r>
              <a:rPr lang="en-US" altLang="zh-CN" dirty="0" err="1"/>
              <a:t>smartNIC</a:t>
            </a:r>
            <a:r>
              <a:rPr lang="zh-CN" altLang="en-US" dirty="0"/>
              <a:t> </a:t>
            </a:r>
            <a:r>
              <a:rPr lang="en-US" altLang="zh-CN" dirty="0"/>
              <a:t>performs</a:t>
            </a:r>
            <a:r>
              <a:rPr lang="zh-CN" altLang="en-US" dirty="0"/>
              <a:t> </a:t>
            </a:r>
            <a:r>
              <a:rPr lang="en-US" altLang="zh-CN" dirty="0"/>
              <a:t>poorly.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mainly</a:t>
            </a:r>
            <a:r>
              <a:rPr lang="zh-CN" altLang="en-US" dirty="0"/>
              <a:t> </a:t>
            </a:r>
            <a:r>
              <a:rPr lang="en-US" altLang="zh-CN" dirty="0"/>
              <a:t>due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frequent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access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host</a:t>
            </a:r>
            <a:r>
              <a:rPr lang="zh-CN" altLang="en-US" dirty="0"/>
              <a:t> </a:t>
            </a:r>
            <a:r>
              <a:rPr lang="en-US" altLang="zh-CN" dirty="0"/>
              <a:t>memory,</a:t>
            </a:r>
            <a:r>
              <a:rPr lang="zh-CN" altLang="en-US" dirty="0"/>
              <a:t> </a:t>
            </a:r>
            <a:r>
              <a:rPr lang="en-US" altLang="zh-CN" dirty="0"/>
              <a:t>even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hot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been</a:t>
            </a:r>
            <a:r>
              <a:rPr lang="zh-CN" altLang="en-US" dirty="0"/>
              <a:t> </a:t>
            </a:r>
            <a:r>
              <a:rPr lang="en-US" altLang="zh-CN" dirty="0"/>
              <a:t>cached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smartNIC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 err="1"/>
              <a:t>zipfian</a:t>
            </a:r>
            <a:r>
              <a:rPr lang="zh-CN" altLang="en-US" dirty="0"/>
              <a:t> </a:t>
            </a:r>
            <a:r>
              <a:rPr lang="en-US" altLang="zh-CN" dirty="0"/>
              <a:t>distribution.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time,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CPU</a:t>
            </a:r>
            <a:r>
              <a:rPr lang="zh-CN" altLang="en-US" dirty="0"/>
              <a:t> </a:t>
            </a:r>
            <a:r>
              <a:rPr lang="en-US" altLang="zh-CN" dirty="0"/>
              <a:t>solution</a:t>
            </a:r>
            <a:r>
              <a:rPr lang="zh-CN" altLang="en-US" dirty="0"/>
              <a:t> </a:t>
            </a:r>
            <a:r>
              <a:rPr lang="en-US" altLang="zh-CN" dirty="0"/>
              <a:t>roughly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RAMBDA,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both</a:t>
            </a:r>
            <a:r>
              <a:rPr lang="zh-CN" altLang="en-US" dirty="0"/>
              <a:t> </a:t>
            </a:r>
            <a:r>
              <a:rPr lang="en-US" altLang="zh-CN" dirty="0"/>
              <a:t>bound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bandwidth.</a:t>
            </a:r>
            <a:r>
              <a:rPr lang="zh-CN" altLang="en-US" dirty="0"/>
              <a:t> </a:t>
            </a:r>
            <a:r>
              <a:rPr lang="en-US" altLang="zh-CN" dirty="0"/>
              <a:t>Note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takes</a:t>
            </a:r>
            <a:r>
              <a:rPr lang="zh-CN" altLang="en-US" dirty="0"/>
              <a:t> </a:t>
            </a:r>
            <a:r>
              <a:rPr lang="en-US" altLang="zh-CN" dirty="0"/>
              <a:t>around</a:t>
            </a:r>
            <a:r>
              <a:rPr lang="zh-CN" altLang="en-US" dirty="0"/>
              <a:t> </a:t>
            </a:r>
            <a:r>
              <a:rPr lang="en-US" altLang="zh-CN" dirty="0"/>
              <a:t>10</a:t>
            </a:r>
            <a:r>
              <a:rPr lang="zh-CN" altLang="en-US" dirty="0"/>
              <a:t> </a:t>
            </a:r>
            <a:r>
              <a:rPr lang="en-US" altLang="zh-CN" dirty="0"/>
              <a:t>CPU</a:t>
            </a:r>
            <a:r>
              <a:rPr lang="zh-CN" altLang="en-US" dirty="0"/>
              <a:t> </a:t>
            </a:r>
            <a:r>
              <a:rPr lang="en-US" altLang="zh-CN" dirty="0"/>
              <a:t>cores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achieve</a:t>
            </a:r>
            <a:r>
              <a:rPr lang="zh-CN" altLang="en-US" dirty="0"/>
              <a:t> </a:t>
            </a:r>
            <a:r>
              <a:rPr lang="en-US" altLang="zh-CN" dirty="0"/>
              <a:t>this.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anticipate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RAMBDA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better</a:t>
            </a:r>
            <a:r>
              <a:rPr lang="zh-CN" altLang="en-US" dirty="0"/>
              <a:t> </a:t>
            </a:r>
            <a:r>
              <a:rPr lang="en-US" altLang="zh-CN" dirty="0"/>
              <a:t>energy</a:t>
            </a:r>
            <a:r>
              <a:rPr lang="zh-CN" altLang="en-US" dirty="0"/>
              <a:t> </a:t>
            </a:r>
            <a:r>
              <a:rPr lang="en-US" altLang="zh-CN" dirty="0"/>
              <a:t>efficiency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greater</a:t>
            </a:r>
            <a:r>
              <a:rPr lang="zh-CN" altLang="en-US" dirty="0"/>
              <a:t> </a:t>
            </a:r>
            <a:r>
              <a:rPr lang="en-US" altLang="zh-CN" dirty="0"/>
              <a:t>potential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bandwidth</a:t>
            </a:r>
            <a:r>
              <a:rPr lang="zh-CN" altLang="en-US" dirty="0"/>
              <a:t> </a:t>
            </a:r>
            <a:r>
              <a:rPr lang="en-US" altLang="zh-CN" dirty="0"/>
              <a:t>keeps</a:t>
            </a:r>
            <a:r>
              <a:rPr lang="zh-CN" altLang="en-US" dirty="0"/>
              <a:t> </a:t>
            </a:r>
            <a:r>
              <a:rPr lang="en-US" altLang="zh-CN" dirty="0"/>
              <a:t>increasing.</a:t>
            </a:r>
          </a:p>
          <a:p>
            <a:endParaRPr lang="en-US" altLang="zh-CN" dirty="0"/>
          </a:p>
          <a:p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latency,</a:t>
            </a:r>
            <a:r>
              <a:rPr lang="zh-CN" altLang="en-US" dirty="0"/>
              <a:t> </a:t>
            </a:r>
            <a:r>
              <a:rPr lang="en-US" altLang="zh-CN" dirty="0"/>
              <a:t>although</a:t>
            </a:r>
            <a:r>
              <a:rPr lang="zh-CN" altLang="en-US" dirty="0"/>
              <a:t> </a:t>
            </a:r>
            <a:r>
              <a:rPr lang="en-US" altLang="zh-CN" dirty="0"/>
              <a:t>similar</a:t>
            </a:r>
            <a:r>
              <a:rPr lang="zh-CN" altLang="en-US" dirty="0"/>
              <a:t> </a:t>
            </a:r>
            <a:r>
              <a:rPr lang="en-US" altLang="zh-CN" dirty="0"/>
              <a:t>regarding</a:t>
            </a:r>
            <a:r>
              <a:rPr lang="zh-CN" altLang="en-US" dirty="0"/>
              <a:t> </a:t>
            </a:r>
            <a:r>
              <a:rPr lang="en-US" altLang="zh-CN" dirty="0"/>
              <a:t>average</a:t>
            </a:r>
            <a:r>
              <a:rPr lang="zh-CN" altLang="en-US" dirty="0"/>
              <a:t> </a:t>
            </a:r>
            <a:r>
              <a:rPr lang="en-US" altLang="zh-CN" dirty="0"/>
              <a:t>latency,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smartNIC</a:t>
            </a:r>
            <a:r>
              <a:rPr lang="zh-CN" altLang="en-US" dirty="0"/>
              <a:t> </a:t>
            </a:r>
            <a:r>
              <a:rPr lang="en-US" altLang="zh-CN" dirty="0"/>
              <a:t>solution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worse</a:t>
            </a:r>
            <a:r>
              <a:rPr lang="zh-CN" altLang="en-US" dirty="0"/>
              <a:t> </a:t>
            </a:r>
            <a:r>
              <a:rPr lang="en-US" altLang="zh-CN" dirty="0"/>
              <a:t>result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tail</a:t>
            </a:r>
            <a:r>
              <a:rPr lang="zh-CN" altLang="en-US" dirty="0"/>
              <a:t> </a:t>
            </a:r>
            <a:r>
              <a:rPr lang="en-US" altLang="zh-CN" dirty="0"/>
              <a:t>latency,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again</a:t>
            </a:r>
            <a:r>
              <a:rPr lang="zh-CN" altLang="en-US" dirty="0"/>
              <a:t> </a:t>
            </a:r>
            <a:r>
              <a:rPr lang="en-US" altLang="zh-CN" dirty="0"/>
              <a:t>attributed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host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access</a:t>
            </a:r>
            <a:r>
              <a:rPr lang="zh-CN" altLang="en-US" dirty="0"/>
              <a:t> </a:t>
            </a:r>
            <a:r>
              <a:rPr lang="en-US" altLang="zh-CN" dirty="0"/>
              <a:t>via</a:t>
            </a:r>
            <a:r>
              <a:rPr lang="zh-CN" altLang="en-US" dirty="0"/>
              <a:t> </a:t>
            </a:r>
            <a:r>
              <a:rPr lang="en-US" altLang="zh-CN" dirty="0"/>
              <a:t>PCIe.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Also,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emulated</a:t>
            </a:r>
            <a:r>
              <a:rPr lang="zh-CN" altLang="en-US" dirty="0"/>
              <a:t> </a:t>
            </a:r>
            <a:r>
              <a:rPr lang="en-US" altLang="zh-CN" dirty="0"/>
              <a:t>RAMDA-LD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LH</a:t>
            </a:r>
            <a:r>
              <a:rPr lang="zh-CN" altLang="en-US" dirty="0"/>
              <a:t> </a:t>
            </a:r>
            <a:r>
              <a:rPr lang="en-US" altLang="zh-CN" dirty="0"/>
              <a:t>solution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slightly</a:t>
            </a:r>
            <a:r>
              <a:rPr lang="zh-CN" altLang="en-US" dirty="0"/>
              <a:t> </a:t>
            </a:r>
            <a:r>
              <a:rPr lang="en-US" altLang="zh-CN" dirty="0"/>
              <a:t>better</a:t>
            </a:r>
            <a:r>
              <a:rPr lang="zh-CN" altLang="en-US" dirty="0"/>
              <a:t> </a:t>
            </a:r>
            <a:r>
              <a:rPr lang="en-US" altLang="zh-CN" dirty="0"/>
              <a:t>latency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current</a:t>
            </a:r>
            <a:r>
              <a:rPr lang="zh-CN" altLang="en-US" dirty="0"/>
              <a:t> </a:t>
            </a:r>
            <a:r>
              <a:rPr lang="en-US" altLang="zh-CN" dirty="0"/>
              <a:t>RAMBDA,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don’t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go</a:t>
            </a:r>
            <a:r>
              <a:rPr lang="zh-CN" altLang="en-US" dirty="0"/>
              <a:t> </a:t>
            </a:r>
            <a:r>
              <a:rPr lang="en-US" altLang="zh-CN" dirty="0"/>
              <a:t>through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cc-interconnect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access.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97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investigate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impact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batch</a:t>
            </a:r>
            <a:r>
              <a:rPr lang="zh-CN" altLang="en-US" dirty="0"/>
              <a:t> </a:t>
            </a:r>
            <a:r>
              <a:rPr lang="en-US" altLang="zh-CN" dirty="0"/>
              <a:t>size.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Although</a:t>
            </a:r>
            <a:r>
              <a:rPr lang="zh-CN" altLang="en-US" dirty="0"/>
              <a:t> </a:t>
            </a:r>
            <a:r>
              <a:rPr lang="en-US" altLang="zh-CN" dirty="0"/>
              <a:t>benefiting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batching,</a:t>
            </a:r>
            <a:r>
              <a:rPr lang="zh-CN" altLang="en-US" dirty="0"/>
              <a:t> </a:t>
            </a:r>
            <a:r>
              <a:rPr lang="en-US" altLang="zh-CN" dirty="0"/>
              <a:t>RAMBDA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sensitive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batch</a:t>
            </a:r>
            <a:r>
              <a:rPr lang="zh-CN" altLang="en-US" dirty="0"/>
              <a:t> </a:t>
            </a:r>
            <a:r>
              <a:rPr lang="en-US" altLang="zh-CN" dirty="0"/>
              <a:t>size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CPU,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CPU</a:t>
            </a:r>
            <a:r>
              <a:rPr lang="zh-CN" altLang="en-US" dirty="0"/>
              <a:t> </a:t>
            </a:r>
            <a:r>
              <a:rPr lang="en-US" altLang="zh-CN" dirty="0"/>
              <a:t>solution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software</a:t>
            </a:r>
            <a:r>
              <a:rPr lang="zh-CN" altLang="en-US" dirty="0"/>
              <a:t> </a:t>
            </a:r>
            <a:r>
              <a:rPr lang="en-US" altLang="zh-CN" dirty="0"/>
              <a:t>optimizations</a:t>
            </a:r>
            <a:r>
              <a:rPr lang="zh-CN" altLang="en-US" dirty="0"/>
              <a:t> </a:t>
            </a:r>
            <a:r>
              <a:rPr lang="en-US" altLang="zh-CN" dirty="0"/>
              <a:t>like</a:t>
            </a:r>
            <a:r>
              <a:rPr lang="zh-CN" altLang="en-US" dirty="0"/>
              <a:t> </a:t>
            </a:r>
            <a:r>
              <a:rPr lang="en-US" altLang="zh-CN" dirty="0"/>
              <a:t>pipelining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access</a:t>
            </a:r>
            <a:r>
              <a:rPr lang="zh-CN" altLang="en-US" dirty="0"/>
              <a:t> </a:t>
            </a:r>
            <a:r>
              <a:rPr lang="en-US" altLang="zh-CN" dirty="0"/>
              <a:t>batching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rely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request</a:t>
            </a:r>
            <a:r>
              <a:rPr lang="zh-CN" altLang="en-US" dirty="0"/>
              <a:t> </a:t>
            </a:r>
            <a:r>
              <a:rPr lang="en-US" altLang="zh-CN" dirty="0"/>
              <a:t>batching.</a:t>
            </a:r>
          </a:p>
          <a:p>
            <a:endParaRPr lang="en-US" altLang="zh-CN" dirty="0"/>
          </a:p>
          <a:p>
            <a:r>
              <a:rPr lang="en-US" altLang="zh-CN" dirty="0"/>
              <a:t>Also,</a:t>
            </a:r>
            <a:r>
              <a:rPr lang="zh-CN" altLang="en-US" dirty="0"/>
              <a:t> </a:t>
            </a:r>
            <a:r>
              <a:rPr lang="en-US" altLang="zh-CN" dirty="0"/>
              <a:t>compared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CPU</a:t>
            </a:r>
            <a:r>
              <a:rPr lang="zh-CN" altLang="en-US" dirty="0"/>
              <a:t> </a:t>
            </a:r>
            <a:r>
              <a:rPr lang="en-US" altLang="zh-CN" dirty="0"/>
              <a:t>solution,</a:t>
            </a:r>
            <a:r>
              <a:rPr lang="zh-CN" altLang="en-US" dirty="0"/>
              <a:t> </a:t>
            </a:r>
            <a:r>
              <a:rPr lang="en-US" altLang="zh-CN" dirty="0"/>
              <a:t>RAMBDA’s</a:t>
            </a:r>
            <a:r>
              <a:rPr lang="zh-CN" altLang="en-US" dirty="0"/>
              <a:t> </a:t>
            </a:r>
            <a:r>
              <a:rPr lang="en-US" altLang="zh-CN" dirty="0"/>
              <a:t>latency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less</a:t>
            </a:r>
            <a:r>
              <a:rPr lang="zh-CN" altLang="en-US" dirty="0"/>
              <a:t> </a:t>
            </a:r>
            <a:r>
              <a:rPr lang="en-US" altLang="zh-CN" dirty="0"/>
              <a:t>impacted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batch</a:t>
            </a:r>
            <a:r>
              <a:rPr lang="zh-CN" altLang="en-US" dirty="0"/>
              <a:t> </a:t>
            </a:r>
            <a:r>
              <a:rPr lang="en-US" altLang="zh-CN" dirty="0"/>
              <a:t>size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well,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sub-linear.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846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chain</a:t>
            </a:r>
            <a:r>
              <a:rPr lang="zh-CN" altLang="en-US" dirty="0"/>
              <a:t> </a:t>
            </a:r>
            <a:r>
              <a:rPr lang="en-US" altLang="zh-CN" dirty="0"/>
              <a:t>replication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transaction,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state-of-the-art</a:t>
            </a:r>
            <a:r>
              <a:rPr lang="zh-CN" altLang="en-US" dirty="0"/>
              <a:t> </a:t>
            </a:r>
            <a:r>
              <a:rPr lang="en-US" altLang="zh-CN" dirty="0" err="1"/>
              <a:t>HyperLoop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baseline.</a:t>
            </a:r>
            <a:r>
              <a:rPr lang="zh-CN" altLang="en-US" dirty="0"/>
              <a:t> 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automatically</a:t>
            </a:r>
            <a:r>
              <a:rPr lang="zh-CN" altLang="en-US" dirty="0"/>
              <a:t> </a:t>
            </a:r>
            <a:r>
              <a:rPr lang="en-US" altLang="zh-CN" dirty="0"/>
              <a:t>invoke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RDMA</a:t>
            </a:r>
            <a:r>
              <a:rPr lang="zh-CN" altLang="en-US" dirty="0"/>
              <a:t> </a:t>
            </a:r>
            <a:r>
              <a:rPr lang="en-US" altLang="zh-CN" dirty="0"/>
              <a:t>NICs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chain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write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NVM,</a:t>
            </a:r>
            <a:r>
              <a:rPr lang="zh-CN" altLang="en-US" dirty="0"/>
              <a:t> </a:t>
            </a:r>
            <a:r>
              <a:rPr lang="en-US" altLang="zh-CN" dirty="0"/>
              <a:t>avoiding</a:t>
            </a:r>
            <a:r>
              <a:rPr lang="zh-CN" altLang="en-US" dirty="0"/>
              <a:t> </a:t>
            </a:r>
            <a:r>
              <a:rPr lang="en-US" altLang="zh-CN" dirty="0"/>
              <a:t>CPU</a:t>
            </a:r>
            <a:r>
              <a:rPr lang="zh-CN" altLang="en-US" dirty="0"/>
              <a:t> </a:t>
            </a:r>
            <a:r>
              <a:rPr lang="en-US" altLang="zh-CN" dirty="0"/>
              <a:t>overhead.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However,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find</a:t>
            </a:r>
            <a:r>
              <a:rPr lang="zh-CN" altLang="en-US" dirty="0"/>
              <a:t> </a:t>
            </a:r>
            <a:r>
              <a:rPr lang="en-US" altLang="zh-CN" dirty="0"/>
              <a:t>that,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transactions</a:t>
            </a:r>
            <a:r>
              <a:rPr lang="zh-CN" altLang="en-US" dirty="0"/>
              <a:t> </a:t>
            </a:r>
            <a:r>
              <a:rPr lang="en-US" altLang="zh-CN" dirty="0"/>
              <a:t>involving</a:t>
            </a:r>
            <a:r>
              <a:rPr lang="zh-CN" altLang="en-US" dirty="0"/>
              <a:t> </a:t>
            </a:r>
            <a:r>
              <a:rPr lang="en-US" altLang="zh-CN" dirty="0"/>
              <a:t>multiple</a:t>
            </a:r>
            <a:r>
              <a:rPr lang="zh-CN" altLang="en-US" dirty="0"/>
              <a:t> </a:t>
            </a:r>
            <a:r>
              <a:rPr lang="en-US" altLang="zh-CN" dirty="0"/>
              <a:t>read/write</a:t>
            </a:r>
            <a:r>
              <a:rPr lang="zh-CN" altLang="en-US" dirty="0"/>
              <a:t> </a:t>
            </a:r>
            <a:r>
              <a:rPr lang="en-US" altLang="zh-CN" dirty="0"/>
              <a:t>operations,</a:t>
            </a:r>
            <a:r>
              <a:rPr lang="zh-CN" altLang="en-US" dirty="0"/>
              <a:t> </a:t>
            </a:r>
            <a:r>
              <a:rPr lang="en-US" altLang="zh-CN" dirty="0" err="1"/>
              <a:t>HyperLoop</a:t>
            </a:r>
            <a:r>
              <a:rPr lang="zh-CN" altLang="en-US" dirty="0"/>
              <a:t> </a:t>
            </a:r>
            <a:r>
              <a:rPr lang="en-US" altLang="zh-CN" dirty="0"/>
              <a:t>underperforms</a:t>
            </a:r>
            <a:r>
              <a:rPr lang="zh-CN" altLang="en-US" dirty="0"/>
              <a:t> </a:t>
            </a:r>
            <a:r>
              <a:rPr lang="en-US" altLang="zh-CN" dirty="0"/>
              <a:t>compared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RAMBDA,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issue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read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write</a:t>
            </a:r>
            <a:r>
              <a:rPr lang="zh-CN" altLang="en-US" dirty="0"/>
              <a:t> </a:t>
            </a:r>
            <a:r>
              <a:rPr lang="en-US" altLang="zh-CN" dirty="0"/>
              <a:t>operation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entire</a:t>
            </a:r>
            <a:r>
              <a:rPr lang="zh-CN" altLang="en-US" dirty="0"/>
              <a:t> </a:t>
            </a:r>
            <a:r>
              <a:rPr lang="en-US" altLang="zh-CN" dirty="0"/>
              <a:t>chain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time.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flexibility</a:t>
            </a:r>
            <a:r>
              <a:rPr lang="zh-CN" altLang="en-US" dirty="0"/>
              <a:t> </a:t>
            </a:r>
            <a:r>
              <a:rPr lang="en-US" altLang="zh-CN" dirty="0"/>
              <a:t>limitation.</a:t>
            </a:r>
          </a:p>
          <a:p>
            <a:endParaRPr lang="en-US" altLang="zh-CN" dirty="0"/>
          </a:p>
          <a:p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hand,</a:t>
            </a:r>
            <a:r>
              <a:rPr lang="zh-CN" altLang="en-US" dirty="0"/>
              <a:t> </a:t>
            </a:r>
            <a:r>
              <a:rPr lang="en-US" altLang="zh-CN" dirty="0"/>
              <a:t>thanks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flexible</a:t>
            </a:r>
            <a:r>
              <a:rPr lang="zh-CN" altLang="en-US" dirty="0"/>
              <a:t> </a:t>
            </a:r>
            <a:r>
              <a:rPr lang="en-US" altLang="zh-CN" dirty="0"/>
              <a:t>cc-accelerator,</a:t>
            </a:r>
            <a:r>
              <a:rPr lang="zh-CN" altLang="en-US" dirty="0"/>
              <a:t> </a:t>
            </a:r>
            <a:r>
              <a:rPr lang="en-US" altLang="zh-CN" dirty="0"/>
              <a:t>RAMBDA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able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complete</a:t>
            </a:r>
            <a:r>
              <a:rPr lang="zh-CN" altLang="en-US" dirty="0"/>
              <a:t> </a:t>
            </a:r>
            <a:r>
              <a:rPr lang="en-US" altLang="zh-CN" dirty="0"/>
              <a:t>everything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near-data</a:t>
            </a:r>
            <a:r>
              <a:rPr lang="zh-CN" altLang="en-US" dirty="0"/>
              <a:t> </a:t>
            </a:r>
            <a:r>
              <a:rPr lang="en-US" altLang="zh-CN" dirty="0"/>
              <a:t>fashion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round-trip</a:t>
            </a:r>
            <a:r>
              <a:rPr lang="zh-CN" altLang="en-US" dirty="0"/>
              <a:t> </a:t>
            </a:r>
            <a:r>
              <a:rPr lang="en-US" altLang="zh-CN" dirty="0"/>
              <a:t>over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chain.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57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finally</a:t>
            </a:r>
            <a:r>
              <a:rPr lang="zh-CN" altLang="en-US" dirty="0"/>
              <a:t> </a:t>
            </a:r>
            <a:r>
              <a:rPr lang="en-US" altLang="zh-CN" dirty="0"/>
              <a:t>show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recommender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processing.</a:t>
            </a:r>
          </a:p>
          <a:p>
            <a:endParaRPr lang="en-US" altLang="zh-CN" dirty="0"/>
          </a:p>
          <a:p>
            <a:r>
              <a:rPr lang="en-US" altLang="zh-CN" dirty="0"/>
              <a:t>Specifically,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MERCI,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DLRM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 err="1"/>
              <a:t>memoization</a:t>
            </a:r>
            <a:r>
              <a:rPr lang="zh-CN" altLang="en-US" dirty="0"/>
              <a:t> </a:t>
            </a:r>
            <a:r>
              <a:rPr lang="en-US" altLang="zh-CN" dirty="0"/>
              <a:t>optimization</a:t>
            </a:r>
            <a:r>
              <a:rPr lang="zh-CN" altLang="en-US" dirty="0"/>
              <a:t> </a:t>
            </a:r>
            <a:r>
              <a:rPr lang="en-US" altLang="zh-CN" dirty="0"/>
              <a:t>over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amazon</a:t>
            </a:r>
            <a:r>
              <a:rPr lang="zh-CN" altLang="en-US" dirty="0"/>
              <a:t> </a:t>
            </a:r>
            <a:r>
              <a:rPr lang="en-US" altLang="zh-CN" dirty="0"/>
              <a:t>datasets.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fact,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observe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significant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drop</a:t>
            </a:r>
            <a:r>
              <a:rPr lang="zh-CN" altLang="en-US" dirty="0"/>
              <a:t>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RAMBDA.</a:t>
            </a:r>
            <a:r>
              <a:rPr lang="zh-CN" altLang="en-US" dirty="0"/>
              <a:t> </a:t>
            </a:r>
            <a:r>
              <a:rPr lang="en-US" altLang="zh-CN" dirty="0"/>
              <a:t>After</a:t>
            </a:r>
            <a:r>
              <a:rPr lang="zh-CN" altLang="en-US" dirty="0"/>
              <a:t> </a:t>
            </a:r>
            <a:r>
              <a:rPr lang="en-US" altLang="zh-CN" dirty="0"/>
              <a:t>further</a:t>
            </a:r>
            <a:r>
              <a:rPr lang="zh-CN" altLang="en-US" dirty="0"/>
              <a:t> </a:t>
            </a:r>
            <a:r>
              <a:rPr lang="en-US" altLang="zh-CN" dirty="0"/>
              <a:t>analysis,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find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mainly</a:t>
            </a:r>
            <a:r>
              <a:rPr lang="zh-CN" altLang="en-US" dirty="0"/>
              <a:t> </a:t>
            </a:r>
            <a:r>
              <a:rPr lang="en-US" altLang="zh-CN" dirty="0"/>
              <a:t>due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high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throughput</a:t>
            </a:r>
            <a:r>
              <a:rPr lang="zh-CN" altLang="en-US" dirty="0"/>
              <a:t> </a:t>
            </a:r>
            <a:r>
              <a:rPr lang="en-US" altLang="zh-CN" dirty="0"/>
              <a:t>demand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recommender</a:t>
            </a:r>
            <a:r>
              <a:rPr lang="zh-CN" altLang="en-US" dirty="0"/>
              <a:t> </a:t>
            </a:r>
            <a:r>
              <a:rPr lang="en-US" altLang="zh-CN" dirty="0"/>
              <a:t>system,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saturates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cc-interconnect</a:t>
            </a:r>
            <a:r>
              <a:rPr lang="zh-CN" altLang="en-US" dirty="0"/>
              <a:t> </a:t>
            </a:r>
            <a:r>
              <a:rPr lang="en-US" altLang="zh-CN" dirty="0"/>
              <a:t>bandwidth.</a:t>
            </a:r>
          </a:p>
          <a:p>
            <a:endParaRPr lang="en-US" altLang="zh-CN" dirty="0"/>
          </a:p>
          <a:p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solved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envisioned</a:t>
            </a:r>
            <a:r>
              <a:rPr lang="zh-CN" altLang="en-US" dirty="0"/>
              <a:t> </a:t>
            </a:r>
            <a:r>
              <a:rPr lang="en-US" altLang="zh-CN" dirty="0"/>
              <a:t>cc-accelerator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local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attached.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example,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HBM2,</a:t>
            </a:r>
            <a:r>
              <a:rPr lang="zh-CN" altLang="en-US" dirty="0"/>
              <a:t> </a:t>
            </a:r>
            <a:r>
              <a:rPr lang="en-US" altLang="zh-CN" dirty="0"/>
              <a:t>RAMBDA-LH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outperform</a:t>
            </a:r>
            <a:r>
              <a:rPr lang="zh-CN" altLang="en-US" dirty="0"/>
              <a:t> </a:t>
            </a:r>
            <a:r>
              <a:rPr lang="en-US" altLang="zh-CN" dirty="0"/>
              <a:t>8</a:t>
            </a:r>
            <a:r>
              <a:rPr lang="zh-CN" altLang="en-US" dirty="0"/>
              <a:t> </a:t>
            </a:r>
            <a:r>
              <a:rPr lang="en-US" altLang="zh-CN" dirty="0"/>
              <a:t>CPU</a:t>
            </a:r>
            <a:r>
              <a:rPr lang="zh-CN" altLang="en-US" dirty="0"/>
              <a:t> </a:t>
            </a:r>
            <a:r>
              <a:rPr lang="en-US" altLang="zh-CN" dirty="0"/>
              <a:t>cores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~3</a:t>
            </a:r>
            <a:r>
              <a:rPr lang="zh-CN" altLang="en-US" dirty="0"/>
              <a:t> </a:t>
            </a:r>
            <a:r>
              <a:rPr lang="en-US" altLang="zh-CN" dirty="0"/>
              <a:t>times,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better</a:t>
            </a:r>
            <a:r>
              <a:rPr lang="zh-CN" altLang="en-US" dirty="0"/>
              <a:t> </a:t>
            </a:r>
            <a:r>
              <a:rPr lang="en-US" altLang="zh-CN" dirty="0"/>
              <a:t>energy</a:t>
            </a:r>
            <a:r>
              <a:rPr lang="zh-CN" altLang="en-US" dirty="0"/>
              <a:t> </a:t>
            </a:r>
            <a:r>
              <a:rPr lang="en-US" altLang="zh-CN" dirty="0"/>
              <a:t>efficiency.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90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11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Today, with the</a:t>
            </a:r>
            <a:r>
              <a:rPr lang="zh-CN" altLang="en-US" dirty="0"/>
              <a:t> </a:t>
            </a:r>
            <a:r>
              <a:rPr lang="en-US" altLang="zh-CN" dirty="0"/>
              <a:t>advance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networking</a:t>
            </a:r>
            <a:r>
              <a:rPr lang="zh-CN" altLang="en-US" dirty="0"/>
              <a:t> </a:t>
            </a:r>
            <a:r>
              <a:rPr lang="en-US" altLang="zh-CN" dirty="0"/>
              <a:t>technology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center,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seen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rapid</a:t>
            </a:r>
            <a:r>
              <a:rPr lang="zh-CN" altLang="en-US" dirty="0"/>
              <a:t> </a:t>
            </a:r>
            <a:r>
              <a:rPr lang="en-US" altLang="zh-CN" dirty="0"/>
              <a:t>improvement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networking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capability.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example,</a:t>
            </a:r>
            <a:r>
              <a:rPr lang="zh-CN" altLang="en-US" dirty="0"/>
              <a:t> </a:t>
            </a:r>
            <a:r>
              <a:rPr lang="en-US" altLang="zh-CN" dirty="0"/>
              <a:t>100</a:t>
            </a:r>
            <a:r>
              <a:rPr lang="zh-CN" altLang="en-US" dirty="0"/>
              <a:t> </a:t>
            </a:r>
            <a:r>
              <a:rPr lang="en-US" altLang="zh-CN" dirty="0"/>
              <a:t>GbE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quite</a:t>
            </a:r>
            <a:r>
              <a:rPr lang="zh-CN" altLang="en-US" dirty="0"/>
              <a:t> </a:t>
            </a:r>
            <a:r>
              <a:rPr lang="en-US" altLang="zh-CN" dirty="0"/>
              <a:t>available,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even</a:t>
            </a:r>
            <a:r>
              <a:rPr lang="zh-CN" altLang="en-US" dirty="0"/>
              <a:t> </a:t>
            </a:r>
            <a:r>
              <a:rPr lang="en-US" altLang="zh-CN" dirty="0"/>
              <a:t>4000GbE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soon.</a:t>
            </a:r>
          </a:p>
          <a:p>
            <a:endParaRPr lang="en-US" altLang="zh-CN" dirty="0"/>
          </a:p>
          <a:p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hand,</a:t>
            </a:r>
            <a:r>
              <a:rPr lang="zh-CN" altLang="en-US" dirty="0"/>
              <a:t> </a:t>
            </a:r>
            <a:r>
              <a:rPr lang="en-US" altLang="zh-CN" dirty="0"/>
              <a:t>CPU’s</a:t>
            </a:r>
            <a:r>
              <a:rPr lang="zh-CN" altLang="en-US" dirty="0"/>
              <a:t> </a:t>
            </a:r>
            <a:r>
              <a:rPr lang="en-US" altLang="zh-CN" dirty="0"/>
              <a:t>single-core</a:t>
            </a:r>
            <a:r>
              <a:rPr lang="zh-CN" altLang="en-US" dirty="0"/>
              <a:t> </a:t>
            </a:r>
            <a:r>
              <a:rPr lang="en-US" altLang="zh-CN" dirty="0"/>
              <a:t>performance,</a:t>
            </a:r>
            <a:r>
              <a:rPr lang="zh-CN" altLang="en-US" dirty="0"/>
              <a:t> </a:t>
            </a:r>
            <a:r>
              <a:rPr lang="en-US" altLang="zh-CN" dirty="0"/>
              <a:t>despite</a:t>
            </a:r>
            <a:r>
              <a:rPr lang="zh-CN" altLang="en-US" dirty="0"/>
              <a:t> </a:t>
            </a:r>
            <a:r>
              <a:rPr lang="en-US" altLang="zh-CN" dirty="0"/>
              <a:t>Moore’s</a:t>
            </a:r>
            <a:r>
              <a:rPr lang="zh-CN" altLang="en-US" dirty="0"/>
              <a:t> </a:t>
            </a:r>
            <a:r>
              <a:rPr lang="en-US" altLang="zh-CN" dirty="0"/>
              <a:t>law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architectural</a:t>
            </a:r>
            <a:r>
              <a:rPr lang="zh-CN" altLang="en-US" dirty="0"/>
              <a:t> </a:t>
            </a:r>
            <a:r>
              <a:rPr lang="en-US" altLang="zh-CN" dirty="0"/>
              <a:t>enhancement,</a:t>
            </a:r>
            <a:r>
              <a:rPr lang="zh-CN" altLang="en-US" dirty="0"/>
              <a:t> </a:t>
            </a:r>
            <a:r>
              <a:rPr lang="en-US" altLang="zh-CN" dirty="0"/>
              <a:t>still</a:t>
            </a:r>
            <a:r>
              <a:rPr lang="zh-CN" altLang="en-US" dirty="0"/>
              <a:t> </a:t>
            </a:r>
            <a:r>
              <a:rPr lang="en-US" altLang="zh-CN" dirty="0"/>
              <a:t>remains</a:t>
            </a:r>
            <a:r>
              <a:rPr lang="zh-CN" altLang="en-US" dirty="0"/>
              <a:t> </a:t>
            </a:r>
            <a:r>
              <a:rPr lang="en-US" altLang="zh-CN" dirty="0"/>
              <a:t>relatively</a:t>
            </a:r>
            <a:r>
              <a:rPr lang="zh-CN" altLang="en-US" dirty="0"/>
              <a:t> </a:t>
            </a:r>
            <a:r>
              <a:rPr lang="en-US" altLang="zh-CN" dirty="0"/>
              <a:t>stagnant.</a:t>
            </a:r>
          </a:p>
          <a:p>
            <a:endParaRPr lang="en-US" altLang="zh-CN" dirty="0"/>
          </a:p>
          <a:p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exerts</a:t>
            </a:r>
            <a:r>
              <a:rPr lang="zh-CN" altLang="en-US" dirty="0"/>
              <a:t> </a:t>
            </a:r>
            <a:r>
              <a:rPr lang="en-US" altLang="zh-CN" dirty="0"/>
              <a:t>extra</a:t>
            </a:r>
            <a:r>
              <a:rPr lang="zh-CN" altLang="en-US" dirty="0"/>
              <a:t> </a:t>
            </a:r>
            <a:r>
              <a:rPr lang="en-US" altLang="zh-CN" dirty="0"/>
              <a:t>burden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CPU,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spend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simply</a:t>
            </a:r>
            <a:r>
              <a:rPr lang="zh-CN" altLang="en-US" dirty="0"/>
              <a:t> </a:t>
            </a:r>
            <a:r>
              <a:rPr lang="en-US" altLang="zh-CN" dirty="0"/>
              <a:t>processing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traffic,</a:t>
            </a:r>
            <a:r>
              <a:rPr lang="zh-CN" altLang="en-US" dirty="0"/>
              <a:t> </a:t>
            </a:r>
            <a:r>
              <a:rPr lang="en-US" altLang="zh-CN" dirty="0"/>
              <a:t>affecting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applications.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563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601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mitigate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problem,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propose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secondary</a:t>
            </a:r>
            <a:r>
              <a:rPr lang="zh-CN" altLang="en-US" dirty="0"/>
              <a:t> </a:t>
            </a:r>
            <a:r>
              <a:rPr lang="en-US" altLang="zh-CN" dirty="0"/>
              <a:t>buffer.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addition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request</a:t>
            </a:r>
            <a:r>
              <a:rPr lang="zh-CN" altLang="en-US" dirty="0"/>
              <a:t> </a:t>
            </a:r>
            <a:r>
              <a:rPr lang="en-US" altLang="zh-CN" dirty="0"/>
              <a:t>buffers,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point</a:t>
            </a:r>
            <a:r>
              <a:rPr lang="zh-CN" altLang="en-US" dirty="0"/>
              <a:t> </a:t>
            </a:r>
            <a:r>
              <a:rPr lang="en-US" altLang="zh-CN" dirty="0"/>
              <a:t>buffer,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entry</a:t>
            </a:r>
            <a:r>
              <a:rPr lang="zh-CN" altLang="en-US" dirty="0"/>
              <a:t> </a:t>
            </a:r>
            <a:r>
              <a:rPr lang="en-US" altLang="zh-CN" dirty="0"/>
              <a:t>representing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request</a:t>
            </a:r>
            <a:r>
              <a:rPr lang="zh-CN" altLang="en-US" dirty="0"/>
              <a:t> </a:t>
            </a:r>
            <a:r>
              <a:rPr lang="en-US" altLang="zh-CN" dirty="0"/>
              <a:t>buffer.</a:t>
            </a:r>
          </a:p>
          <a:p>
            <a:endParaRPr lang="en-US" altLang="zh-CN" dirty="0"/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entry</a:t>
            </a:r>
            <a:r>
              <a:rPr lang="zh-CN" altLang="en-US" dirty="0"/>
              <a:t> </a:t>
            </a:r>
            <a:r>
              <a:rPr lang="en-US" altLang="zh-CN" dirty="0"/>
              <a:t>content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latest</a:t>
            </a:r>
            <a:r>
              <a:rPr lang="zh-CN" altLang="en-US" dirty="0"/>
              <a:t> </a:t>
            </a:r>
            <a:r>
              <a:rPr lang="en-US" altLang="zh-CN" dirty="0"/>
              <a:t>position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corresponding</a:t>
            </a:r>
            <a:r>
              <a:rPr lang="zh-CN" altLang="en-US" dirty="0"/>
              <a:t> </a:t>
            </a:r>
            <a:r>
              <a:rPr lang="en-US" altLang="zh-CN" dirty="0"/>
              <a:t>request</a:t>
            </a:r>
            <a:r>
              <a:rPr lang="zh-CN" altLang="en-US" dirty="0"/>
              <a:t> </a:t>
            </a:r>
            <a:r>
              <a:rPr lang="en-US" altLang="zh-CN" dirty="0"/>
              <a:t>buffer.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So,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register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pointer</a:t>
            </a:r>
            <a:r>
              <a:rPr lang="zh-CN" altLang="en-US" dirty="0"/>
              <a:t> </a:t>
            </a:r>
            <a:r>
              <a:rPr lang="en-US" altLang="zh-CN" dirty="0"/>
              <a:t>buffer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cpoll</a:t>
            </a:r>
            <a:r>
              <a:rPr lang="zh-CN" altLang="en-US" dirty="0"/>
              <a:t> </a:t>
            </a:r>
            <a:r>
              <a:rPr lang="en-US" altLang="zh-CN" dirty="0"/>
              <a:t>region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pin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cache.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029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823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337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470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animation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74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specific,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problems</a:t>
            </a:r>
            <a:r>
              <a:rPr lang="zh-CN" altLang="en-US" dirty="0"/>
              <a:t> </a:t>
            </a:r>
            <a:r>
              <a:rPr lang="en-US" altLang="zh-CN" dirty="0"/>
              <a:t>related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been</a:t>
            </a:r>
            <a:r>
              <a:rPr lang="zh-CN" altLang="en-US" dirty="0"/>
              <a:t> </a:t>
            </a:r>
            <a:r>
              <a:rPr lang="en-US" altLang="zh-CN" dirty="0"/>
              <a:t>summarized.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datacenter</a:t>
            </a:r>
            <a:r>
              <a:rPr lang="zh-CN" altLang="en-US" dirty="0"/>
              <a:t> </a:t>
            </a:r>
            <a:r>
              <a:rPr lang="en-US" altLang="zh-CN" dirty="0"/>
              <a:t>tax</a:t>
            </a:r>
            <a:r>
              <a:rPr lang="zh-CN" altLang="en-US" dirty="0"/>
              <a:t> </a:t>
            </a:r>
            <a:r>
              <a:rPr lang="en-US" altLang="zh-CN" dirty="0"/>
              <a:t>problem,</a:t>
            </a:r>
            <a:r>
              <a:rPr lang="zh-CN" altLang="en-US" dirty="0"/>
              <a:t> </a:t>
            </a:r>
            <a:r>
              <a:rPr lang="en-US" altLang="zh-CN" dirty="0"/>
              <a:t>meaning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CPU</a:t>
            </a:r>
            <a:r>
              <a:rPr lang="zh-CN" altLang="en-US" dirty="0"/>
              <a:t> </a:t>
            </a:r>
            <a:r>
              <a:rPr lang="en-US" altLang="zh-CN" dirty="0"/>
              <a:t>cycles</a:t>
            </a:r>
            <a:r>
              <a:rPr lang="zh-CN" altLang="en-US" dirty="0"/>
              <a:t> </a:t>
            </a:r>
            <a:r>
              <a:rPr lang="en-US" altLang="zh-CN" dirty="0"/>
              <a:t>spent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fundamental</a:t>
            </a:r>
            <a:r>
              <a:rPr lang="zh-CN" altLang="en-US" dirty="0"/>
              <a:t> </a:t>
            </a:r>
            <a:r>
              <a:rPr lang="en-US" altLang="zh-CN" dirty="0"/>
              <a:t>datacenter</a:t>
            </a:r>
            <a:r>
              <a:rPr lang="zh-CN" altLang="en-US" dirty="0"/>
              <a:t> </a:t>
            </a:r>
            <a:r>
              <a:rPr lang="en-US" altLang="zh-CN" dirty="0"/>
              <a:t>infra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expensive,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high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27%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total</a:t>
            </a:r>
            <a:r>
              <a:rPr lang="zh-CN" altLang="en-US" dirty="0"/>
              <a:t> </a:t>
            </a:r>
            <a:r>
              <a:rPr lang="en-US" altLang="zh-CN" dirty="0"/>
              <a:t>CPU</a:t>
            </a:r>
            <a:r>
              <a:rPr lang="zh-CN" altLang="en-US" dirty="0"/>
              <a:t> </a:t>
            </a:r>
            <a:r>
              <a:rPr lang="en-US" altLang="zh-CN" dirty="0"/>
              <a:t>time.</a:t>
            </a:r>
          </a:p>
          <a:p>
            <a:endParaRPr lang="en-US" altLang="zh-CN" dirty="0"/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second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killer</a:t>
            </a:r>
            <a:r>
              <a:rPr lang="zh-CN" altLang="en-US" dirty="0"/>
              <a:t> </a:t>
            </a:r>
            <a:r>
              <a:rPr lang="en-US" altLang="zh-CN" dirty="0"/>
              <a:t>microseconds,</a:t>
            </a:r>
            <a:r>
              <a:rPr lang="zh-CN" altLang="en-US" dirty="0"/>
              <a:t> </a:t>
            </a:r>
            <a:r>
              <a:rPr lang="en-US" altLang="zh-CN" dirty="0"/>
              <a:t>referring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inefficiency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CPU</a:t>
            </a:r>
            <a:r>
              <a:rPr lang="zh-CN" altLang="en-US" dirty="0"/>
              <a:t>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handling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us-level</a:t>
            </a:r>
            <a:r>
              <a:rPr lang="zh-CN" altLang="en-US" dirty="0"/>
              <a:t> </a:t>
            </a:r>
            <a:r>
              <a:rPr lang="en-US" altLang="zh-CN" dirty="0"/>
              <a:t>events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emerging</a:t>
            </a:r>
            <a:r>
              <a:rPr lang="zh-CN" altLang="en-US" dirty="0"/>
              <a:t> </a:t>
            </a:r>
            <a:r>
              <a:rPr lang="en-US" altLang="zh-CN" dirty="0"/>
              <a:t>high-speed</a:t>
            </a:r>
            <a:r>
              <a:rPr lang="zh-CN" altLang="en-US" dirty="0"/>
              <a:t> </a:t>
            </a:r>
            <a:r>
              <a:rPr lang="en-US" altLang="zh-CN" dirty="0"/>
              <a:t>peripheral</a:t>
            </a:r>
            <a:r>
              <a:rPr lang="zh-CN" altLang="en-US" dirty="0"/>
              <a:t> </a:t>
            </a:r>
            <a:r>
              <a:rPr lang="en-US" altLang="zh-CN" dirty="0"/>
              <a:t>devices,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SSD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NIC.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Both</a:t>
            </a:r>
            <a:r>
              <a:rPr lang="zh-CN" altLang="en-US" dirty="0"/>
              <a:t> </a:t>
            </a:r>
            <a:r>
              <a:rPr lang="en-US" altLang="zh-CN" dirty="0"/>
              <a:t>problems</a:t>
            </a:r>
            <a:r>
              <a:rPr lang="zh-CN" altLang="en-US" dirty="0"/>
              <a:t> </a:t>
            </a:r>
            <a:r>
              <a:rPr lang="en-US" altLang="zh-CN" dirty="0"/>
              <a:t>call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acceleration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offloading</a:t>
            </a:r>
            <a:r>
              <a:rPr lang="zh-CN" altLang="en-US" dirty="0"/>
              <a:t> </a:t>
            </a:r>
            <a:r>
              <a:rPr lang="en-US" altLang="zh-CN" dirty="0"/>
              <a:t>solutions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free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CPU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doing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critical</a:t>
            </a:r>
            <a:r>
              <a:rPr lang="zh-CN" altLang="en-US" dirty="0"/>
              <a:t> </a:t>
            </a:r>
            <a:r>
              <a:rPr lang="en-US" altLang="zh-CN" dirty="0"/>
              <a:t>tasks.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4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been</a:t>
            </a:r>
            <a:r>
              <a:rPr lang="zh-CN" altLang="en-US" dirty="0"/>
              <a:t> </a:t>
            </a:r>
            <a:r>
              <a:rPr lang="en-US" altLang="zh-CN" dirty="0"/>
              <a:t>lots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efforts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tackled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problems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applications.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First,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line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research</a:t>
            </a:r>
            <a:r>
              <a:rPr lang="zh-CN" altLang="en-US" dirty="0"/>
              <a:t> </a:t>
            </a:r>
            <a:r>
              <a:rPr lang="en-US" altLang="zh-CN" dirty="0"/>
              <a:t>tries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reduce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networking</a:t>
            </a:r>
            <a:r>
              <a:rPr lang="zh-CN" altLang="en-US" dirty="0"/>
              <a:t> </a:t>
            </a:r>
            <a:r>
              <a:rPr lang="en-US" altLang="zh-CN" dirty="0"/>
              <a:t>processing</a:t>
            </a:r>
            <a:r>
              <a:rPr lang="zh-CN" altLang="en-US" dirty="0"/>
              <a:t> </a:t>
            </a:r>
            <a:r>
              <a:rPr lang="en-US" altLang="zh-CN" dirty="0"/>
              <a:t>cost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offloading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user-space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RDMA</a:t>
            </a:r>
            <a:r>
              <a:rPr lang="zh-CN" altLang="en-US" dirty="0"/>
              <a:t> </a:t>
            </a:r>
            <a:r>
              <a:rPr lang="en-US" altLang="zh-CN" dirty="0"/>
              <a:t>hardware.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still,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server</a:t>
            </a:r>
            <a:r>
              <a:rPr lang="zh-CN" altLang="en-US" dirty="0"/>
              <a:t> </a:t>
            </a:r>
            <a:r>
              <a:rPr lang="en-US" altLang="zh-CN" dirty="0"/>
              <a:t>needs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process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application</a:t>
            </a:r>
            <a:r>
              <a:rPr lang="zh-CN" altLang="en-US" dirty="0"/>
              <a:t> </a:t>
            </a:r>
            <a:r>
              <a:rPr lang="en-US" altLang="zh-CN" dirty="0"/>
              <a:t>request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clients,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CPU</a:t>
            </a:r>
            <a:r>
              <a:rPr lang="zh-CN" altLang="en-US" dirty="0"/>
              <a:t> </a:t>
            </a:r>
            <a:r>
              <a:rPr lang="en-US" altLang="zh-CN" dirty="0"/>
              <a:t>cores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overloaded</a:t>
            </a:r>
            <a:r>
              <a:rPr lang="zh-CN" altLang="en-US" dirty="0"/>
              <a:t> </a:t>
            </a:r>
            <a:r>
              <a:rPr lang="en-US" altLang="zh-CN" dirty="0"/>
              <a:t>anyway.</a:t>
            </a:r>
          </a:p>
          <a:p>
            <a:endParaRPr lang="en-US" altLang="zh-CN" dirty="0"/>
          </a:p>
          <a:p>
            <a:r>
              <a:rPr lang="en-US" altLang="zh-CN" dirty="0"/>
              <a:t>Second,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works</a:t>
            </a:r>
            <a:r>
              <a:rPr lang="zh-CN" altLang="en-US" dirty="0"/>
              <a:t> </a:t>
            </a:r>
            <a:r>
              <a:rPr lang="en-US" altLang="zh-CN" dirty="0"/>
              <a:t>propose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move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request</a:t>
            </a:r>
            <a:r>
              <a:rPr lang="zh-CN" altLang="en-US" dirty="0"/>
              <a:t> </a:t>
            </a:r>
            <a:r>
              <a:rPr lang="en-US" altLang="zh-CN" dirty="0"/>
              <a:t>processing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clients,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raw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retrieved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server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one-sided</a:t>
            </a:r>
            <a:r>
              <a:rPr lang="zh-CN" altLang="en-US" dirty="0"/>
              <a:t> </a:t>
            </a:r>
            <a:r>
              <a:rPr lang="en-US" altLang="zh-CN" dirty="0"/>
              <a:t>RDMA</a:t>
            </a:r>
            <a:r>
              <a:rPr lang="zh-CN" altLang="en-US" dirty="0"/>
              <a:t> </a:t>
            </a:r>
            <a:r>
              <a:rPr lang="en-US" altLang="zh-CN" dirty="0"/>
              <a:t>operations</a:t>
            </a:r>
            <a:r>
              <a:rPr lang="zh-CN" altLang="en-US" dirty="0"/>
              <a:t> </a:t>
            </a:r>
            <a:r>
              <a:rPr lang="en-US" altLang="zh-CN" dirty="0"/>
              <a:t>like</a:t>
            </a:r>
            <a:r>
              <a:rPr lang="zh-CN" altLang="en-US" dirty="0"/>
              <a:t> </a:t>
            </a:r>
            <a:r>
              <a:rPr lang="en-US" altLang="zh-CN" dirty="0"/>
              <a:t>READ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WRITE.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However,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deal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complex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structures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requests,</a:t>
            </a:r>
            <a:r>
              <a:rPr lang="zh-CN" altLang="en-US" dirty="0"/>
              <a:t> </a:t>
            </a:r>
            <a:r>
              <a:rPr lang="en-US" altLang="zh-CN" dirty="0"/>
              <a:t>multiple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round-trips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necessary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gather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required</a:t>
            </a:r>
            <a:r>
              <a:rPr lang="zh-CN" altLang="en-US" dirty="0"/>
              <a:t> </a:t>
            </a:r>
            <a:r>
              <a:rPr lang="en-US" altLang="zh-CN" dirty="0"/>
              <a:t>information,</a:t>
            </a:r>
            <a:r>
              <a:rPr lang="zh-CN" altLang="en-US" dirty="0"/>
              <a:t> </a:t>
            </a:r>
            <a:r>
              <a:rPr lang="en-US" altLang="zh-CN" dirty="0"/>
              <a:t>creating</a:t>
            </a:r>
            <a:r>
              <a:rPr lang="zh-CN" altLang="en-US" dirty="0"/>
              <a:t> </a:t>
            </a:r>
            <a:r>
              <a:rPr lang="en-US" altLang="zh-CN" dirty="0"/>
              <a:t>another</a:t>
            </a:r>
            <a:r>
              <a:rPr lang="zh-CN" altLang="en-US" dirty="0"/>
              <a:t> </a:t>
            </a:r>
            <a:r>
              <a:rPr lang="en-US" altLang="zh-CN" dirty="0"/>
              <a:t>hot-spot.</a:t>
            </a:r>
          </a:p>
          <a:p>
            <a:endParaRPr lang="en-US" altLang="zh-CN" dirty="0"/>
          </a:p>
          <a:p>
            <a:r>
              <a:rPr lang="en-US" altLang="zh-CN" dirty="0"/>
              <a:t>Hence,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research</a:t>
            </a:r>
            <a:r>
              <a:rPr lang="zh-CN" altLang="en-US" dirty="0"/>
              <a:t> </a:t>
            </a:r>
            <a:r>
              <a:rPr lang="en-US" altLang="zh-CN" dirty="0"/>
              <a:t>further</a:t>
            </a:r>
            <a:r>
              <a:rPr lang="zh-CN" altLang="en-US" dirty="0"/>
              <a:t> </a:t>
            </a:r>
            <a:r>
              <a:rPr lang="en-US" altLang="zh-CN" dirty="0"/>
              <a:t>propose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leverage</a:t>
            </a:r>
            <a:r>
              <a:rPr lang="zh-CN" altLang="en-US" dirty="0"/>
              <a:t> </a:t>
            </a:r>
            <a:r>
              <a:rPr lang="en-US" altLang="zh-CN" dirty="0" err="1"/>
              <a:t>SmartNIC’s</a:t>
            </a:r>
            <a:r>
              <a:rPr lang="zh-CN" altLang="en-US" dirty="0"/>
              <a:t> </a:t>
            </a:r>
            <a:r>
              <a:rPr lang="en-US" altLang="zh-CN" dirty="0"/>
              <a:t>FPGA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ARM</a:t>
            </a:r>
            <a:r>
              <a:rPr lang="zh-CN" altLang="en-US" dirty="0"/>
              <a:t> </a:t>
            </a:r>
            <a:r>
              <a:rPr lang="en-US" altLang="zh-CN" dirty="0"/>
              <a:t>core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avoid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round-trips.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However,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found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due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limited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capacity,</a:t>
            </a:r>
            <a:r>
              <a:rPr lang="zh-CN" altLang="en-US" dirty="0"/>
              <a:t> </a:t>
            </a:r>
            <a:r>
              <a:rPr lang="en-US" altLang="zh-CN" dirty="0" err="1"/>
              <a:t>SmartNIC</a:t>
            </a:r>
            <a:r>
              <a:rPr lang="zh-CN" altLang="en-US" dirty="0"/>
              <a:t> </a:t>
            </a:r>
            <a:r>
              <a:rPr lang="en-US" altLang="zh-CN" dirty="0"/>
              <a:t>needs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frequently</a:t>
            </a:r>
            <a:r>
              <a:rPr lang="zh-CN" altLang="en-US" dirty="0"/>
              <a:t> </a:t>
            </a:r>
            <a:r>
              <a:rPr lang="en-US" altLang="zh-CN" dirty="0"/>
              <a:t>communicate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host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sub-system</a:t>
            </a:r>
            <a:r>
              <a:rPr lang="zh-CN" altLang="en-US" dirty="0"/>
              <a:t> </a:t>
            </a:r>
            <a:r>
              <a:rPr lang="en-US" altLang="zh-CN" dirty="0"/>
              <a:t>via</a:t>
            </a:r>
            <a:r>
              <a:rPr lang="zh-CN" altLang="en-US" dirty="0"/>
              <a:t> </a:t>
            </a:r>
            <a:r>
              <a:rPr lang="en-US" altLang="zh-CN" dirty="0"/>
              <a:t>PCIe</a:t>
            </a:r>
            <a:r>
              <a:rPr lang="zh-CN" altLang="en-US" dirty="0"/>
              <a:t> </a:t>
            </a:r>
            <a:r>
              <a:rPr lang="en-US" altLang="zh-CN" dirty="0"/>
              <a:t>link,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quite</a:t>
            </a:r>
            <a:r>
              <a:rPr lang="zh-CN" altLang="en-US" dirty="0"/>
              <a:t> </a:t>
            </a:r>
            <a:r>
              <a:rPr lang="en-US" altLang="zh-CN" dirty="0"/>
              <a:t>expensive.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these</a:t>
            </a:r>
            <a:r>
              <a:rPr lang="zh-CN" altLang="en-US" dirty="0"/>
              <a:t> </a:t>
            </a:r>
            <a:r>
              <a:rPr lang="en-US" altLang="zh-CN" dirty="0"/>
              <a:t>efforts</a:t>
            </a:r>
            <a:r>
              <a:rPr lang="zh-CN" altLang="en-US" dirty="0"/>
              <a:t> </a:t>
            </a:r>
            <a:r>
              <a:rPr lang="en-US" altLang="zh-CN" dirty="0"/>
              <a:t>motivates</a:t>
            </a:r>
            <a:r>
              <a:rPr lang="zh-CN" altLang="en-US" dirty="0"/>
              <a:t> </a:t>
            </a:r>
            <a:r>
              <a:rPr lang="en-US" altLang="zh-CN" dirty="0"/>
              <a:t>us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consider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right</a:t>
            </a:r>
            <a:r>
              <a:rPr lang="zh-CN" altLang="en-US" dirty="0"/>
              <a:t> </a:t>
            </a:r>
            <a:r>
              <a:rPr lang="en-US" altLang="zh-CN" dirty="0"/>
              <a:t>paradigm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accelerating</a:t>
            </a:r>
            <a:r>
              <a:rPr lang="zh-CN" altLang="en-US" dirty="0"/>
              <a:t> </a:t>
            </a:r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application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high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flexibility.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01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work,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present</a:t>
            </a:r>
            <a:r>
              <a:rPr lang="zh-CN" altLang="en-US" dirty="0"/>
              <a:t> </a:t>
            </a:r>
            <a:r>
              <a:rPr lang="en-US" altLang="zh-CN" dirty="0"/>
              <a:t>RAMBDA,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network-architecture</a:t>
            </a:r>
            <a:r>
              <a:rPr lang="zh-CN" altLang="en-US" dirty="0"/>
              <a:t> </a:t>
            </a:r>
            <a:r>
              <a:rPr lang="en-US" altLang="zh-CN" dirty="0"/>
              <a:t>co-design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application</a:t>
            </a:r>
            <a:r>
              <a:rPr lang="zh-CN" altLang="en-US" dirty="0"/>
              <a:t> </a:t>
            </a:r>
            <a:r>
              <a:rPr lang="en-US" altLang="zh-CN" dirty="0"/>
              <a:t>acceleration.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Specifically,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leverages</a:t>
            </a:r>
            <a:r>
              <a:rPr lang="zh-CN" altLang="en-US" dirty="0"/>
              <a:t> </a:t>
            </a:r>
            <a:r>
              <a:rPr lang="en-US" altLang="zh-CN" dirty="0"/>
              <a:t>both</a:t>
            </a:r>
            <a:r>
              <a:rPr lang="zh-CN" altLang="en-US" dirty="0"/>
              <a:t> </a:t>
            </a:r>
            <a:r>
              <a:rPr lang="en-US" altLang="zh-CN" dirty="0"/>
              <a:t>RDMA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emerging</a:t>
            </a:r>
            <a:r>
              <a:rPr lang="zh-CN" altLang="en-US" dirty="0"/>
              <a:t> </a:t>
            </a:r>
            <a:r>
              <a:rPr lang="en-US" altLang="zh-CN" dirty="0"/>
              <a:t>cache-coherent</a:t>
            </a:r>
            <a:r>
              <a:rPr lang="zh-CN" altLang="en-US" dirty="0"/>
              <a:t> </a:t>
            </a:r>
            <a:r>
              <a:rPr lang="en-US" altLang="zh-CN" dirty="0"/>
              <a:t>accelerator</a:t>
            </a:r>
            <a:r>
              <a:rPr lang="zh-CN" altLang="en-US" dirty="0"/>
              <a:t> </a:t>
            </a:r>
            <a:r>
              <a:rPr lang="en-US" altLang="zh-CN" dirty="0"/>
              <a:t>(or</a:t>
            </a:r>
            <a:r>
              <a:rPr lang="zh-CN" altLang="en-US" dirty="0"/>
              <a:t> </a:t>
            </a:r>
            <a:r>
              <a:rPr lang="en-US" altLang="zh-CN" dirty="0"/>
              <a:t>cc-accelerator)</a:t>
            </a:r>
            <a:r>
              <a:rPr lang="zh-CN" altLang="en-US" dirty="0"/>
              <a:t> </a:t>
            </a:r>
            <a:r>
              <a:rPr lang="en-US" altLang="zh-CN" dirty="0"/>
              <a:t>technology,</a:t>
            </a:r>
            <a:r>
              <a:rPr lang="zh-CN" altLang="en-US" dirty="0"/>
              <a:t> </a:t>
            </a:r>
            <a:r>
              <a:rPr lang="en-US" altLang="zh-CN" dirty="0"/>
              <a:t>making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most</a:t>
            </a:r>
            <a:r>
              <a:rPr lang="zh-CN" altLang="en-US" dirty="0"/>
              <a:t> </a:t>
            </a:r>
            <a:r>
              <a:rPr lang="en-US" altLang="zh-CN" dirty="0"/>
              <a:t>out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components.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Cc-accelerator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accelerator</a:t>
            </a:r>
            <a:r>
              <a:rPr lang="zh-CN" altLang="en-US" dirty="0"/>
              <a:t> </a:t>
            </a:r>
            <a:r>
              <a:rPr lang="en-US" altLang="zh-CN" dirty="0"/>
              <a:t>connected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CPU</a:t>
            </a:r>
            <a:r>
              <a:rPr lang="zh-CN" altLang="en-US" dirty="0"/>
              <a:t> </a:t>
            </a:r>
            <a:r>
              <a:rPr lang="en-US" altLang="zh-CN" dirty="0"/>
              <a:t>via</a:t>
            </a:r>
            <a:r>
              <a:rPr lang="zh-CN" altLang="en-US" dirty="0"/>
              <a:t> </a:t>
            </a:r>
            <a:r>
              <a:rPr lang="en-US" altLang="zh-CN" dirty="0"/>
              <a:t>cc-interconnect,</a:t>
            </a:r>
            <a:r>
              <a:rPr lang="zh-CN" altLang="en-US" dirty="0"/>
              <a:t> </a:t>
            </a:r>
            <a:r>
              <a:rPr lang="en-US" altLang="zh-CN" dirty="0"/>
              <a:t>sharing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coherent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domain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proving</a:t>
            </a:r>
            <a:r>
              <a:rPr lang="zh-CN" altLang="en-US" dirty="0"/>
              <a:t> </a:t>
            </a:r>
            <a:r>
              <a:rPr lang="en-US" altLang="zh-CN" dirty="0"/>
              <a:t>better</a:t>
            </a:r>
            <a:r>
              <a:rPr lang="zh-CN" altLang="en-US" dirty="0"/>
              <a:t> </a:t>
            </a:r>
            <a:r>
              <a:rPr lang="en-US" altLang="zh-CN" dirty="0"/>
              <a:t>accelerator-CPU</a:t>
            </a:r>
            <a:r>
              <a:rPr lang="zh-CN" altLang="en-US" dirty="0"/>
              <a:t> </a:t>
            </a:r>
            <a:r>
              <a:rPr lang="en-US" altLang="zh-CN" dirty="0"/>
              <a:t>interaction</a:t>
            </a:r>
            <a:r>
              <a:rPr lang="zh-CN" altLang="en-US" dirty="0"/>
              <a:t> </a:t>
            </a:r>
            <a:r>
              <a:rPr lang="en-US" altLang="zh-CN" dirty="0"/>
              <a:t>efficiency.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Unlike</a:t>
            </a:r>
            <a:r>
              <a:rPr lang="zh-CN" altLang="en-US" dirty="0"/>
              <a:t> </a:t>
            </a:r>
            <a:r>
              <a:rPr lang="en-US" altLang="zh-CN" dirty="0"/>
              <a:t>solutions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integrating</a:t>
            </a:r>
            <a:r>
              <a:rPr lang="zh-CN" altLang="en-US" dirty="0"/>
              <a:t> </a:t>
            </a:r>
            <a:r>
              <a:rPr lang="en-US" altLang="zh-CN" dirty="0"/>
              <a:t>everything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chip,</a:t>
            </a:r>
            <a:r>
              <a:rPr lang="zh-CN" altLang="en-US" dirty="0"/>
              <a:t> </a:t>
            </a:r>
            <a:r>
              <a:rPr lang="en-US" altLang="zh-CN" dirty="0"/>
              <a:t>cc-accelerator</a:t>
            </a:r>
            <a:r>
              <a:rPr lang="zh-CN" altLang="en-US" dirty="0"/>
              <a:t> </a:t>
            </a:r>
            <a:r>
              <a:rPr lang="en-US" altLang="zh-CN" dirty="0"/>
              <a:t>offers</a:t>
            </a:r>
            <a:r>
              <a:rPr lang="zh-CN" altLang="en-US" dirty="0"/>
              <a:t> </a:t>
            </a:r>
            <a:r>
              <a:rPr lang="en-US" altLang="zh-CN" dirty="0"/>
              <a:t>better</a:t>
            </a:r>
            <a:r>
              <a:rPr lang="zh-CN" altLang="en-US" dirty="0"/>
              <a:t> </a:t>
            </a:r>
            <a:r>
              <a:rPr lang="en-US" altLang="zh-CN" dirty="0"/>
              <a:t>flexibility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lower</a:t>
            </a:r>
            <a:r>
              <a:rPr lang="zh-CN" altLang="en-US" dirty="0"/>
              <a:t> </a:t>
            </a:r>
            <a:r>
              <a:rPr lang="en-US" altLang="zh-CN" dirty="0"/>
              <a:t>TCO.</a:t>
            </a:r>
          </a:p>
          <a:p>
            <a:endParaRPr lang="en-US" altLang="zh-CN" dirty="0"/>
          </a:p>
          <a:p>
            <a:r>
              <a:rPr lang="en-US" altLang="zh-CN" dirty="0"/>
              <a:t>LAMBDA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4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aspects:</a:t>
            </a:r>
            <a:r>
              <a:rPr lang="zh-CN" altLang="en-US" dirty="0"/>
              <a:t> </a:t>
            </a:r>
            <a:r>
              <a:rPr lang="en-US" altLang="zh-CN" dirty="0"/>
              <a:t>fast</a:t>
            </a:r>
            <a:r>
              <a:rPr lang="zh-CN" altLang="en-US" dirty="0"/>
              <a:t> </a:t>
            </a:r>
            <a:r>
              <a:rPr lang="en-US" altLang="zh-CN" dirty="0"/>
              <a:t>RDMA-based</a:t>
            </a:r>
            <a:r>
              <a:rPr lang="zh-CN" altLang="en-US" dirty="0"/>
              <a:t> </a:t>
            </a:r>
            <a:r>
              <a:rPr lang="en-US" altLang="zh-CN" dirty="0"/>
              <a:t>inter-machine</a:t>
            </a:r>
            <a:r>
              <a:rPr lang="zh-CN" altLang="en-US" dirty="0"/>
              <a:t> </a:t>
            </a:r>
            <a:r>
              <a:rPr lang="en-US" altLang="zh-CN" dirty="0"/>
              <a:t>communication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reduce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networking</a:t>
            </a:r>
            <a:r>
              <a:rPr lang="zh-CN" altLang="en-US" dirty="0"/>
              <a:t> </a:t>
            </a:r>
            <a:r>
              <a:rPr lang="en-US" altLang="zh-CN" dirty="0"/>
              <a:t>stack</a:t>
            </a:r>
            <a:r>
              <a:rPr lang="zh-CN" altLang="en-US" dirty="0"/>
              <a:t> </a:t>
            </a:r>
            <a:r>
              <a:rPr lang="en-US" altLang="zh-CN" dirty="0"/>
              <a:t>processing</a:t>
            </a:r>
            <a:r>
              <a:rPr lang="zh-CN" altLang="en-US" dirty="0"/>
              <a:t> </a:t>
            </a:r>
            <a:r>
              <a:rPr lang="en-US" altLang="zh-CN" dirty="0"/>
              <a:t>overhead,</a:t>
            </a:r>
          </a:p>
          <a:p>
            <a:endParaRPr lang="en-US" altLang="zh-CN" dirty="0"/>
          </a:p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coherence-assisted</a:t>
            </a:r>
            <a:r>
              <a:rPr lang="zh-CN" altLang="en-US" dirty="0"/>
              <a:t> </a:t>
            </a:r>
            <a:r>
              <a:rPr lang="en-US" altLang="zh-CN" dirty="0"/>
              <a:t>notification</a:t>
            </a:r>
            <a:r>
              <a:rPr lang="zh-CN" altLang="en-US" dirty="0"/>
              <a:t> </a:t>
            </a:r>
            <a:r>
              <a:rPr lang="en-US" altLang="zh-CN" dirty="0"/>
              <a:t>mechanism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quickly</a:t>
            </a:r>
            <a:r>
              <a:rPr lang="zh-CN" altLang="en-US" dirty="0"/>
              <a:t> </a:t>
            </a:r>
            <a:r>
              <a:rPr lang="en-US" altLang="zh-CN" dirty="0"/>
              <a:t>invoke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accelerator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low</a:t>
            </a:r>
            <a:r>
              <a:rPr lang="zh-CN" altLang="en-US" dirty="0"/>
              <a:t> </a:t>
            </a:r>
            <a:r>
              <a:rPr lang="en-US" altLang="zh-CN" dirty="0"/>
              <a:t>overhead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minimal</a:t>
            </a:r>
            <a:r>
              <a:rPr lang="zh-CN" altLang="en-US" dirty="0"/>
              <a:t> </a:t>
            </a:r>
            <a:r>
              <a:rPr lang="en-US" altLang="zh-CN" dirty="0"/>
              <a:t>CPU</a:t>
            </a:r>
            <a:r>
              <a:rPr lang="zh-CN" altLang="en-US" dirty="0"/>
              <a:t> </a:t>
            </a:r>
            <a:r>
              <a:rPr lang="en-US" altLang="zh-CN" dirty="0"/>
              <a:t>cycle</a:t>
            </a:r>
            <a:r>
              <a:rPr lang="zh-CN" altLang="en-US" dirty="0"/>
              <a:t> </a:t>
            </a:r>
            <a:r>
              <a:rPr lang="en-US" altLang="zh-CN" dirty="0"/>
              <a:t>consumption.</a:t>
            </a:r>
          </a:p>
          <a:p>
            <a:endParaRPr lang="en-US" altLang="zh-CN" dirty="0"/>
          </a:p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cc-accelerator</a:t>
            </a:r>
            <a:r>
              <a:rPr lang="zh-CN" altLang="en-US" dirty="0"/>
              <a:t> </a:t>
            </a:r>
            <a:r>
              <a:rPr lang="en-US" altLang="zh-CN" dirty="0"/>
              <a:t>architecture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applied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wide</a:t>
            </a:r>
            <a:r>
              <a:rPr lang="zh-CN" altLang="en-US" dirty="0"/>
              <a:t> </a:t>
            </a:r>
            <a:r>
              <a:rPr lang="en-US" altLang="zh-CN" dirty="0"/>
              <a:t>range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applications</a:t>
            </a:r>
          </a:p>
          <a:p>
            <a:endParaRPr lang="en-US" altLang="zh-CN" dirty="0"/>
          </a:p>
          <a:p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adaptive</a:t>
            </a:r>
            <a:r>
              <a:rPr lang="zh-CN" altLang="en-US" dirty="0"/>
              <a:t> </a:t>
            </a:r>
            <a:r>
              <a:rPr lang="en-US" altLang="zh-CN" dirty="0"/>
              <a:t>DDIO</a:t>
            </a:r>
            <a:r>
              <a:rPr lang="zh-CN" altLang="en-US" dirty="0"/>
              <a:t> </a:t>
            </a:r>
            <a:r>
              <a:rPr lang="en-US" altLang="zh-CN" dirty="0"/>
              <a:t>mechanism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optimized</a:t>
            </a:r>
            <a:r>
              <a:rPr lang="zh-CN" altLang="en-US" dirty="0"/>
              <a:t> </a:t>
            </a:r>
            <a:r>
              <a:rPr lang="en-US" altLang="zh-CN" dirty="0"/>
              <a:t>both</a:t>
            </a:r>
            <a:r>
              <a:rPr lang="zh-CN" altLang="en-US" dirty="0"/>
              <a:t> </a:t>
            </a:r>
            <a:r>
              <a:rPr lang="en-US" altLang="zh-CN" dirty="0"/>
              <a:t>DRAM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novel</a:t>
            </a:r>
            <a:r>
              <a:rPr lang="zh-CN" altLang="en-US" dirty="0"/>
              <a:t> </a:t>
            </a:r>
            <a:r>
              <a:rPr lang="en-US" altLang="zh-CN" dirty="0"/>
              <a:t>persistent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I/O-intensive</a:t>
            </a:r>
            <a:r>
              <a:rPr lang="zh-CN" altLang="en-US" dirty="0"/>
              <a:t> </a:t>
            </a:r>
            <a:r>
              <a:rPr lang="en-US" altLang="zh-CN" dirty="0"/>
              <a:t>system.</a:t>
            </a:r>
          </a:p>
          <a:p>
            <a:endParaRPr lang="en-US" altLang="zh-CN" dirty="0"/>
          </a:p>
          <a:p>
            <a:r>
              <a:rPr lang="en-US" altLang="zh-CN" dirty="0"/>
              <a:t>Due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limit,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discuss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three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talk.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53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describe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inter-machine</a:t>
            </a:r>
            <a:r>
              <a:rPr lang="zh-CN" altLang="en-US" dirty="0"/>
              <a:t> </a:t>
            </a:r>
            <a:r>
              <a:rPr lang="en-US" altLang="zh-CN" dirty="0"/>
              <a:t>communication.</a:t>
            </a:r>
          </a:p>
          <a:p>
            <a:endParaRPr lang="en-US" altLang="zh-CN" dirty="0"/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employ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credit-based</a:t>
            </a:r>
            <a:r>
              <a:rPr lang="zh-CN" altLang="en-US" dirty="0"/>
              <a:t> </a:t>
            </a:r>
            <a:r>
              <a:rPr lang="en-US" altLang="zh-CN" dirty="0"/>
              <a:t>flow-control-like</a:t>
            </a:r>
            <a:r>
              <a:rPr lang="zh-CN" altLang="en-US" dirty="0"/>
              <a:t> </a:t>
            </a:r>
            <a:r>
              <a:rPr lang="en-US" altLang="zh-CN" dirty="0"/>
              <a:t>mechanism.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client-sever</a:t>
            </a:r>
            <a:r>
              <a:rPr lang="zh-CN" altLang="en-US" dirty="0"/>
              <a:t> </a:t>
            </a:r>
            <a:r>
              <a:rPr lang="en-US" altLang="zh-CN" dirty="0"/>
              <a:t>pair,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request-response</a:t>
            </a:r>
            <a:r>
              <a:rPr lang="zh-CN" altLang="en-US" dirty="0"/>
              <a:t> </a:t>
            </a:r>
            <a:r>
              <a:rPr lang="en-US" altLang="zh-CN" dirty="0"/>
              <a:t>buffer</a:t>
            </a:r>
            <a:r>
              <a:rPr lang="zh-CN" altLang="en-US" dirty="0"/>
              <a:t> </a:t>
            </a:r>
            <a:r>
              <a:rPr lang="en-US" altLang="zh-CN" dirty="0"/>
              <a:t>pair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both</a:t>
            </a:r>
            <a:r>
              <a:rPr lang="zh-CN" altLang="en-US" dirty="0"/>
              <a:t> </a:t>
            </a:r>
            <a:r>
              <a:rPr lang="en-US" altLang="zh-CN" dirty="0"/>
              <a:t>side,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ring</a:t>
            </a:r>
            <a:r>
              <a:rPr lang="zh-CN" altLang="en-US" dirty="0"/>
              <a:t> </a:t>
            </a:r>
            <a:r>
              <a:rPr lang="en-US" altLang="zh-CN" dirty="0"/>
              <a:t>buffer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track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status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ongoing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 err="1"/>
              <a:t>finsihed</a:t>
            </a:r>
            <a:r>
              <a:rPr lang="zh-CN" altLang="en-US" dirty="0"/>
              <a:t> </a:t>
            </a:r>
            <a:r>
              <a:rPr lang="en-US" altLang="zh-CN" dirty="0"/>
              <a:t>request.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send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application</a:t>
            </a:r>
            <a:r>
              <a:rPr lang="zh-CN" altLang="en-US" dirty="0"/>
              <a:t> </a:t>
            </a:r>
            <a:r>
              <a:rPr lang="en-US" altLang="zh-CN" dirty="0"/>
              <a:t>request,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client’s</a:t>
            </a:r>
            <a:r>
              <a:rPr lang="zh-CN" altLang="en-US" dirty="0"/>
              <a:t> </a:t>
            </a:r>
            <a:r>
              <a:rPr lang="en-US" altLang="zh-CN" dirty="0"/>
              <a:t>CPU</a:t>
            </a:r>
            <a:r>
              <a:rPr lang="zh-CN" altLang="en-US" dirty="0"/>
              <a:t> </a:t>
            </a:r>
            <a:r>
              <a:rPr lang="en-US" altLang="zh-CN" dirty="0"/>
              <a:t>issue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one-sided</a:t>
            </a:r>
            <a:r>
              <a:rPr lang="zh-CN" altLang="en-US" dirty="0"/>
              <a:t> </a:t>
            </a:r>
            <a:r>
              <a:rPr lang="en-US" altLang="zh-CN" dirty="0"/>
              <a:t>RDMA</a:t>
            </a:r>
            <a:r>
              <a:rPr lang="zh-CN" altLang="en-US" dirty="0"/>
              <a:t> </a:t>
            </a:r>
            <a:r>
              <a:rPr lang="en-US" altLang="zh-CN" dirty="0"/>
              <a:t>write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server’s</a:t>
            </a:r>
            <a:r>
              <a:rPr lang="zh-CN" altLang="en-US" dirty="0"/>
              <a:t> </a:t>
            </a:r>
            <a:r>
              <a:rPr lang="en-US" altLang="zh-CN" dirty="0"/>
              <a:t>corresponding</a:t>
            </a:r>
            <a:r>
              <a:rPr lang="zh-CN" altLang="en-US" dirty="0"/>
              <a:t> </a:t>
            </a:r>
            <a:r>
              <a:rPr lang="en-US" altLang="zh-CN" dirty="0"/>
              <a:t>request</a:t>
            </a:r>
            <a:r>
              <a:rPr lang="zh-CN" altLang="en-US" dirty="0"/>
              <a:t> </a:t>
            </a:r>
            <a:r>
              <a:rPr lang="en-US" altLang="zh-CN" dirty="0"/>
              <a:t>buffer’s</a:t>
            </a:r>
            <a:r>
              <a:rPr lang="zh-CN" altLang="en-US" dirty="0"/>
              <a:t> </a:t>
            </a:r>
            <a:r>
              <a:rPr lang="en-US" altLang="zh-CN" dirty="0"/>
              <a:t>tail</a:t>
            </a:r>
            <a:r>
              <a:rPr lang="zh-CN" altLang="en-US" dirty="0"/>
              <a:t> </a:t>
            </a:r>
            <a:r>
              <a:rPr lang="en-US" altLang="zh-CN" dirty="0"/>
              <a:t>entry.</a:t>
            </a:r>
          </a:p>
          <a:p>
            <a:endParaRPr lang="en-US" altLang="zh-CN" dirty="0"/>
          </a:p>
          <a:p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response,</a:t>
            </a:r>
            <a:r>
              <a:rPr lang="zh-CN" altLang="en-US" dirty="0"/>
              <a:t> </a:t>
            </a:r>
            <a:r>
              <a:rPr lang="en-US" altLang="zh-CN" dirty="0"/>
              <a:t>it’s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bit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cc-accelerator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directly</a:t>
            </a:r>
            <a:r>
              <a:rPr lang="zh-CN" altLang="en-US" dirty="0"/>
              <a:t> </a:t>
            </a:r>
            <a:r>
              <a:rPr lang="en-US" altLang="zh-CN" dirty="0"/>
              <a:t>interact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RNIC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issue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RDMA</a:t>
            </a:r>
            <a:r>
              <a:rPr lang="zh-CN" altLang="en-US" dirty="0"/>
              <a:t> </a:t>
            </a:r>
            <a:r>
              <a:rPr lang="en-US" altLang="zh-CN" dirty="0"/>
              <a:t>write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update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response</a:t>
            </a:r>
            <a:r>
              <a:rPr lang="zh-CN" altLang="en-US" dirty="0"/>
              <a:t> </a:t>
            </a:r>
            <a:r>
              <a:rPr lang="en-US" altLang="zh-CN" dirty="0"/>
              <a:t>buffer’s</a:t>
            </a:r>
            <a:r>
              <a:rPr lang="zh-CN" altLang="en-US" dirty="0"/>
              <a:t> </a:t>
            </a:r>
            <a:r>
              <a:rPr lang="en-US" altLang="zh-CN" dirty="0"/>
              <a:t>head</a:t>
            </a:r>
            <a:r>
              <a:rPr lang="zh-CN" altLang="en-US" dirty="0"/>
              <a:t> </a:t>
            </a:r>
            <a:r>
              <a:rPr lang="en-US" altLang="zh-CN" dirty="0"/>
              <a:t>entry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client</a:t>
            </a:r>
            <a:r>
              <a:rPr lang="zh-CN" altLang="en-US" dirty="0"/>
              <a:t> </a:t>
            </a:r>
            <a:r>
              <a:rPr lang="en-US" altLang="zh-CN" dirty="0"/>
              <a:t>side.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make</a:t>
            </a:r>
            <a:r>
              <a:rPr lang="zh-CN" altLang="en-US" dirty="0"/>
              <a:t> </a:t>
            </a:r>
            <a:r>
              <a:rPr lang="en-US" altLang="zh-CN" dirty="0"/>
              <a:t>sure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available</a:t>
            </a:r>
            <a:r>
              <a:rPr lang="zh-CN" altLang="en-US" dirty="0"/>
              <a:t> </a:t>
            </a:r>
            <a:r>
              <a:rPr lang="en-US" altLang="zh-CN" dirty="0"/>
              <a:t>entry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request</a:t>
            </a:r>
            <a:r>
              <a:rPr lang="zh-CN" altLang="en-US" dirty="0"/>
              <a:t> </a:t>
            </a:r>
            <a:r>
              <a:rPr lang="en-US" altLang="zh-CN" dirty="0"/>
              <a:t>processing,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issue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request</a:t>
            </a:r>
            <a:r>
              <a:rPr lang="zh-CN" altLang="en-US" dirty="0"/>
              <a:t>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sz="1200" dirty="0">
                <a:latin typeface="Helvetica" pitchFamily="2" charset="0"/>
              </a:rPr>
              <a:t>request buffer’s tail is behind the response buffer’s head.</a:t>
            </a:r>
          </a:p>
          <a:p>
            <a:endParaRPr lang="en-US" sz="1200" dirty="0">
              <a:latin typeface="Helvetica" pitchFamily="2" charset="0"/>
            </a:endParaRPr>
          </a:p>
          <a:p>
            <a:r>
              <a:rPr lang="en-US" altLang="zh-CN" sz="1200" dirty="0">
                <a:latin typeface="Helvetica" pitchFamily="2" charset="0"/>
              </a:rPr>
              <a:t>Also</a:t>
            </a:r>
            <a:r>
              <a:rPr lang="zh-CN" altLang="en-US" sz="1200" dirty="0">
                <a:latin typeface="Helvetica" pitchFamily="2" charset="0"/>
              </a:rPr>
              <a:t> </a:t>
            </a:r>
            <a:r>
              <a:rPr lang="en-US" altLang="zh-CN" sz="1200" dirty="0">
                <a:latin typeface="Helvetica" pitchFamily="2" charset="0"/>
              </a:rPr>
              <a:t>note</a:t>
            </a:r>
            <a:r>
              <a:rPr lang="zh-CN" altLang="en-US" sz="1200" dirty="0">
                <a:latin typeface="Helvetica" pitchFamily="2" charset="0"/>
              </a:rPr>
              <a:t> </a:t>
            </a:r>
            <a:r>
              <a:rPr lang="en-US" altLang="zh-CN" sz="1200" dirty="0">
                <a:latin typeface="Helvetica" pitchFamily="2" charset="0"/>
              </a:rPr>
              <a:t>that,</a:t>
            </a:r>
            <a:r>
              <a:rPr lang="zh-CN" altLang="en-US" sz="1200" dirty="0">
                <a:latin typeface="Helvetica" pitchFamily="2" charset="0"/>
              </a:rPr>
              <a:t> </a:t>
            </a:r>
            <a:r>
              <a:rPr lang="en-US" altLang="zh-CN" sz="1200" dirty="0">
                <a:latin typeface="Helvetica" pitchFamily="2" charset="0"/>
              </a:rPr>
              <a:t>this</a:t>
            </a:r>
            <a:r>
              <a:rPr lang="zh-CN" altLang="en-US" sz="1200" dirty="0">
                <a:latin typeface="Helvetica" pitchFamily="2" charset="0"/>
              </a:rPr>
              <a:t> </a:t>
            </a:r>
            <a:r>
              <a:rPr lang="en-US" altLang="zh-CN" sz="1200" dirty="0">
                <a:latin typeface="Helvetica" pitchFamily="2" charset="0"/>
              </a:rPr>
              <a:t>communication</a:t>
            </a:r>
            <a:r>
              <a:rPr lang="zh-CN" altLang="en-US" sz="1200" dirty="0">
                <a:latin typeface="Helvetica" pitchFamily="2" charset="0"/>
              </a:rPr>
              <a:t> </a:t>
            </a:r>
            <a:r>
              <a:rPr lang="en-US" altLang="zh-CN" sz="1200" dirty="0">
                <a:latin typeface="Helvetica" pitchFamily="2" charset="0"/>
              </a:rPr>
              <a:t>mechanism</a:t>
            </a:r>
            <a:r>
              <a:rPr lang="zh-CN" altLang="en-US" sz="1200" dirty="0">
                <a:latin typeface="Helvetica" pitchFamily="2" charset="0"/>
              </a:rPr>
              <a:t> </a:t>
            </a:r>
            <a:r>
              <a:rPr lang="en-US" altLang="zh-CN" sz="1200" dirty="0">
                <a:latin typeface="Helvetica" pitchFamily="2" charset="0"/>
              </a:rPr>
              <a:t>is</a:t>
            </a:r>
            <a:r>
              <a:rPr lang="zh-CN" altLang="en-US" sz="1200" dirty="0">
                <a:latin typeface="Helvetica" pitchFamily="2" charset="0"/>
              </a:rPr>
              <a:t> </a:t>
            </a:r>
            <a:r>
              <a:rPr lang="en-US" altLang="zh-CN" sz="1200" dirty="0">
                <a:latin typeface="Helvetica" pitchFamily="2" charset="0"/>
              </a:rPr>
              <a:t>also</a:t>
            </a:r>
            <a:r>
              <a:rPr lang="zh-CN" altLang="en-US" sz="1200" dirty="0">
                <a:latin typeface="Helvetica" pitchFamily="2" charset="0"/>
              </a:rPr>
              <a:t> </a:t>
            </a:r>
            <a:r>
              <a:rPr lang="en-US" altLang="zh-CN" sz="1200" dirty="0">
                <a:latin typeface="Helvetica" pitchFamily="2" charset="0"/>
              </a:rPr>
              <a:t>applied</a:t>
            </a:r>
            <a:r>
              <a:rPr lang="zh-CN" altLang="en-US" sz="1200" dirty="0">
                <a:latin typeface="Helvetica" pitchFamily="2" charset="0"/>
              </a:rPr>
              <a:t> </a:t>
            </a:r>
            <a:r>
              <a:rPr lang="en-US" altLang="zh-CN" sz="1200" dirty="0">
                <a:latin typeface="Helvetica" pitchFamily="2" charset="0"/>
              </a:rPr>
              <a:t>to</a:t>
            </a:r>
            <a:r>
              <a:rPr lang="zh-CN" altLang="en-US" sz="1200" dirty="0">
                <a:latin typeface="Helvetica" pitchFamily="2" charset="0"/>
              </a:rPr>
              <a:t> </a:t>
            </a:r>
            <a:r>
              <a:rPr lang="en-US" altLang="zh-CN" sz="1200" dirty="0">
                <a:latin typeface="Helvetica" pitchFamily="2" charset="0"/>
              </a:rPr>
              <a:t>our</a:t>
            </a:r>
            <a:r>
              <a:rPr lang="zh-CN" altLang="en-US" sz="1200" dirty="0">
                <a:latin typeface="Helvetica" pitchFamily="2" charset="0"/>
              </a:rPr>
              <a:t> </a:t>
            </a:r>
            <a:r>
              <a:rPr lang="en-US" altLang="zh-CN" sz="1200" dirty="0">
                <a:latin typeface="Helvetica" pitchFamily="2" charset="0"/>
              </a:rPr>
              <a:t>CPU-accelerator</a:t>
            </a:r>
            <a:r>
              <a:rPr lang="zh-CN" altLang="en-US" sz="1200" dirty="0">
                <a:latin typeface="Helvetica" pitchFamily="2" charset="0"/>
              </a:rPr>
              <a:t> </a:t>
            </a:r>
            <a:r>
              <a:rPr lang="en-US" altLang="zh-CN" sz="1200" dirty="0">
                <a:latin typeface="Helvetica" pitchFamily="2" charset="0"/>
              </a:rPr>
              <a:t>communication</a:t>
            </a:r>
            <a:r>
              <a:rPr lang="zh-CN" altLang="en-US" sz="1200" dirty="0">
                <a:latin typeface="Helvetica" pitchFamily="2" charset="0"/>
              </a:rPr>
              <a:t> </a:t>
            </a:r>
            <a:r>
              <a:rPr lang="en-US" altLang="zh-CN" sz="1200" dirty="0">
                <a:latin typeface="Helvetica" pitchFamily="2" charset="0"/>
              </a:rPr>
              <a:t>via</a:t>
            </a:r>
            <a:r>
              <a:rPr lang="zh-CN" altLang="en-US" sz="1200" dirty="0">
                <a:latin typeface="Helvetica" pitchFamily="2" charset="0"/>
              </a:rPr>
              <a:t> </a:t>
            </a:r>
            <a:r>
              <a:rPr lang="en-US" altLang="zh-CN" sz="1200" dirty="0">
                <a:latin typeface="Helvetica" pitchFamily="2" charset="0"/>
              </a:rPr>
              <a:t>load/store,</a:t>
            </a:r>
            <a:r>
              <a:rPr lang="zh-CN" altLang="en-US" sz="1200" dirty="0">
                <a:latin typeface="Helvetica" pitchFamily="2" charset="0"/>
              </a:rPr>
              <a:t> </a:t>
            </a:r>
            <a:r>
              <a:rPr lang="en-US" altLang="zh-CN" sz="1200" dirty="0">
                <a:latin typeface="Helvetica" pitchFamily="2" charset="0"/>
              </a:rPr>
              <a:t>thanks</a:t>
            </a:r>
            <a:r>
              <a:rPr lang="zh-CN" altLang="en-US" sz="1200" dirty="0">
                <a:latin typeface="Helvetica" pitchFamily="2" charset="0"/>
              </a:rPr>
              <a:t> </a:t>
            </a:r>
            <a:r>
              <a:rPr lang="en-US" altLang="zh-CN" sz="1200" dirty="0">
                <a:latin typeface="Helvetica" pitchFamily="2" charset="0"/>
              </a:rPr>
              <a:t>to</a:t>
            </a:r>
            <a:r>
              <a:rPr lang="zh-CN" altLang="en-US" sz="1200" dirty="0">
                <a:latin typeface="Helvetica" pitchFamily="2" charset="0"/>
              </a:rPr>
              <a:t> </a:t>
            </a:r>
            <a:r>
              <a:rPr lang="en-US" altLang="zh-CN" sz="1200" dirty="0">
                <a:latin typeface="Helvetica" pitchFamily="2" charset="0"/>
              </a:rPr>
              <a:t>the</a:t>
            </a:r>
            <a:r>
              <a:rPr lang="zh-CN" altLang="en-US" sz="1200" dirty="0">
                <a:latin typeface="Helvetica" pitchFamily="2" charset="0"/>
              </a:rPr>
              <a:t> </a:t>
            </a:r>
            <a:r>
              <a:rPr lang="en-US" altLang="zh-CN" sz="1200" dirty="0">
                <a:latin typeface="Helvetica" pitchFamily="2" charset="0"/>
              </a:rPr>
              <a:t>cache-coherence</a:t>
            </a:r>
            <a:r>
              <a:rPr lang="zh-CN" altLang="en-US" sz="1200" dirty="0">
                <a:latin typeface="Helvetica" pitchFamily="2" charset="0"/>
              </a:rPr>
              <a:t> </a:t>
            </a:r>
            <a:r>
              <a:rPr lang="en-US" altLang="zh-CN" sz="1200" dirty="0">
                <a:latin typeface="Helvetica" pitchFamily="2" charset="0"/>
              </a:rPr>
              <a:t>feature.</a:t>
            </a:r>
            <a:r>
              <a:rPr lang="zh-CN" altLang="en-US" sz="1200" dirty="0">
                <a:latin typeface="Helvetica" pitchFamily="2" charset="0"/>
              </a:rPr>
              <a:t> </a:t>
            </a:r>
            <a:endParaRPr lang="en-US" sz="1200" dirty="0">
              <a:latin typeface="Helvetica" pitchFamily="2" charset="0"/>
            </a:endParaRPr>
          </a:p>
          <a:p>
            <a:endParaRPr lang="en-US" altLang="zh-CN" sz="1200" dirty="0">
              <a:latin typeface="Helvetica" pitchFamily="2" charset="0"/>
            </a:endParaRPr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70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Since</a:t>
            </a:r>
            <a:r>
              <a:rPr lang="zh-CN" altLang="en-US" dirty="0"/>
              <a:t> </a:t>
            </a:r>
            <a:r>
              <a:rPr lang="en-US" altLang="zh-CN" dirty="0"/>
              <a:t>one-sided</a:t>
            </a:r>
            <a:r>
              <a:rPr lang="zh-CN" altLang="en-US" dirty="0"/>
              <a:t> </a:t>
            </a:r>
            <a:r>
              <a:rPr lang="en-US" altLang="zh-CN" dirty="0"/>
              <a:t>RDMA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applied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inter-machine</a:t>
            </a:r>
            <a:r>
              <a:rPr lang="zh-CN" altLang="en-US" dirty="0"/>
              <a:t> </a:t>
            </a:r>
            <a:r>
              <a:rPr lang="en-US" altLang="zh-CN" dirty="0"/>
              <a:t>communication,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accelerator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notified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request</a:t>
            </a:r>
            <a:r>
              <a:rPr lang="zh-CN" altLang="en-US" dirty="0"/>
              <a:t> </a:t>
            </a:r>
            <a:r>
              <a:rPr lang="en-US" altLang="zh-CN" dirty="0"/>
              <a:t>arrival.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general,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done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interrupt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spin-polling.</a:t>
            </a:r>
          </a:p>
          <a:p>
            <a:endParaRPr lang="en-US" altLang="zh-CN" dirty="0"/>
          </a:p>
          <a:p>
            <a:r>
              <a:rPr lang="en-US" altLang="zh-CN" dirty="0"/>
              <a:t>However,</a:t>
            </a:r>
            <a:r>
              <a:rPr lang="zh-CN" altLang="en-US" dirty="0"/>
              <a:t> </a:t>
            </a:r>
            <a:r>
              <a:rPr lang="en-US" altLang="zh-CN" dirty="0"/>
              <a:t>traditional</a:t>
            </a:r>
            <a:r>
              <a:rPr lang="zh-CN" altLang="en-US" dirty="0"/>
              <a:t> </a:t>
            </a:r>
            <a:r>
              <a:rPr lang="en-US" altLang="zh-CN" dirty="0"/>
              <a:t>interrupt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involve</a:t>
            </a:r>
            <a:r>
              <a:rPr lang="zh-CN" altLang="en-US" dirty="0"/>
              <a:t> </a:t>
            </a:r>
            <a:r>
              <a:rPr lang="en-US" altLang="zh-CN" dirty="0"/>
              <a:t>much</a:t>
            </a:r>
            <a:r>
              <a:rPr lang="zh-CN" altLang="en-US" dirty="0"/>
              <a:t> </a:t>
            </a:r>
            <a:r>
              <a:rPr lang="en-US" altLang="zh-CN" dirty="0"/>
              <a:t>hardware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OS-wise</a:t>
            </a:r>
            <a:r>
              <a:rPr lang="zh-CN" altLang="en-US" dirty="0"/>
              <a:t> </a:t>
            </a:r>
            <a:r>
              <a:rPr lang="en-US" altLang="zh-CN" dirty="0"/>
              <a:t>overhead,</a:t>
            </a:r>
          </a:p>
          <a:p>
            <a:endParaRPr lang="en-US" altLang="zh-CN" dirty="0"/>
          </a:p>
          <a:p>
            <a:r>
              <a:rPr lang="en-US" altLang="zh-CN" dirty="0"/>
              <a:t>While</a:t>
            </a:r>
            <a:r>
              <a:rPr lang="zh-CN" altLang="en-US" dirty="0"/>
              <a:t> </a:t>
            </a:r>
            <a:r>
              <a:rPr lang="en-US" altLang="zh-CN" dirty="0" err="1"/>
              <a:t>sping</a:t>
            </a:r>
            <a:r>
              <a:rPr lang="en-US" altLang="zh-CN" dirty="0"/>
              <a:t>-polling</a:t>
            </a:r>
            <a:r>
              <a:rPr lang="zh-CN" altLang="en-US" dirty="0"/>
              <a:t> </a:t>
            </a:r>
            <a:r>
              <a:rPr lang="en-US" altLang="zh-CN" dirty="0"/>
              <a:t>may</a:t>
            </a:r>
            <a:r>
              <a:rPr lang="zh-CN" altLang="en-US" dirty="0"/>
              <a:t> </a:t>
            </a:r>
            <a:r>
              <a:rPr lang="en-US" altLang="zh-CN" dirty="0"/>
              <a:t>incur</a:t>
            </a:r>
            <a:r>
              <a:rPr lang="zh-CN" altLang="en-US" dirty="0"/>
              <a:t> </a:t>
            </a:r>
            <a:r>
              <a:rPr lang="en-US" altLang="zh-CN" dirty="0"/>
              <a:t>much</a:t>
            </a:r>
            <a:r>
              <a:rPr lang="zh-CN" altLang="en-US" dirty="0"/>
              <a:t> </a:t>
            </a:r>
            <a:r>
              <a:rPr lang="en-US" altLang="zh-CN" dirty="0"/>
              <a:t>traffic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cache-coherent</a:t>
            </a:r>
            <a:r>
              <a:rPr lang="zh-CN" altLang="en-US" dirty="0"/>
              <a:t> </a:t>
            </a:r>
            <a:r>
              <a:rPr lang="en-US" altLang="zh-CN" dirty="0"/>
              <a:t>interconnect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high</a:t>
            </a:r>
            <a:r>
              <a:rPr lang="zh-CN" altLang="en-US" dirty="0"/>
              <a:t> </a:t>
            </a:r>
            <a:r>
              <a:rPr lang="en-US" altLang="zh-CN" dirty="0"/>
              <a:t>energy</a:t>
            </a:r>
            <a:r>
              <a:rPr lang="zh-CN" altLang="en-US" dirty="0"/>
              <a:t> </a:t>
            </a:r>
            <a:r>
              <a:rPr lang="en-US" altLang="zh-CN" dirty="0"/>
              <a:t>cost.</a:t>
            </a:r>
          </a:p>
          <a:p>
            <a:endParaRPr lang="en-US" altLang="zh-CN" dirty="0"/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find</a:t>
            </a:r>
            <a:r>
              <a:rPr lang="zh-CN" altLang="en-US" dirty="0"/>
              <a:t> </a:t>
            </a:r>
            <a:r>
              <a:rPr lang="en-US" altLang="zh-CN" dirty="0"/>
              <a:t>that,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underlying</a:t>
            </a:r>
            <a:r>
              <a:rPr lang="zh-CN" altLang="en-US" dirty="0"/>
              <a:t> </a:t>
            </a:r>
            <a:r>
              <a:rPr lang="en-US" altLang="zh-CN" dirty="0"/>
              <a:t>hardware</a:t>
            </a:r>
            <a:r>
              <a:rPr lang="zh-CN" altLang="en-US" dirty="0"/>
              <a:t> </a:t>
            </a:r>
            <a:r>
              <a:rPr lang="en-US" altLang="zh-CN" dirty="0"/>
              <a:t>coherence</a:t>
            </a:r>
            <a:r>
              <a:rPr lang="zh-CN" altLang="en-US" dirty="0"/>
              <a:t> </a:t>
            </a:r>
            <a:r>
              <a:rPr lang="en-US" altLang="zh-CN" dirty="0"/>
              <a:t>signal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leveraged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purpose,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it’s</a:t>
            </a:r>
            <a:r>
              <a:rPr lang="zh-CN" altLang="en-US" dirty="0"/>
              <a:t> </a:t>
            </a:r>
            <a:r>
              <a:rPr lang="en-US" altLang="zh-CN" dirty="0"/>
              <a:t>exposed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CPU</a:t>
            </a:r>
            <a:r>
              <a:rPr lang="zh-CN" altLang="en-US" dirty="0"/>
              <a:t> </a:t>
            </a:r>
            <a:r>
              <a:rPr lang="en-US" altLang="zh-CN" dirty="0"/>
              <a:t>chip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cc-accelerator</a:t>
            </a:r>
            <a:r>
              <a:rPr lang="zh-CN" altLang="en-US" dirty="0"/>
              <a:t> </a:t>
            </a:r>
            <a:r>
              <a:rPr lang="en-US" altLang="zh-CN" dirty="0"/>
              <a:t>devices.</a:t>
            </a:r>
            <a:r>
              <a:rPr lang="zh-CN" altLang="en-US" dirty="0"/>
              <a:t>  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35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Here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introduce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coherence-assisted</a:t>
            </a:r>
            <a:r>
              <a:rPr lang="zh-CN" altLang="en-US" dirty="0"/>
              <a:t> </a:t>
            </a:r>
            <a:r>
              <a:rPr lang="en-US" altLang="zh-CN" dirty="0"/>
              <a:t>notification</a:t>
            </a:r>
            <a:r>
              <a:rPr lang="zh-CN" altLang="en-US" dirty="0"/>
              <a:t> </a:t>
            </a:r>
            <a:r>
              <a:rPr lang="en-US" altLang="zh-CN" dirty="0"/>
              <a:t>mechanism</a:t>
            </a:r>
            <a:r>
              <a:rPr lang="zh-CN" altLang="en-US" dirty="0"/>
              <a:t> </a:t>
            </a:r>
            <a:r>
              <a:rPr lang="en-US" altLang="zh-CN" dirty="0"/>
              <a:t>call</a:t>
            </a:r>
            <a:r>
              <a:rPr lang="zh-CN" altLang="en-US" dirty="0"/>
              <a:t> </a:t>
            </a:r>
            <a:r>
              <a:rPr lang="en-US" altLang="zh-CN" dirty="0" err="1"/>
              <a:t>cpoll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Conceptually,</a:t>
            </a:r>
            <a:r>
              <a:rPr lang="zh-CN" altLang="en-US" dirty="0"/>
              <a:t> </a:t>
            </a:r>
            <a:r>
              <a:rPr lang="en-US" altLang="zh-CN" dirty="0" err="1"/>
              <a:t>cpoll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similar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“</a:t>
            </a:r>
            <a:r>
              <a:rPr lang="en-US" altLang="zh-CN" dirty="0" err="1"/>
              <a:t>mwait</a:t>
            </a:r>
            <a:r>
              <a:rPr lang="en-US" altLang="zh-CN" dirty="0"/>
              <a:t>”</a:t>
            </a:r>
            <a:r>
              <a:rPr lang="zh-CN" altLang="en-US" dirty="0"/>
              <a:t> </a:t>
            </a:r>
            <a:r>
              <a:rPr lang="en-US" altLang="zh-CN" dirty="0"/>
              <a:t>instruction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x86</a:t>
            </a:r>
            <a:r>
              <a:rPr lang="zh-CN" altLang="en-US" dirty="0"/>
              <a:t> </a:t>
            </a:r>
            <a:r>
              <a:rPr lang="en-US" altLang="zh-CN" dirty="0"/>
              <a:t>architecture.</a:t>
            </a:r>
          </a:p>
          <a:p>
            <a:endParaRPr lang="en-US" altLang="zh-CN" dirty="0"/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step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cc-accelerator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register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address</a:t>
            </a:r>
            <a:r>
              <a:rPr lang="zh-CN" altLang="en-US" dirty="0"/>
              <a:t> </a:t>
            </a:r>
            <a:r>
              <a:rPr lang="en-US" altLang="zh-CN" dirty="0"/>
              <a:t>range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cpoll</a:t>
            </a:r>
            <a:r>
              <a:rPr lang="zh-CN" altLang="en-US" dirty="0"/>
              <a:t> </a:t>
            </a:r>
            <a:r>
              <a:rPr lang="en-US" altLang="zh-CN" dirty="0"/>
              <a:t>monitor</a:t>
            </a:r>
            <a:r>
              <a:rPr lang="zh-CN" altLang="en-US" dirty="0"/>
              <a:t> </a:t>
            </a:r>
            <a:r>
              <a:rPr lang="en-US" altLang="zh-CN" dirty="0"/>
              <a:t>region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coherent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space.</a:t>
            </a:r>
          </a:p>
          <a:p>
            <a:endParaRPr lang="en-US" altLang="zh-CN" dirty="0"/>
          </a:p>
          <a:p>
            <a:r>
              <a:rPr lang="en-US" altLang="zh-CN" dirty="0"/>
              <a:t>Then,</a:t>
            </a:r>
            <a:r>
              <a:rPr lang="zh-CN" altLang="en-US" dirty="0"/>
              <a:t>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RNIC</a:t>
            </a:r>
            <a:r>
              <a:rPr lang="zh-CN" altLang="en-US" dirty="0"/>
              <a:t> </a:t>
            </a:r>
            <a:r>
              <a:rPr lang="en-US" altLang="zh-CN" dirty="0"/>
              <a:t>conducts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write</a:t>
            </a:r>
            <a:r>
              <a:rPr lang="zh-CN" altLang="en-US" dirty="0"/>
              <a:t> </a:t>
            </a:r>
            <a:r>
              <a:rPr lang="en-US" altLang="zh-CN" dirty="0"/>
              <a:t>operation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certain</a:t>
            </a:r>
            <a:r>
              <a:rPr lang="zh-CN" altLang="en-US" dirty="0"/>
              <a:t> </a:t>
            </a:r>
            <a:r>
              <a:rPr lang="en-US" altLang="zh-CN" dirty="0"/>
              <a:t>entry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region,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coherence</a:t>
            </a:r>
            <a:r>
              <a:rPr lang="zh-CN" altLang="en-US" dirty="0"/>
              <a:t> </a:t>
            </a:r>
            <a:r>
              <a:rPr lang="en-US" altLang="zh-CN" dirty="0"/>
              <a:t>signal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generated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reflect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coherence</a:t>
            </a:r>
            <a:r>
              <a:rPr lang="zh-CN" altLang="en-US" dirty="0"/>
              <a:t> </a:t>
            </a:r>
            <a:r>
              <a:rPr lang="en-US" altLang="zh-CN" dirty="0"/>
              <a:t>status</a:t>
            </a:r>
            <a:r>
              <a:rPr lang="zh-CN" altLang="en-US" dirty="0"/>
              <a:t> </a:t>
            </a:r>
            <a:r>
              <a:rPr lang="en-US" altLang="zh-CN" dirty="0"/>
              <a:t>change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corresponding</a:t>
            </a:r>
            <a:r>
              <a:rPr lang="zh-CN" altLang="en-US" dirty="0"/>
              <a:t> </a:t>
            </a:r>
            <a:r>
              <a:rPr lang="en-US" altLang="zh-CN" dirty="0"/>
              <a:t>cache</a:t>
            </a:r>
            <a:r>
              <a:rPr lang="zh-CN" altLang="en-US" dirty="0"/>
              <a:t> </a:t>
            </a:r>
            <a:r>
              <a:rPr lang="en-US" altLang="zh-CN" dirty="0"/>
              <a:t>line.</a:t>
            </a:r>
          </a:p>
          <a:p>
            <a:endParaRPr lang="en-US" altLang="zh-CN" dirty="0"/>
          </a:p>
          <a:p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signal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used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trigger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cc-accelerator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inform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address.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16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propose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approaches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implement</a:t>
            </a:r>
            <a:r>
              <a:rPr lang="zh-CN" altLang="en-US" dirty="0"/>
              <a:t> </a:t>
            </a:r>
            <a:r>
              <a:rPr lang="en-US" altLang="zh-CN" dirty="0" err="1"/>
              <a:t>cpoll</a:t>
            </a:r>
            <a:r>
              <a:rPr lang="zh-CN" altLang="en-US" dirty="0"/>
              <a:t> </a:t>
            </a:r>
            <a:r>
              <a:rPr lang="en-US" altLang="zh-CN" dirty="0"/>
              <a:t>mechanism.</a:t>
            </a:r>
          </a:p>
          <a:p>
            <a:endParaRPr lang="en-US" altLang="zh-CN" dirty="0"/>
          </a:p>
          <a:p>
            <a:r>
              <a:rPr lang="en-US" altLang="zh-CN" dirty="0"/>
              <a:t>First,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request</a:t>
            </a:r>
            <a:r>
              <a:rPr lang="zh-CN" altLang="en-US" dirty="0"/>
              <a:t> </a:t>
            </a:r>
            <a:r>
              <a:rPr lang="en-US" altLang="zh-CN" dirty="0"/>
              <a:t>buffer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say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cpoll</a:t>
            </a:r>
            <a:r>
              <a:rPr lang="zh-CN" altLang="en-US" dirty="0"/>
              <a:t> </a:t>
            </a:r>
            <a:r>
              <a:rPr lang="en-US" altLang="zh-CN" dirty="0"/>
              <a:t>region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physically</a:t>
            </a:r>
            <a:r>
              <a:rPr lang="zh-CN" altLang="en-US" dirty="0"/>
              <a:t> </a:t>
            </a:r>
            <a:r>
              <a:rPr lang="en-US" altLang="zh-CN" dirty="0"/>
              <a:t>allocated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accelerator-attached</a:t>
            </a:r>
            <a:r>
              <a:rPr lang="zh-CN" altLang="en-US" dirty="0"/>
              <a:t> </a:t>
            </a:r>
            <a:r>
              <a:rPr lang="en-US" altLang="zh-CN" dirty="0"/>
              <a:t>memory.</a:t>
            </a:r>
          </a:p>
          <a:p>
            <a:endParaRPr lang="en-US" altLang="zh-CN" dirty="0"/>
          </a:p>
          <a:p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whenever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RNIC</a:t>
            </a:r>
            <a:r>
              <a:rPr lang="zh-CN" altLang="en-US" dirty="0"/>
              <a:t> </a:t>
            </a:r>
            <a:r>
              <a:rPr lang="en-US" altLang="zh-CN" dirty="0"/>
              <a:t>needs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update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content,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go</a:t>
            </a:r>
            <a:r>
              <a:rPr lang="zh-CN" altLang="en-US" dirty="0"/>
              <a:t> </a:t>
            </a:r>
            <a:r>
              <a:rPr lang="en-US" altLang="zh-CN" dirty="0"/>
              <a:t>through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cc-interconnect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coherence</a:t>
            </a:r>
            <a:r>
              <a:rPr lang="zh-CN" altLang="en-US" dirty="0"/>
              <a:t> </a:t>
            </a:r>
            <a:r>
              <a:rPr lang="en-US" altLang="zh-CN" dirty="0"/>
              <a:t>controller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cc-accelerator.</a:t>
            </a:r>
          </a:p>
          <a:p>
            <a:endParaRPr lang="en-US" altLang="zh-CN" dirty="0"/>
          </a:p>
          <a:p>
            <a:r>
              <a:rPr lang="en-US" altLang="zh-CN" dirty="0"/>
              <a:t>Thus,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captured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coherence</a:t>
            </a:r>
            <a:r>
              <a:rPr lang="zh-CN" altLang="en-US" dirty="0"/>
              <a:t> </a:t>
            </a:r>
            <a:r>
              <a:rPr lang="en-US" altLang="zh-CN" dirty="0"/>
              <a:t>controller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sure.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31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F5825-EDD3-4726-8752-74C8523D9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A805BC-E84A-4455-8E08-EC5B30E4E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C2811-573D-42BD-AF29-91D13B871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B5492-A45E-4710-B3B4-A41FD07D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94CB4FEB-F806-4AC5-9994-F6308D7E69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93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52CEB-5022-4ADB-AE5C-C27FD4A7A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9E51B9-D2B3-4A45-A205-BA11D7B3A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E5C03-4080-471C-98F0-91AD96EA1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2B631-5828-433E-821E-32436415F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5F0E48DB-F510-44E5-80E8-D29C8D3795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116481-6359-4166-B35D-F76A205E5F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D6EA4-E163-49BF-8A97-A89FDF278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0E5EA-DED2-4ABD-891E-C3B5F21F3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BF116-393A-4388-926D-9178B8534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1C2A4C44-03AF-4FF5-96EC-B5851B7C6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CA351-B551-49BC-B593-01F600365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8AD723D1-78A0-4C6C-A994-99155C3E7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D0CD154A-500E-4926-83F4-075FE805D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3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C880D-B93E-40CC-9474-DDF690E29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0DFA3-FEC9-4001-A3F0-974DE8FB3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CDCDD-67F4-4A22-AA68-EE47EDA74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4E233-F989-4FD5-8FD7-2F815C0DA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454BDFDA-6806-4ED5-813E-8DF5B0C747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01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1BDC5-6B1B-45D0-A369-ECEBDA3D8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D1EA2-BA5A-4A69-9AC4-F25A0D0A32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01DA1-7219-4C23-AD6D-9259A88E4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72F6B-D433-4566-9F84-06E562F2B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A584E-C10E-47DF-986A-72FFD7B4B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54B3BD3B-60FF-4803-9255-8338099FE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90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75CE-66A6-4B98-9A9B-E306654FD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B9D56-2745-4282-8415-39F0AAD75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38D914-C3EA-45F7-8D29-6326A2049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599DE2-5AE8-46A1-A3EA-1418C7B670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018E82-9443-4B0A-A797-D1B465FB9A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93D515-DB93-4C30-84BE-270028743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0C395B-4998-48FA-A4A5-581818676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92FF40A8-4D8D-4B87-9CF9-74C5A1A2B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2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F1C49-D955-4437-B3DF-CAF9A2A70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A2155A-DD09-4320-8F53-26FFC319A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65B0C-1193-4C3D-A6DA-61E8CC261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3421E81-4F03-4543-8577-41C0F89CF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81496E-BFC1-4678-A97D-68E27341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E95F47-0B4E-41F8-AA79-51A102391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BEF6D50F-EB2F-4536-BBD9-F76DDA99A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13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58D54-3357-4BDE-8556-E930096F7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9CFE2-59DB-445E-9D4D-57886D4D3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792B2-695F-4DC0-9D10-EC9CB7A80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1CABA8-7905-4BF5-8DDD-29096F463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5CD2EA-E210-4CB4-8914-50340967E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9EE0191E-EC67-4D2E-A129-7A025BCE7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1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A07EC-A749-4339-89C6-889F47508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184075-A0E0-44C0-886E-DCC64C784B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4ADC60-02EF-487D-8FDA-1C7701F7B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CEE4D-D1F2-48FB-B472-5EDEB974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1EB1B-142E-4696-97DE-6489670E1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B2CB92DE-B27B-41A6-BB16-5D5774174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2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75AB0F-7788-4792-85F4-C846552F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76B77-3247-412D-A718-CA857631A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E1885-AE3D-40EE-B9AD-106FAAB1F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EF0F9-91FA-428F-A3C7-92A4267CA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0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6t/9dgm8pw96_981pv7wghcf6tc0000gn/T/com.microsoft.Powerpoint/converted_emf.em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emf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2.emf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emf"/><Relationship Id="rId5" Type="http://schemas.openxmlformats.org/officeDocument/2006/relationships/image" Target="../media/image64.emf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63.emf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3" Type="http://schemas.openxmlformats.org/officeDocument/2006/relationships/image" Target="../media/image79.emf"/><Relationship Id="rId7" Type="http://schemas.openxmlformats.org/officeDocument/2006/relationships/image" Target="../media/image8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emf"/><Relationship Id="rId5" Type="http://schemas.openxmlformats.org/officeDocument/2006/relationships/image" Target="../media/image81.emf"/><Relationship Id="rId10" Type="http://schemas.openxmlformats.org/officeDocument/2006/relationships/image" Target="../media/image86.emf"/><Relationship Id="rId4" Type="http://schemas.openxmlformats.org/officeDocument/2006/relationships/image" Target="../media/image80.emf"/><Relationship Id="rId9" Type="http://schemas.openxmlformats.org/officeDocument/2006/relationships/image" Target="../media/image85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image" Target="../media/image33.emf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12" Type="http://schemas.openxmlformats.org/officeDocument/2006/relationships/image" Target="../media/image3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11" Type="http://schemas.openxmlformats.org/officeDocument/2006/relationships/image" Target="../media/image31.emf"/><Relationship Id="rId5" Type="http://schemas.openxmlformats.org/officeDocument/2006/relationships/image" Target="../media/image25.emf"/><Relationship Id="rId10" Type="http://schemas.openxmlformats.org/officeDocument/2006/relationships/image" Target="../media/image30.emf"/><Relationship Id="rId4" Type="http://schemas.openxmlformats.org/officeDocument/2006/relationships/image" Target="../media/image24.emf"/><Relationship Id="rId9" Type="http://schemas.openxmlformats.org/officeDocument/2006/relationships/image" Target="../media/image2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5993" y="1067454"/>
            <a:ext cx="110000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3467AE"/>
                </a:solidFill>
                <a:latin typeface="Helvetica" pitchFamily="2" charset="0"/>
              </a:rPr>
              <a:t>RAMBDA:</a:t>
            </a:r>
            <a:r>
              <a:rPr lang="zh-CN" altLang="en-US" sz="3200" b="1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3200" b="1" dirty="0">
                <a:solidFill>
                  <a:srgbClr val="3467AE"/>
                </a:solidFill>
                <a:latin typeface="Helvetica" pitchFamily="2" charset="0"/>
              </a:rPr>
              <a:t>RDMA-driven</a:t>
            </a:r>
            <a:r>
              <a:rPr lang="zh-CN" altLang="en-US" sz="3200" b="1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3200" b="1" dirty="0">
                <a:solidFill>
                  <a:srgbClr val="3467AE"/>
                </a:solidFill>
                <a:latin typeface="Helvetica" pitchFamily="2" charset="0"/>
              </a:rPr>
              <a:t>Acceleration</a:t>
            </a:r>
            <a:r>
              <a:rPr lang="zh-CN" altLang="en-US" sz="3200" b="1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3200" b="1" dirty="0">
                <a:solidFill>
                  <a:srgbClr val="3467AE"/>
                </a:solidFill>
                <a:latin typeface="Helvetica" pitchFamily="2" charset="0"/>
              </a:rPr>
              <a:t>Framework</a:t>
            </a:r>
            <a:r>
              <a:rPr lang="zh-CN" altLang="en-US" sz="3200" b="1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3200" b="1" dirty="0">
                <a:solidFill>
                  <a:srgbClr val="3467AE"/>
                </a:solidFill>
                <a:latin typeface="Helvetica" pitchFamily="2" charset="0"/>
              </a:rPr>
              <a:t>for</a:t>
            </a:r>
            <a:r>
              <a:rPr lang="zh-CN" altLang="en-US" sz="3200" b="1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3200" b="1" dirty="0">
                <a:solidFill>
                  <a:srgbClr val="3467AE"/>
                </a:solidFill>
                <a:latin typeface="Helvetica" pitchFamily="2" charset="0"/>
              </a:rPr>
              <a:t>Memory-intensive</a:t>
            </a:r>
            <a:r>
              <a:rPr lang="zh-CN" altLang="en-US" sz="3200" b="1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3200" b="1" dirty="0">
                <a:solidFill>
                  <a:srgbClr val="3467AE"/>
                </a:solidFill>
                <a:latin typeface="Helvetica" pitchFamily="2" charset="0"/>
              </a:rPr>
              <a:t>us-scale</a:t>
            </a:r>
            <a:r>
              <a:rPr lang="zh-CN" altLang="en-US" sz="3200" b="1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3200" b="1" dirty="0">
                <a:solidFill>
                  <a:srgbClr val="3467AE"/>
                </a:solidFill>
                <a:latin typeface="Helvetica" pitchFamily="2" charset="0"/>
              </a:rPr>
              <a:t>Datacenter</a:t>
            </a:r>
            <a:r>
              <a:rPr lang="zh-CN" altLang="en-US" sz="3200" b="1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3200" b="1" dirty="0">
                <a:solidFill>
                  <a:srgbClr val="3467AE"/>
                </a:solidFill>
                <a:latin typeface="Helvetica" pitchFamily="2" charset="0"/>
              </a:rPr>
              <a:t>Applications</a:t>
            </a:r>
            <a:endParaRPr lang="en-US" sz="3200" b="1" dirty="0">
              <a:solidFill>
                <a:srgbClr val="3467AE"/>
              </a:solidFill>
              <a:latin typeface="Helvetica" pitchFamily="2" charset="0"/>
            </a:endParaRPr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 flipH="1">
            <a:off x="800101" y="2485739"/>
            <a:ext cx="10591799" cy="0"/>
          </a:xfrm>
          <a:prstGeom prst="line">
            <a:avLst/>
          </a:prstGeom>
          <a:noFill/>
          <a:ln w="38100" cap="flat">
            <a:solidFill>
              <a:schemeClr val="bg1">
                <a:lumMod val="6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BD6DE82-1553-48B5-AD47-D61514288F1C}"/>
              </a:ext>
            </a:extLst>
          </p:cNvPr>
          <p:cNvSpPr txBox="1"/>
          <p:nvPr/>
        </p:nvSpPr>
        <p:spPr>
          <a:xfrm>
            <a:off x="1018019" y="2653954"/>
            <a:ext cx="10155962" cy="202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Helvetica" pitchFamily="2" charset="0"/>
            </a:endParaRPr>
          </a:p>
          <a:p>
            <a:pPr algn="ctr"/>
            <a:r>
              <a:rPr lang="en-US" altLang="zh-CN" sz="2400" dirty="0">
                <a:latin typeface="Helvetica" pitchFamily="2" charset="0"/>
              </a:rPr>
              <a:t>Yifan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Yuan</a:t>
            </a:r>
            <a:r>
              <a:rPr lang="en-US" altLang="zh-CN" sz="2400" baseline="30000" dirty="0">
                <a:latin typeface="Helvetica" pitchFamily="2" charset="0"/>
              </a:rPr>
              <a:t>1,2</a:t>
            </a:r>
            <a:r>
              <a:rPr lang="en-US" altLang="zh-CN" sz="2400" dirty="0">
                <a:latin typeface="Helvetica" pitchFamily="2" charset="0"/>
              </a:rPr>
              <a:t>, </a:t>
            </a:r>
            <a:r>
              <a:rPr lang="en-US" altLang="zh-CN" sz="2400" dirty="0" err="1">
                <a:latin typeface="Helvetica" pitchFamily="2" charset="0"/>
              </a:rPr>
              <a:t>Jinghan</a:t>
            </a:r>
            <a:r>
              <a:rPr lang="en-US" altLang="zh-CN" sz="2400" dirty="0">
                <a:latin typeface="Helvetica" pitchFamily="2" charset="0"/>
              </a:rPr>
              <a:t> Huang</a:t>
            </a:r>
            <a:r>
              <a:rPr lang="en-US" altLang="zh-CN" sz="2400" baseline="30000" dirty="0">
                <a:latin typeface="Helvetica" pitchFamily="2" charset="0"/>
              </a:rPr>
              <a:t>1</a:t>
            </a:r>
            <a:r>
              <a:rPr lang="en-US" altLang="zh-CN" sz="2400" dirty="0">
                <a:latin typeface="Helvetica" pitchFamily="2" charset="0"/>
              </a:rPr>
              <a:t>, Yan Sun</a:t>
            </a:r>
            <a:r>
              <a:rPr lang="en-US" altLang="zh-CN" sz="2400" baseline="30000" dirty="0">
                <a:latin typeface="Helvetica" pitchFamily="2" charset="0"/>
              </a:rPr>
              <a:t>1</a:t>
            </a:r>
            <a:r>
              <a:rPr lang="en-US" altLang="zh-CN" sz="2400" dirty="0">
                <a:latin typeface="Helvetica" pitchFamily="2" charset="0"/>
              </a:rPr>
              <a:t>, </a:t>
            </a:r>
            <a:r>
              <a:rPr lang="en-US" altLang="zh-CN" sz="2400" dirty="0" err="1">
                <a:latin typeface="Helvetica" pitchFamily="2" charset="0"/>
              </a:rPr>
              <a:t>Tianchen</a:t>
            </a:r>
            <a:r>
              <a:rPr lang="en-US" altLang="zh-CN" sz="2400" dirty="0">
                <a:latin typeface="Helvetica" pitchFamily="2" charset="0"/>
              </a:rPr>
              <a:t> Wang</a:t>
            </a:r>
            <a:r>
              <a:rPr lang="en-US" altLang="zh-CN" sz="2400" baseline="30000" dirty="0">
                <a:latin typeface="Helvetica" pitchFamily="2" charset="0"/>
              </a:rPr>
              <a:t>1</a:t>
            </a:r>
            <a:r>
              <a:rPr lang="en-US" altLang="zh-CN" sz="2400" dirty="0">
                <a:latin typeface="Helvetica" pitchFamily="2" charset="0"/>
              </a:rPr>
              <a:t>, </a:t>
            </a:r>
          </a:p>
          <a:p>
            <a:pPr algn="ctr"/>
            <a:r>
              <a:rPr lang="en-US" altLang="zh-CN" sz="2400" dirty="0">
                <a:latin typeface="Helvetica" pitchFamily="2" charset="0"/>
              </a:rPr>
              <a:t>Jacob Nelson</a:t>
            </a:r>
            <a:r>
              <a:rPr lang="en-US" altLang="zh-CN" sz="2400" baseline="30000" dirty="0">
                <a:latin typeface="Helvetica" pitchFamily="2" charset="0"/>
              </a:rPr>
              <a:t>3</a:t>
            </a:r>
            <a:r>
              <a:rPr lang="en-US" altLang="zh-CN" sz="2400" dirty="0">
                <a:latin typeface="Helvetica" pitchFamily="2" charset="0"/>
              </a:rPr>
              <a:t>,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Dan Ports</a:t>
            </a:r>
            <a:r>
              <a:rPr lang="en-US" altLang="zh-CN" sz="2400" baseline="30000" dirty="0">
                <a:latin typeface="Helvetica" pitchFamily="2" charset="0"/>
              </a:rPr>
              <a:t>3</a:t>
            </a:r>
            <a:r>
              <a:rPr lang="en-US" altLang="zh-CN" sz="2400" dirty="0">
                <a:latin typeface="Helvetica" pitchFamily="2" charset="0"/>
              </a:rPr>
              <a:t>,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 err="1">
                <a:latin typeface="Helvetica" pitchFamily="2" charset="0"/>
              </a:rPr>
              <a:t>Yipeng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Wang</a:t>
            </a:r>
            <a:r>
              <a:rPr lang="en-US" altLang="zh-CN" sz="2400" baseline="30000" dirty="0">
                <a:latin typeface="Helvetica" pitchFamily="2" charset="0"/>
              </a:rPr>
              <a:t>2</a:t>
            </a:r>
            <a:r>
              <a:rPr lang="en-US" altLang="zh-CN" sz="2400" dirty="0">
                <a:latin typeface="Helvetica" pitchFamily="2" charset="0"/>
              </a:rPr>
              <a:t>,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Ren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Wang</a:t>
            </a:r>
            <a:r>
              <a:rPr lang="en-US" altLang="zh-CN" sz="2400" baseline="30000" dirty="0">
                <a:latin typeface="Helvetica" pitchFamily="2" charset="0"/>
              </a:rPr>
              <a:t>2</a:t>
            </a:r>
            <a:r>
              <a:rPr lang="en-US" altLang="zh-CN" sz="2400" dirty="0">
                <a:latin typeface="Helvetica" pitchFamily="2" charset="0"/>
              </a:rPr>
              <a:t>, </a:t>
            </a:r>
          </a:p>
          <a:p>
            <a:pPr algn="ctr"/>
            <a:r>
              <a:rPr lang="en-US" altLang="zh-CN" sz="2400" dirty="0">
                <a:latin typeface="Helvetica" pitchFamily="2" charset="0"/>
              </a:rPr>
              <a:t>Charlie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Tai</a:t>
            </a:r>
            <a:r>
              <a:rPr lang="en-US" altLang="zh-CN" sz="2400" baseline="30000" dirty="0">
                <a:latin typeface="Helvetica" pitchFamily="2" charset="0"/>
              </a:rPr>
              <a:t>2</a:t>
            </a:r>
            <a:r>
              <a:rPr lang="en-US" altLang="zh-CN" sz="2400" dirty="0">
                <a:latin typeface="Helvetica" pitchFamily="2" charset="0"/>
              </a:rPr>
              <a:t>,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Nam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Sung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Kim</a:t>
            </a:r>
            <a:r>
              <a:rPr lang="en-US" altLang="zh-CN" sz="2400" baseline="30000" dirty="0">
                <a:latin typeface="Helvetica" pitchFamily="2" charset="0"/>
              </a:rPr>
              <a:t>1</a:t>
            </a:r>
            <a:endParaRPr lang="en-US" sz="2400" baseline="30000" dirty="0">
              <a:latin typeface="Helvetica" pitchFamily="2" charset="0"/>
            </a:endParaRPr>
          </a:p>
          <a:p>
            <a:pPr algn="ctr"/>
            <a:endParaRPr lang="en-US" sz="4400" baseline="30000" dirty="0">
              <a:latin typeface="Helvetica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A5AFCA-927E-427E-97B0-55FB0A0F7945}"/>
              </a:ext>
            </a:extLst>
          </p:cNvPr>
          <p:cNvSpPr txBox="1"/>
          <p:nvPr/>
        </p:nvSpPr>
        <p:spPr>
          <a:xfrm>
            <a:off x="2955245" y="4153057"/>
            <a:ext cx="6281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i="1" baseline="30000" dirty="0">
                <a:latin typeface="Helvetica" pitchFamily="2" charset="0"/>
              </a:rPr>
              <a:t>1</a:t>
            </a:r>
            <a:r>
              <a:rPr lang="en-US" altLang="zh-CN" sz="2400" i="1" dirty="0">
                <a:latin typeface="Helvetica" pitchFamily="2" charset="0"/>
              </a:rPr>
              <a:t>UIUC,</a:t>
            </a:r>
            <a:r>
              <a:rPr lang="zh-CN" altLang="en-US" sz="2400" i="1" dirty="0">
                <a:latin typeface="Helvetica" pitchFamily="2" charset="0"/>
              </a:rPr>
              <a:t> </a:t>
            </a:r>
            <a:r>
              <a:rPr lang="en-US" altLang="zh-CN" sz="2400" i="1" baseline="30000" dirty="0">
                <a:latin typeface="Helvetica" pitchFamily="2" charset="0"/>
              </a:rPr>
              <a:t>2</a:t>
            </a:r>
            <a:r>
              <a:rPr lang="en-US" altLang="zh-CN" sz="2400" i="1" dirty="0">
                <a:latin typeface="Helvetica" pitchFamily="2" charset="0"/>
              </a:rPr>
              <a:t>Intel,</a:t>
            </a:r>
            <a:r>
              <a:rPr lang="zh-CN" altLang="en-US" sz="2400" i="1" dirty="0">
                <a:latin typeface="Helvetica" pitchFamily="2" charset="0"/>
              </a:rPr>
              <a:t> </a:t>
            </a:r>
            <a:r>
              <a:rPr lang="en-US" altLang="zh-CN" sz="2400" i="1" baseline="30000">
                <a:latin typeface="Helvetica" pitchFamily="2" charset="0"/>
              </a:rPr>
              <a:t>3</a:t>
            </a:r>
            <a:r>
              <a:rPr lang="en-US" altLang="zh-CN" sz="2400" i="1">
                <a:latin typeface="Helvetica" pitchFamily="2" charset="0"/>
              </a:rPr>
              <a:t>Microsoft</a:t>
            </a:r>
            <a:endParaRPr lang="en-US" sz="2400" i="1" dirty="0">
              <a:latin typeface="Helvetica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814516-E3E4-4FDC-8569-75B08059FFAE}"/>
              </a:ext>
            </a:extLst>
          </p:cNvPr>
          <p:cNvCxnSpPr>
            <a:cxnSpLocks/>
          </p:cNvCxnSpPr>
          <p:nvPr/>
        </p:nvCxnSpPr>
        <p:spPr>
          <a:xfrm flipH="1">
            <a:off x="800101" y="726387"/>
            <a:ext cx="10591799" cy="0"/>
          </a:xfrm>
          <a:prstGeom prst="line">
            <a:avLst/>
          </a:prstGeom>
          <a:noFill/>
          <a:ln w="38100" cap="flat">
            <a:solidFill>
              <a:schemeClr val="bg1">
                <a:lumMod val="6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5B759A7-59D3-654D-A1EB-14D4FA67F9E6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5905991" y="1270000"/>
            <a:ext cx="63500" cy="76200"/>
          </a:xfrm>
          <a:prstGeom prst="rect">
            <a:avLst/>
          </a:prstGeom>
        </p:spPr>
      </p:pic>
      <p:pic>
        <p:nvPicPr>
          <p:cNvPr id="8" name="Picture 4" descr="Image result for UIUC logo">
            <a:extLst>
              <a:ext uri="{FF2B5EF4-FFF2-40B4-BE49-F238E27FC236}">
                <a16:creationId xmlns:a16="http://schemas.microsoft.com/office/drawing/2014/main" id="{24DE6677-5A61-B740-8F9E-00A58DA82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24" y="5016088"/>
            <a:ext cx="1318830" cy="168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intel logo">
            <a:extLst>
              <a:ext uri="{FF2B5EF4-FFF2-40B4-BE49-F238E27FC236}">
                <a16:creationId xmlns:a16="http://schemas.microsoft.com/office/drawing/2014/main" id="{B1C5CA68-22C9-5748-B748-BC37F2BEC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649" y="5065332"/>
            <a:ext cx="2412702" cy="158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icrosoft Logo | Symbol, History, PNG (3840*2160)">
            <a:extLst>
              <a:ext uri="{FF2B5EF4-FFF2-40B4-BE49-F238E27FC236}">
                <a16:creationId xmlns:a16="http://schemas.microsoft.com/office/drawing/2014/main" id="{C54BD9CC-4CE3-F343-B685-9897FE1B7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93" y="4804642"/>
            <a:ext cx="3424550" cy="192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E80587-296F-9362-C4B3-5C2AB276328B}"/>
              </a:ext>
            </a:extLst>
          </p:cNvPr>
          <p:cNvSpPr txBox="1"/>
          <p:nvPr/>
        </p:nvSpPr>
        <p:spPr>
          <a:xfrm>
            <a:off x="2955246" y="4606453"/>
            <a:ext cx="6281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i="1" baseline="30000" dirty="0">
                <a:latin typeface="Helvetica" pitchFamily="2" charset="0"/>
              </a:rPr>
              <a:t>Presented by Ravi </a:t>
            </a:r>
            <a:r>
              <a:rPr lang="en-US" altLang="zh-CN" sz="2400" i="1" baseline="30000" dirty="0" err="1">
                <a:latin typeface="Helvetica" pitchFamily="2" charset="0"/>
              </a:rPr>
              <a:t>Iyer</a:t>
            </a:r>
            <a:r>
              <a:rPr lang="en-US" altLang="zh-CN" sz="2400" i="1" baseline="30000" dirty="0">
                <a:latin typeface="Helvetica" pitchFamily="2" charset="0"/>
              </a:rPr>
              <a:t> (Intel)</a:t>
            </a:r>
            <a:endParaRPr lang="en-US" sz="2400" i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1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4"/>
    </mc:Choice>
    <mc:Fallback xmlns="">
      <p:transition spd="slow" advTm="511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B6A1C-B3E9-634E-86BC-C555C1210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451" y="1516235"/>
            <a:ext cx="8579097" cy="3983152"/>
          </a:xfrm>
          <a:prstGeom prst="rect">
            <a:avLst/>
          </a:prstGeom>
        </p:spPr>
      </p:pic>
      <p:sp>
        <p:nvSpPr>
          <p:cNvPr id="10" name="object 27">
            <a:extLst>
              <a:ext uri="{FF2B5EF4-FFF2-40B4-BE49-F238E27FC236}">
                <a16:creationId xmlns:a16="http://schemas.microsoft.com/office/drawing/2014/main" id="{6C674C57-DE2A-C742-AF4A-3DA01ECBA764}"/>
              </a:ext>
            </a:extLst>
          </p:cNvPr>
          <p:cNvSpPr/>
          <p:nvPr/>
        </p:nvSpPr>
        <p:spPr>
          <a:xfrm>
            <a:off x="1484185" y="1324477"/>
            <a:ext cx="10376535" cy="0"/>
          </a:xfrm>
          <a:custGeom>
            <a:avLst/>
            <a:gdLst/>
            <a:ahLst/>
            <a:cxnLst/>
            <a:rect l="l" t="t" r="r" b="b"/>
            <a:pathLst>
              <a:path w="10376535">
                <a:moveTo>
                  <a:pt x="0" y="1"/>
                </a:moveTo>
                <a:lnTo>
                  <a:pt x="10376205" y="0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1" name="object 28">
            <a:extLst>
              <a:ext uri="{FF2B5EF4-FFF2-40B4-BE49-F238E27FC236}">
                <a16:creationId xmlns:a16="http://schemas.microsoft.com/office/drawing/2014/main" id="{5DB8D4F7-5763-0848-B00E-58B2C3FD4FA9}"/>
              </a:ext>
            </a:extLst>
          </p:cNvPr>
          <p:cNvSpPr/>
          <p:nvPr/>
        </p:nvSpPr>
        <p:spPr>
          <a:xfrm>
            <a:off x="331574" y="1324478"/>
            <a:ext cx="1139825" cy="0"/>
          </a:xfrm>
          <a:custGeom>
            <a:avLst/>
            <a:gdLst/>
            <a:ahLst/>
            <a:cxnLst/>
            <a:rect l="l" t="t" r="r" b="b"/>
            <a:pathLst>
              <a:path w="1139825">
                <a:moveTo>
                  <a:pt x="0" y="0"/>
                </a:moveTo>
                <a:lnTo>
                  <a:pt x="1139590" y="1"/>
                </a:lnTo>
              </a:path>
            </a:pathLst>
          </a:custGeom>
          <a:ln w="762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8EC2367C-44DC-E047-A410-633FF7999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</p:spPr>
        <p:txBody>
          <a:bodyPr/>
          <a:lstStyle/>
          <a:p>
            <a:fld id="{8D482D4C-7324-4DE2-94D4-658F89AED4D8}" type="slidenum">
              <a:rPr lang="en-US" smtClean="0">
                <a:latin typeface="Helvetica" pitchFamily="2" charset="0"/>
              </a:rPr>
              <a:pPr/>
              <a:t>10</a:t>
            </a:fld>
            <a:endParaRPr lang="en-US">
              <a:latin typeface="Helvetica" pitchFamily="2" charset="0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10B5827E-E00E-0A4C-947D-E82257283008}"/>
              </a:ext>
            </a:extLst>
          </p:cNvPr>
          <p:cNvSpPr txBox="1">
            <a:spLocks/>
          </p:cNvSpPr>
          <p:nvPr/>
        </p:nvSpPr>
        <p:spPr>
          <a:xfrm>
            <a:off x="326703" y="403484"/>
            <a:ext cx="11538594" cy="629660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z="4000" spc="30" dirty="0" err="1">
                <a:solidFill>
                  <a:srgbClr val="3467AE"/>
                </a:solidFill>
                <a:latin typeface="Helvetica" pitchFamily="2" charset="0"/>
              </a:rPr>
              <a:t>cpoll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Implementation</a:t>
            </a:r>
            <a:endParaRPr lang="en-US" sz="2800" spc="-140" dirty="0">
              <a:solidFill>
                <a:srgbClr val="3467AE"/>
              </a:solidFill>
              <a:latin typeface="Helvetica" pitchFamily="2" charset="0"/>
            </a:endParaRP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DA09AD84-B424-0148-9867-8DB7ED806251}"/>
              </a:ext>
            </a:extLst>
          </p:cNvPr>
          <p:cNvSpPr/>
          <p:nvPr/>
        </p:nvSpPr>
        <p:spPr>
          <a:xfrm>
            <a:off x="6974959" y="2136464"/>
            <a:ext cx="1573619" cy="610708"/>
          </a:xfrm>
          <a:prstGeom prst="wedgeRoundRectCallout">
            <a:avLst>
              <a:gd name="adj1" fmla="val 63691"/>
              <a:gd name="adj2" fmla="val 73944"/>
              <a:gd name="adj3" fmla="val 16667"/>
            </a:avLst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ysClr val="windowText" lastClr="000000"/>
                </a:solidFill>
                <a:latin typeface="Helvetica" pitchFamily="2" charset="0"/>
              </a:rPr>
              <a:t>Pinned</a:t>
            </a:r>
            <a:r>
              <a:rPr lang="zh-CN" altLang="en-US" dirty="0">
                <a:solidFill>
                  <a:sysClr val="windowText" lastClr="000000"/>
                </a:solidFill>
                <a:latin typeface="Helvetica" pitchFamily="2" charset="0"/>
              </a:rPr>
              <a:t> </a:t>
            </a:r>
            <a:r>
              <a:rPr lang="en-US" altLang="zh-CN" dirty="0">
                <a:solidFill>
                  <a:sysClr val="windowText" lastClr="000000"/>
                </a:solidFill>
                <a:latin typeface="Helvetica" pitchFamily="2" charset="0"/>
              </a:rPr>
              <a:t>in</a:t>
            </a:r>
            <a:r>
              <a:rPr lang="zh-CN" altLang="en-US" dirty="0">
                <a:solidFill>
                  <a:sysClr val="windowText" lastClr="000000"/>
                </a:solidFill>
                <a:latin typeface="Helvetica" pitchFamily="2" charset="0"/>
              </a:rPr>
              <a:t> </a:t>
            </a:r>
            <a:r>
              <a:rPr lang="en-US" altLang="zh-CN" dirty="0">
                <a:solidFill>
                  <a:sysClr val="windowText" lastClr="000000"/>
                </a:solidFill>
                <a:latin typeface="Helvetica" pitchFamily="2" charset="0"/>
              </a:rPr>
              <a:t>cache</a:t>
            </a:r>
            <a:endParaRPr lang="en-US" dirty="0">
              <a:solidFill>
                <a:sysClr val="windowText" lastClr="000000"/>
              </a:solidFill>
              <a:latin typeface="Helvetica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485665-6818-894C-98C3-3BE94C1A50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316" y="2747172"/>
            <a:ext cx="1210634" cy="1210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08ECBE-3480-D646-BEE0-0E2F7206B3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2815" y="2631432"/>
            <a:ext cx="671919" cy="6719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FC747C-4A12-5E4C-8AA3-085888F3D0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9956" y="3755265"/>
            <a:ext cx="2180117" cy="995856"/>
          </a:xfrm>
          <a:prstGeom prst="rect">
            <a:avLst/>
          </a:prstGeom>
        </p:spPr>
      </p:pic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079D85C6-7DAB-114C-9A46-F9A2532B94B3}"/>
              </a:ext>
            </a:extLst>
          </p:cNvPr>
          <p:cNvSpPr/>
          <p:nvPr/>
        </p:nvSpPr>
        <p:spPr>
          <a:xfrm>
            <a:off x="6911163" y="3221435"/>
            <a:ext cx="1573619" cy="610708"/>
          </a:xfrm>
          <a:prstGeom prst="wedgeRoundRectCallout">
            <a:avLst>
              <a:gd name="adj1" fmla="val 63691"/>
              <a:gd name="adj2" fmla="val 73944"/>
              <a:gd name="adj3" fmla="val 16667"/>
            </a:avLst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ysClr val="windowText" lastClr="000000"/>
                </a:solidFill>
                <a:latin typeface="Helvetica" pitchFamily="2" charset="0"/>
              </a:rPr>
              <a:t>Captured!</a:t>
            </a:r>
            <a:endParaRPr lang="en-US">
              <a:solidFill>
                <a:sysClr val="windowText" lastClr="000000"/>
              </a:solidFill>
              <a:latin typeface="Helvetica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655A5A6-9EF8-8043-ABA7-4F4B783B0E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1305" y="3101671"/>
            <a:ext cx="3724939" cy="17122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F8EA8A8-EDC6-9A40-A240-5DE03F570260}"/>
              </a:ext>
            </a:extLst>
          </p:cNvPr>
          <p:cNvSpPr txBox="1"/>
          <p:nvPr/>
        </p:nvSpPr>
        <p:spPr>
          <a:xfrm>
            <a:off x="227424" y="1396616"/>
            <a:ext cx="11104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zh-CN" sz="2800">
                <a:latin typeface="Helvetica" pitchFamily="2" charset="0"/>
              </a:rPr>
              <a:t>Approach</a:t>
            </a:r>
            <a:r>
              <a:rPr lang="zh-CN" altLang="en-US" sz="2800">
                <a:latin typeface="Helvetica" pitchFamily="2" charset="0"/>
              </a:rPr>
              <a:t> </a:t>
            </a:r>
            <a:r>
              <a:rPr lang="en-US" altLang="zh-CN" sz="2800">
                <a:latin typeface="Helvetica" pitchFamily="2" charset="0"/>
              </a:rPr>
              <a:t>2</a:t>
            </a:r>
            <a:endParaRPr lang="en-US" altLang="zh-CN" sz="1600">
              <a:latin typeface="Helvetica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34898A-79F6-6547-83B4-09FE69A6C078}"/>
              </a:ext>
            </a:extLst>
          </p:cNvPr>
          <p:cNvSpPr txBox="1"/>
          <p:nvPr/>
        </p:nvSpPr>
        <p:spPr>
          <a:xfrm>
            <a:off x="333057" y="5733929"/>
            <a:ext cx="11233785" cy="954107"/>
          </a:xfrm>
          <a:prstGeom prst="rect">
            <a:avLst/>
          </a:prstGeom>
          <a:noFill/>
          <a:ln w="38100">
            <a:solidFill>
              <a:srgbClr val="0365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Helvetica" pitchFamily="2" charset="0"/>
              </a:rPr>
              <a:t>Approach</a:t>
            </a:r>
            <a:r>
              <a:rPr lang="zh-CN" altLang="en-US" sz="2800">
                <a:latin typeface="Helvetica" pitchFamily="2" charset="0"/>
              </a:rPr>
              <a:t> </a:t>
            </a:r>
            <a:r>
              <a:rPr lang="en-US" altLang="zh-CN" sz="2800">
                <a:latin typeface="Helvetica" pitchFamily="2" charset="0"/>
              </a:rPr>
              <a:t>1:</a:t>
            </a:r>
            <a:r>
              <a:rPr lang="zh-CN" altLang="en-US" sz="2800">
                <a:latin typeface="Helvetica" pitchFamily="2" charset="0"/>
              </a:rPr>
              <a:t> </a:t>
            </a:r>
            <a:r>
              <a:rPr lang="en-US" altLang="zh-CN" sz="2800">
                <a:latin typeface="Helvetica" pitchFamily="2" charset="0"/>
              </a:rPr>
              <a:t>better</a:t>
            </a:r>
            <a:r>
              <a:rPr lang="zh-CN" altLang="en-US" sz="2800">
                <a:latin typeface="Helvetica" pitchFamily="2" charset="0"/>
              </a:rPr>
              <a:t> </a:t>
            </a:r>
            <a:r>
              <a:rPr lang="en-US" altLang="zh-CN" sz="2800">
                <a:latin typeface="Helvetica" pitchFamily="2" charset="0"/>
              </a:rPr>
              <a:t>scalability,</a:t>
            </a:r>
            <a:r>
              <a:rPr lang="zh-CN" altLang="en-US" sz="2800">
                <a:latin typeface="Helvetica" pitchFamily="2" charset="0"/>
              </a:rPr>
              <a:t> </a:t>
            </a:r>
            <a:r>
              <a:rPr lang="en-US" altLang="zh-CN" sz="2800">
                <a:latin typeface="Helvetica" pitchFamily="2" charset="0"/>
              </a:rPr>
              <a:t>unavailable on</a:t>
            </a:r>
            <a:r>
              <a:rPr lang="zh-CN" altLang="en-US" sz="2800">
                <a:latin typeface="Helvetica" pitchFamily="2" charset="0"/>
              </a:rPr>
              <a:t> </a:t>
            </a:r>
            <a:r>
              <a:rPr lang="en-US" altLang="zh-CN" sz="2800">
                <a:latin typeface="Helvetica" pitchFamily="2" charset="0"/>
              </a:rPr>
              <a:t>current</a:t>
            </a:r>
            <a:r>
              <a:rPr lang="zh-CN" altLang="en-US" sz="2800">
                <a:latin typeface="Helvetica" pitchFamily="2" charset="0"/>
              </a:rPr>
              <a:t> </a:t>
            </a:r>
            <a:r>
              <a:rPr lang="en-US" altLang="zh-CN" sz="2800">
                <a:latin typeface="Helvetica" pitchFamily="2" charset="0"/>
              </a:rPr>
              <a:t>platform </a:t>
            </a:r>
          </a:p>
          <a:p>
            <a:r>
              <a:rPr lang="en-US" altLang="zh-CN" sz="2800">
                <a:latin typeface="Helvetica" pitchFamily="2" charset="0"/>
              </a:rPr>
              <a:t>Approach</a:t>
            </a:r>
            <a:r>
              <a:rPr lang="zh-CN" altLang="en-US" sz="2800">
                <a:latin typeface="Helvetica" pitchFamily="2" charset="0"/>
              </a:rPr>
              <a:t> </a:t>
            </a:r>
            <a:r>
              <a:rPr lang="en-US" altLang="zh-CN" sz="2800">
                <a:latin typeface="Helvetica" pitchFamily="2" charset="0"/>
              </a:rPr>
              <a:t>2:</a:t>
            </a:r>
            <a:r>
              <a:rPr lang="zh-CN" altLang="en-US" sz="2800">
                <a:latin typeface="Helvetica" pitchFamily="2" charset="0"/>
              </a:rPr>
              <a:t> </a:t>
            </a:r>
            <a:r>
              <a:rPr lang="en-US" altLang="zh-CN" sz="2800">
                <a:latin typeface="Helvetica" pitchFamily="2" charset="0"/>
              </a:rPr>
              <a:t>feasible</a:t>
            </a:r>
            <a:r>
              <a:rPr lang="zh-CN" altLang="en-US" sz="2800">
                <a:latin typeface="Helvetica" pitchFamily="2" charset="0"/>
              </a:rPr>
              <a:t> </a:t>
            </a:r>
            <a:r>
              <a:rPr lang="en-US" altLang="zh-CN" sz="2800">
                <a:latin typeface="Helvetica" pitchFamily="2" charset="0"/>
              </a:rPr>
              <a:t>on</a:t>
            </a:r>
            <a:r>
              <a:rPr lang="zh-CN" altLang="en-US" sz="2800">
                <a:latin typeface="Helvetica" pitchFamily="2" charset="0"/>
              </a:rPr>
              <a:t> </a:t>
            </a:r>
            <a:r>
              <a:rPr lang="en-US" altLang="zh-CN" sz="2800">
                <a:latin typeface="Helvetica" pitchFamily="2" charset="0"/>
              </a:rPr>
              <a:t>the</a:t>
            </a:r>
            <a:r>
              <a:rPr lang="zh-CN" altLang="en-US" sz="2800">
                <a:latin typeface="Helvetica" pitchFamily="2" charset="0"/>
              </a:rPr>
              <a:t> </a:t>
            </a:r>
            <a:r>
              <a:rPr lang="en-US" altLang="zh-CN" sz="2800">
                <a:latin typeface="Helvetica" pitchFamily="2" charset="0"/>
              </a:rPr>
              <a:t>current</a:t>
            </a:r>
            <a:r>
              <a:rPr lang="zh-CN" altLang="en-US" sz="2800">
                <a:latin typeface="Helvetica" pitchFamily="2" charset="0"/>
              </a:rPr>
              <a:t> </a:t>
            </a:r>
            <a:r>
              <a:rPr lang="en-US" altLang="zh-CN" sz="2800">
                <a:latin typeface="Helvetica" pitchFamily="2" charset="0"/>
              </a:rPr>
              <a:t>platform,</a:t>
            </a:r>
            <a:r>
              <a:rPr lang="zh-CN" altLang="en-US" sz="2800">
                <a:latin typeface="Helvetica" pitchFamily="2" charset="0"/>
              </a:rPr>
              <a:t> </a:t>
            </a:r>
            <a:r>
              <a:rPr lang="en-US" altLang="zh-CN" sz="2800">
                <a:latin typeface="Helvetica" pitchFamily="2" charset="0"/>
              </a:rPr>
              <a:t>limited</a:t>
            </a:r>
            <a:r>
              <a:rPr lang="zh-CN" altLang="en-US" sz="2800">
                <a:latin typeface="Helvetica" pitchFamily="2" charset="0"/>
              </a:rPr>
              <a:t> </a:t>
            </a:r>
            <a:r>
              <a:rPr lang="en-US" altLang="zh-CN" sz="2800">
                <a:latin typeface="Helvetica" pitchFamily="2" charset="0"/>
              </a:rPr>
              <a:t>scalability</a:t>
            </a:r>
            <a:endParaRPr lang="en-US" sz="280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44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6" grpId="0" animBg="1"/>
      <p:bldP spid="18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7">
            <a:extLst>
              <a:ext uri="{FF2B5EF4-FFF2-40B4-BE49-F238E27FC236}">
                <a16:creationId xmlns:a16="http://schemas.microsoft.com/office/drawing/2014/main" id="{6C674C57-DE2A-C742-AF4A-3DA01ECBA764}"/>
              </a:ext>
            </a:extLst>
          </p:cNvPr>
          <p:cNvSpPr/>
          <p:nvPr/>
        </p:nvSpPr>
        <p:spPr>
          <a:xfrm>
            <a:off x="1484185" y="1324477"/>
            <a:ext cx="10376535" cy="0"/>
          </a:xfrm>
          <a:custGeom>
            <a:avLst/>
            <a:gdLst/>
            <a:ahLst/>
            <a:cxnLst/>
            <a:rect l="l" t="t" r="r" b="b"/>
            <a:pathLst>
              <a:path w="10376535">
                <a:moveTo>
                  <a:pt x="0" y="1"/>
                </a:moveTo>
                <a:lnTo>
                  <a:pt x="10376205" y="0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1" name="object 28">
            <a:extLst>
              <a:ext uri="{FF2B5EF4-FFF2-40B4-BE49-F238E27FC236}">
                <a16:creationId xmlns:a16="http://schemas.microsoft.com/office/drawing/2014/main" id="{5DB8D4F7-5763-0848-B00E-58B2C3FD4FA9}"/>
              </a:ext>
            </a:extLst>
          </p:cNvPr>
          <p:cNvSpPr/>
          <p:nvPr/>
        </p:nvSpPr>
        <p:spPr>
          <a:xfrm>
            <a:off x="331574" y="1324478"/>
            <a:ext cx="1139825" cy="0"/>
          </a:xfrm>
          <a:custGeom>
            <a:avLst/>
            <a:gdLst/>
            <a:ahLst/>
            <a:cxnLst/>
            <a:rect l="l" t="t" r="r" b="b"/>
            <a:pathLst>
              <a:path w="1139825">
                <a:moveTo>
                  <a:pt x="0" y="0"/>
                </a:moveTo>
                <a:lnTo>
                  <a:pt x="1139590" y="1"/>
                </a:lnTo>
              </a:path>
            </a:pathLst>
          </a:custGeom>
          <a:ln w="762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8EC2367C-44DC-E047-A410-633FF7999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</p:spPr>
        <p:txBody>
          <a:bodyPr/>
          <a:lstStyle/>
          <a:p>
            <a:fld id="{8D482D4C-7324-4DE2-94D4-658F89AED4D8}" type="slidenum">
              <a:rPr lang="en-US" smtClean="0">
                <a:latin typeface="Helvetica" pitchFamily="2" charset="0"/>
              </a:rPr>
              <a:pPr/>
              <a:t>11</a:t>
            </a:fld>
            <a:endParaRPr lang="en-US">
              <a:latin typeface="Helvetica" pitchFamily="2" charset="0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10B5827E-E00E-0A4C-947D-E82257283008}"/>
              </a:ext>
            </a:extLst>
          </p:cNvPr>
          <p:cNvSpPr txBox="1">
            <a:spLocks/>
          </p:cNvSpPr>
          <p:nvPr/>
        </p:nvSpPr>
        <p:spPr>
          <a:xfrm>
            <a:off x="326703" y="403484"/>
            <a:ext cx="11538594" cy="629660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RAMBDA cc-accelerator Architecture</a:t>
            </a:r>
            <a:endParaRPr lang="en-US" sz="2800" spc="-140" dirty="0">
              <a:solidFill>
                <a:srgbClr val="3467AE"/>
              </a:solidFill>
              <a:latin typeface="Helvetica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A3988B-9807-E748-9874-E22389BEB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422" y="2133841"/>
            <a:ext cx="7460200" cy="35808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4401C27-DAA0-B74D-932F-0285E8D33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890" y="4658748"/>
            <a:ext cx="213532" cy="346990"/>
          </a:xfrm>
          <a:prstGeom prst="rect">
            <a:avLst/>
          </a:prstGeo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FFB64B2A-1903-6141-9A07-028B64FFFCB0}"/>
              </a:ext>
            </a:extLst>
          </p:cNvPr>
          <p:cNvSpPr/>
          <p:nvPr/>
        </p:nvSpPr>
        <p:spPr>
          <a:xfrm>
            <a:off x="4673650" y="5669201"/>
            <a:ext cx="4715444" cy="856325"/>
          </a:xfrm>
          <a:prstGeom prst="wedgeRoundRectCallout">
            <a:avLst>
              <a:gd name="adj1" fmla="val -33580"/>
              <a:gd name="adj2" fmla="val -132876"/>
              <a:gd name="adj3" fmla="val 16667"/>
            </a:avLst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Helvetica" pitchFamily="2" charset="0"/>
              </a:rPr>
              <a:t>coherence controller handles all the coherence trafﬁc to/from the cc-accelerator</a:t>
            </a:r>
            <a:endParaRPr lang="en-CN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F1ADABE6-497F-5640-B1B9-F506568166CE}"/>
              </a:ext>
            </a:extLst>
          </p:cNvPr>
          <p:cNvSpPr/>
          <p:nvPr/>
        </p:nvSpPr>
        <p:spPr>
          <a:xfrm>
            <a:off x="6880384" y="5533523"/>
            <a:ext cx="3773875" cy="856325"/>
          </a:xfrm>
          <a:prstGeom prst="wedgeRoundRectCallout">
            <a:avLst>
              <a:gd name="adj1" fmla="val -33580"/>
              <a:gd name="adj2" fmla="val -132876"/>
              <a:gd name="adj3" fmla="val 16667"/>
            </a:avLst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Helvetica" pitchFamily="2" charset="0"/>
              </a:rPr>
              <a:t>The scheduler fetches </a:t>
            </a:r>
            <a:r>
              <a:rPr lang="en-US" dirty="0" err="1">
                <a:solidFill>
                  <a:schemeClr val="tx1"/>
                </a:solidFill>
                <a:latin typeface="Helvetica" pitchFamily="2" charset="0"/>
              </a:rPr>
              <a:t>cpoll</a:t>
            </a:r>
            <a:r>
              <a:rPr lang="en-US" dirty="0">
                <a:solidFill>
                  <a:schemeClr val="tx1"/>
                </a:solidFill>
                <a:latin typeface="Helvetica" pitchFamily="2" charset="0"/>
              </a:rPr>
              <a:t> signals of different request buffers</a:t>
            </a:r>
            <a:endParaRPr lang="en-CN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B2623E4A-668A-9A46-81E5-11BF8C9F756C}"/>
              </a:ext>
            </a:extLst>
          </p:cNvPr>
          <p:cNvSpPr/>
          <p:nvPr/>
        </p:nvSpPr>
        <p:spPr>
          <a:xfrm>
            <a:off x="8066653" y="5422252"/>
            <a:ext cx="3498353" cy="856325"/>
          </a:xfrm>
          <a:prstGeom prst="wedgeRoundRectCallout">
            <a:avLst>
              <a:gd name="adj1" fmla="val -33580"/>
              <a:gd name="adj2" fmla="val -132876"/>
              <a:gd name="adj3" fmla="val 16667"/>
            </a:avLst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Helvetica" pitchFamily="2" charset="0"/>
              </a:rPr>
              <a:t>Ring tracker tracks the previous tail of the request buffer</a:t>
            </a:r>
            <a:endParaRPr lang="en-CN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C0BA1FB4-3E14-3047-AB5E-D874588B6761}"/>
              </a:ext>
            </a:extLst>
          </p:cNvPr>
          <p:cNvSpPr/>
          <p:nvPr/>
        </p:nvSpPr>
        <p:spPr>
          <a:xfrm>
            <a:off x="6318287" y="1155044"/>
            <a:ext cx="4558146" cy="856325"/>
          </a:xfrm>
          <a:prstGeom prst="wedgeRoundRectCallout">
            <a:avLst>
              <a:gd name="adj1" fmla="val 158"/>
              <a:gd name="adj2" fmla="val 85542"/>
              <a:gd name="adj3" fmla="val 16667"/>
            </a:avLst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Helvetica" pitchFamily="2" charset="0"/>
              </a:rPr>
              <a:t>The application processing unit receives </a:t>
            </a:r>
            <a:r>
              <a:rPr lang="en-US" dirty="0" err="1">
                <a:solidFill>
                  <a:schemeClr val="tx1"/>
                </a:solidFill>
                <a:latin typeface="Helvetica" pitchFamily="2" charset="0"/>
              </a:rPr>
              <a:t>cpoll</a:t>
            </a:r>
            <a:r>
              <a:rPr lang="en-US" dirty="0">
                <a:solidFill>
                  <a:schemeClr val="tx1"/>
                </a:solidFill>
                <a:latin typeface="Helvetica" pitchFamily="2" charset="0"/>
              </a:rPr>
              <a:t> signals and process requests.</a:t>
            </a:r>
            <a:endParaRPr lang="en-CN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5E0E8C67-1D7B-5446-AE13-B5763CDCECD5}"/>
              </a:ext>
            </a:extLst>
          </p:cNvPr>
          <p:cNvSpPr/>
          <p:nvPr/>
        </p:nvSpPr>
        <p:spPr>
          <a:xfrm>
            <a:off x="5457932" y="1019366"/>
            <a:ext cx="4434213" cy="856325"/>
          </a:xfrm>
          <a:prstGeom prst="wedgeRoundRectCallout">
            <a:avLst>
              <a:gd name="adj1" fmla="val -35100"/>
              <a:gd name="adj2" fmla="val 101721"/>
              <a:gd name="adj3" fmla="val 16667"/>
            </a:avLst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Helvetica" pitchFamily="2" charset="0"/>
              </a:rPr>
              <a:t>RDMA SQ handler is responsible for assembling the response information</a:t>
            </a:r>
            <a:r>
              <a:rPr lang="en-US" altLang="zh-CN" dirty="0">
                <a:solidFill>
                  <a:schemeClr val="tx1"/>
                </a:solidFill>
                <a:latin typeface="Helvetica" pitchFamily="2" charset="0"/>
              </a:rPr>
              <a:t>.</a:t>
            </a:r>
            <a:endParaRPr lang="en-CN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86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7037E-7 L 0.2278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917 -0.00185 L 0.41602 -0.00185 " pathEditMode="relative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849 -0.00417 C 0.41055 -0.03056 0.4026 -0.05694 0.42227 -0.06736 C 0.44193 -0.07801 0.53672 -0.06736 0.53672 -0.06736 " pathEditMode="relative" ptsTypes="AAA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932 -0.07639 L 0.53932 -0.31829 " pathEditMode="relative" ptsTypes="AA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932 -0.32037 L 0.34102 -0.32037 " pathEditMode="relative" ptsTypes="AA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4" grpId="0" animBg="1"/>
      <p:bldP spid="14" grpId="1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7">
            <a:extLst>
              <a:ext uri="{FF2B5EF4-FFF2-40B4-BE49-F238E27FC236}">
                <a16:creationId xmlns:a16="http://schemas.microsoft.com/office/drawing/2014/main" id="{EB4F3986-DC29-B24C-AB27-1B4D3BC0AC2C}"/>
              </a:ext>
            </a:extLst>
          </p:cNvPr>
          <p:cNvSpPr/>
          <p:nvPr/>
        </p:nvSpPr>
        <p:spPr>
          <a:xfrm>
            <a:off x="1484185" y="1324477"/>
            <a:ext cx="10376535" cy="0"/>
          </a:xfrm>
          <a:custGeom>
            <a:avLst/>
            <a:gdLst/>
            <a:ahLst/>
            <a:cxnLst/>
            <a:rect l="l" t="t" r="r" b="b"/>
            <a:pathLst>
              <a:path w="10376535">
                <a:moveTo>
                  <a:pt x="0" y="1"/>
                </a:moveTo>
                <a:lnTo>
                  <a:pt x="10376205" y="0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0" name="object 28">
            <a:extLst>
              <a:ext uri="{FF2B5EF4-FFF2-40B4-BE49-F238E27FC236}">
                <a16:creationId xmlns:a16="http://schemas.microsoft.com/office/drawing/2014/main" id="{C83FDFAA-408F-CB4A-A44B-FFD57EAF4312}"/>
              </a:ext>
            </a:extLst>
          </p:cNvPr>
          <p:cNvSpPr/>
          <p:nvPr/>
        </p:nvSpPr>
        <p:spPr>
          <a:xfrm>
            <a:off x="331574" y="1324478"/>
            <a:ext cx="1139825" cy="0"/>
          </a:xfrm>
          <a:custGeom>
            <a:avLst/>
            <a:gdLst/>
            <a:ahLst/>
            <a:cxnLst/>
            <a:rect l="l" t="t" r="r" b="b"/>
            <a:pathLst>
              <a:path w="1139825">
                <a:moveTo>
                  <a:pt x="0" y="0"/>
                </a:moveTo>
                <a:lnTo>
                  <a:pt x="1139590" y="1"/>
                </a:lnTo>
              </a:path>
            </a:pathLst>
          </a:custGeom>
          <a:ln w="762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FB77492C-9467-0242-BBF7-466E89B0A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</p:spPr>
        <p:txBody>
          <a:bodyPr/>
          <a:lstStyle/>
          <a:p>
            <a:fld id="{8D482D4C-7324-4DE2-94D4-658F89AED4D8}" type="slidenum">
              <a:rPr lang="en-US" smtClean="0">
                <a:latin typeface="Helvetica" pitchFamily="2" charset="0"/>
              </a:rPr>
              <a:pPr/>
              <a:t>12</a:t>
            </a:fld>
            <a:endParaRPr lang="en-US" dirty="0">
              <a:latin typeface="Helvetica" pitchFamily="2" charset="0"/>
            </a:endParaRPr>
          </a:p>
        </p:txBody>
      </p:sp>
      <p:sp>
        <p:nvSpPr>
          <p:cNvPr id="21" name="object 26">
            <a:extLst>
              <a:ext uri="{FF2B5EF4-FFF2-40B4-BE49-F238E27FC236}">
                <a16:creationId xmlns:a16="http://schemas.microsoft.com/office/drawing/2014/main" id="{149826A4-09F2-2445-B324-6F7ECC2D5393}"/>
              </a:ext>
            </a:extLst>
          </p:cNvPr>
          <p:cNvSpPr txBox="1">
            <a:spLocks/>
          </p:cNvSpPr>
          <p:nvPr/>
        </p:nvSpPr>
        <p:spPr>
          <a:xfrm>
            <a:off x="326703" y="403484"/>
            <a:ext cx="11538594" cy="629660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More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in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the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Paper</a:t>
            </a:r>
            <a:endParaRPr lang="en-US" sz="4000" spc="-140" dirty="0">
              <a:solidFill>
                <a:srgbClr val="3467AE"/>
              </a:solidFill>
              <a:latin typeface="Helvetica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7D7B50-77ED-D14F-8BF1-5737FF80A7E0}"/>
              </a:ext>
            </a:extLst>
          </p:cNvPr>
          <p:cNvSpPr txBox="1"/>
          <p:nvPr/>
        </p:nvSpPr>
        <p:spPr>
          <a:xfrm>
            <a:off x="529611" y="1615811"/>
            <a:ext cx="111327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altLang="zh-CN" sz="2800" spc="60" dirty="0">
                <a:latin typeface="Helvetica" pitchFamily="2" charset="0"/>
                <a:cs typeface="Calibri Light"/>
              </a:rPr>
              <a:t>Scalability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for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inter-machine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communication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and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its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mitigation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altLang="zh-CN" sz="2800" spc="60" dirty="0">
              <a:latin typeface="Helvetica" pitchFamily="2" charset="0"/>
              <a:cs typeface="Calibri Ligh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altLang="zh-CN" sz="2800" spc="60" dirty="0">
                <a:latin typeface="Helvetica" pitchFamily="2" charset="0"/>
                <a:cs typeface="Calibri Light"/>
              </a:rPr>
              <a:t>Mitigation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of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 err="1">
                <a:latin typeface="Helvetica" pitchFamily="2" charset="0"/>
                <a:cs typeface="Calibri Light"/>
              </a:rPr>
              <a:t>cpoll’s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Scalability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limitation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endParaRPr lang="en-US" altLang="zh-CN" sz="2800" spc="60" dirty="0">
              <a:latin typeface="Helvetica" pitchFamily="2" charset="0"/>
              <a:cs typeface="Calibri Light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altLang="zh-CN" sz="2800" spc="60" dirty="0">
              <a:latin typeface="Helvetica" pitchFamily="2" charset="0"/>
              <a:cs typeface="Calibri Ligh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altLang="zh-CN" sz="2800" spc="60" dirty="0">
                <a:latin typeface="Helvetica" pitchFamily="2" charset="0"/>
                <a:cs typeface="Calibri Light"/>
              </a:rPr>
              <a:t>Adaptive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DDIO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optimization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for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DRAM-NVM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heterogenous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memory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system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to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reduce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memory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bandwidth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utilization.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altLang="zh-CN" sz="2800" spc="60" dirty="0">
              <a:latin typeface="Helvetica" pitchFamily="2" charset="0"/>
              <a:cs typeface="Calibri Ligh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altLang="zh-CN" sz="2800" spc="60" dirty="0">
                <a:latin typeface="Helvetica" pitchFamily="2" charset="0"/>
                <a:cs typeface="Calibri Light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004916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7">
            <a:extLst>
              <a:ext uri="{FF2B5EF4-FFF2-40B4-BE49-F238E27FC236}">
                <a16:creationId xmlns:a16="http://schemas.microsoft.com/office/drawing/2014/main" id="{6C674C57-DE2A-C742-AF4A-3DA01ECBA764}"/>
              </a:ext>
            </a:extLst>
          </p:cNvPr>
          <p:cNvSpPr/>
          <p:nvPr/>
        </p:nvSpPr>
        <p:spPr>
          <a:xfrm>
            <a:off x="1484185" y="1324477"/>
            <a:ext cx="10376535" cy="0"/>
          </a:xfrm>
          <a:custGeom>
            <a:avLst/>
            <a:gdLst/>
            <a:ahLst/>
            <a:cxnLst/>
            <a:rect l="l" t="t" r="r" b="b"/>
            <a:pathLst>
              <a:path w="10376535">
                <a:moveTo>
                  <a:pt x="0" y="1"/>
                </a:moveTo>
                <a:lnTo>
                  <a:pt x="10376205" y="0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1" name="object 28">
            <a:extLst>
              <a:ext uri="{FF2B5EF4-FFF2-40B4-BE49-F238E27FC236}">
                <a16:creationId xmlns:a16="http://schemas.microsoft.com/office/drawing/2014/main" id="{5DB8D4F7-5763-0848-B00E-58B2C3FD4FA9}"/>
              </a:ext>
            </a:extLst>
          </p:cNvPr>
          <p:cNvSpPr/>
          <p:nvPr/>
        </p:nvSpPr>
        <p:spPr>
          <a:xfrm>
            <a:off x="331574" y="1324478"/>
            <a:ext cx="1139825" cy="0"/>
          </a:xfrm>
          <a:custGeom>
            <a:avLst/>
            <a:gdLst/>
            <a:ahLst/>
            <a:cxnLst/>
            <a:rect l="l" t="t" r="r" b="b"/>
            <a:pathLst>
              <a:path w="1139825">
                <a:moveTo>
                  <a:pt x="0" y="0"/>
                </a:moveTo>
                <a:lnTo>
                  <a:pt x="1139590" y="1"/>
                </a:lnTo>
              </a:path>
            </a:pathLst>
          </a:custGeom>
          <a:ln w="762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8EC2367C-44DC-E047-A410-633FF7999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</p:spPr>
        <p:txBody>
          <a:bodyPr/>
          <a:lstStyle/>
          <a:p>
            <a:fld id="{8D482D4C-7324-4DE2-94D4-658F89AED4D8}" type="slidenum">
              <a:rPr lang="en-US" smtClean="0">
                <a:latin typeface="Helvetica" pitchFamily="2" charset="0"/>
              </a:rPr>
              <a:pPr/>
              <a:t>13</a:t>
            </a:fld>
            <a:endParaRPr lang="en-US">
              <a:latin typeface="Helvetica" pitchFamily="2" charset="0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10B5827E-E00E-0A4C-947D-E82257283008}"/>
              </a:ext>
            </a:extLst>
          </p:cNvPr>
          <p:cNvSpPr txBox="1">
            <a:spLocks/>
          </p:cNvSpPr>
          <p:nvPr/>
        </p:nvSpPr>
        <p:spPr>
          <a:xfrm>
            <a:off x="326703" y="403484"/>
            <a:ext cx="11538594" cy="629660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z="4000" spc="30">
                <a:solidFill>
                  <a:srgbClr val="3467AE"/>
                </a:solidFill>
                <a:latin typeface="Helvetica" pitchFamily="2" charset="0"/>
              </a:rPr>
              <a:t>Implementation</a:t>
            </a:r>
            <a:endParaRPr lang="en-US" sz="2800" spc="-140">
              <a:solidFill>
                <a:srgbClr val="3467AE"/>
              </a:solidFill>
              <a:latin typeface="Helvetica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740095-5D3D-CF43-A9B1-AC93ACA6E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30" y="2557396"/>
            <a:ext cx="1998579" cy="268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DCB529-7D27-2B4D-97CF-200E504DC8B4}"/>
              </a:ext>
            </a:extLst>
          </p:cNvPr>
          <p:cNvSpPr txBox="1"/>
          <p:nvPr/>
        </p:nvSpPr>
        <p:spPr>
          <a:xfrm>
            <a:off x="3958680" y="1562307"/>
            <a:ext cx="73310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b="1">
                <a:latin typeface="Helvetica" pitchFamily="2" charset="0"/>
              </a:rPr>
              <a:t>Intel Xeon 6138P CPU@2.0GHz</a:t>
            </a:r>
          </a:p>
          <a:p>
            <a:r>
              <a:rPr lang="en-US" sz="1600">
                <a:latin typeface="Helvetica" pitchFamily="2" charset="0"/>
              </a:rPr>
              <a:t>20 Skylake cores, hyperthreading enabled, running Ubuntu 18</a:t>
            </a:r>
          </a:p>
          <a:p>
            <a:r>
              <a:rPr lang="en-US" sz="1600">
                <a:latin typeface="Helvetica" pitchFamily="2" charset="0"/>
              </a:rPr>
              <a:t>27.5MB shared LLC </a:t>
            </a:r>
          </a:p>
          <a:p>
            <a:r>
              <a:rPr lang="en-US" sz="1600">
                <a:latin typeface="Helvetica" pitchFamily="2" charset="0"/>
              </a:rPr>
              <a:t>Six DDR4-2666 channels, 192GB DRAM in total</a:t>
            </a:r>
            <a:endParaRPr lang="en-CN" sz="1600">
              <a:latin typeface="Helvetica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551C46-295B-9E48-AC85-7C93EED2FBE2}"/>
              </a:ext>
            </a:extLst>
          </p:cNvPr>
          <p:cNvSpPr txBox="1"/>
          <p:nvPr/>
        </p:nvSpPr>
        <p:spPr>
          <a:xfrm>
            <a:off x="3958680" y="2878610"/>
            <a:ext cx="65899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Helvetica" pitchFamily="2" charset="0"/>
              </a:rPr>
              <a:t>In-package Intel </a:t>
            </a:r>
            <a:r>
              <a:rPr lang="en-US" b="1" err="1">
                <a:latin typeface="Helvetica" pitchFamily="2" charset="0"/>
              </a:rPr>
              <a:t>Arria</a:t>
            </a:r>
            <a:r>
              <a:rPr lang="en-US" b="1">
                <a:latin typeface="Helvetica" pitchFamily="2" charset="0"/>
              </a:rPr>
              <a:t> 10GX FPGA@400MHz</a:t>
            </a:r>
          </a:p>
          <a:p>
            <a:r>
              <a:rPr lang="en-US" sz="1600">
                <a:latin typeface="Helvetica" pitchFamily="2" charset="0"/>
              </a:rPr>
              <a:t>One UPI link to the CPU, 10.4GT/s (20.8GB/s) </a:t>
            </a:r>
          </a:p>
          <a:p>
            <a:r>
              <a:rPr lang="en-US" sz="1600">
                <a:latin typeface="Helvetica" pitchFamily="2" charset="0"/>
              </a:rPr>
              <a:t>64KB local cache </a:t>
            </a:r>
          </a:p>
          <a:p>
            <a:r>
              <a:rPr lang="en-US" sz="1600">
                <a:latin typeface="Helvetica" pitchFamily="2" charset="0"/>
              </a:rPr>
              <a:t>LUT usage: 11K (26%) </a:t>
            </a:r>
          </a:p>
          <a:p>
            <a:r>
              <a:rPr lang="en-US" sz="1600">
                <a:latin typeface="Helvetica" pitchFamily="2" charset="0"/>
              </a:rPr>
              <a:t>Registers usage: 130K (8%)</a:t>
            </a:r>
          </a:p>
          <a:p>
            <a:r>
              <a:rPr lang="en-US" sz="1600">
                <a:latin typeface="Helvetica" pitchFamily="2" charset="0"/>
              </a:rPr>
              <a:t>BRAM blocks usage: 387 (14%)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1FE81B-44ED-0A45-B0A6-829F1349708D}"/>
              </a:ext>
            </a:extLst>
          </p:cNvPr>
          <p:cNvSpPr txBox="1"/>
          <p:nvPr/>
        </p:nvSpPr>
        <p:spPr>
          <a:xfrm>
            <a:off x="3958680" y="4722956"/>
            <a:ext cx="78221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 pitchFamily="2" charset="0"/>
              </a:rPr>
              <a:t>25Gbps ConnectX-6 Dx controller (RoCEv2)</a:t>
            </a:r>
          </a:p>
          <a:p>
            <a:endParaRPr lang="en-US" b="1" dirty="0">
              <a:latin typeface="Helvetica" pitchFamily="2" charset="0"/>
            </a:endParaRPr>
          </a:p>
          <a:p>
            <a:endParaRPr lang="en-US" sz="1600" dirty="0">
              <a:latin typeface="Helvetica" pitchFamily="2" charset="0"/>
            </a:endParaRPr>
          </a:p>
          <a:p>
            <a:r>
              <a:rPr lang="en-US" sz="1600" dirty="0">
                <a:latin typeface="Helvetica" pitchFamily="2" charset="0"/>
              </a:rPr>
              <a:t>Also use the Eight ARM cores on the BlueField-2 SoC and 16GB on-board DRAM as baseline for comparison. </a:t>
            </a:r>
          </a:p>
        </p:txBody>
      </p:sp>
    </p:spTree>
    <p:extLst>
      <p:ext uri="{BB962C8B-B14F-4D97-AF65-F5344CB8AC3E}">
        <p14:creationId xmlns:p14="http://schemas.microsoft.com/office/powerpoint/2010/main" val="427818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7">
            <a:extLst>
              <a:ext uri="{FF2B5EF4-FFF2-40B4-BE49-F238E27FC236}">
                <a16:creationId xmlns:a16="http://schemas.microsoft.com/office/drawing/2014/main" id="{6C674C57-DE2A-C742-AF4A-3DA01ECBA764}"/>
              </a:ext>
            </a:extLst>
          </p:cNvPr>
          <p:cNvSpPr/>
          <p:nvPr/>
        </p:nvSpPr>
        <p:spPr>
          <a:xfrm>
            <a:off x="1484185" y="1324477"/>
            <a:ext cx="10376535" cy="0"/>
          </a:xfrm>
          <a:custGeom>
            <a:avLst/>
            <a:gdLst/>
            <a:ahLst/>
            <a:cxnLst/>
            <a:rect l="l" t="t" r="r" b="b"/>
            <a:pathLst>
              <a:path w="10376535">
                <a:moveTo>
                  <a:pt x="0" y="1"/>
                </a:moveTo>
                <a:lnTo>
                  <a:pt x="10376205" y="0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1" name="object 28">
            <a:extLst>
              <a:ext uri="{FF2B5EF4-FFF2-40B4-BE49-F238E27FC236}">
                <a16:creationId xmlns:a16="http://schemas.microsoft.com/office/drawing/2014/main" id="{5DB8D4F7-5763-0848-B00E-58B2C3FD4FA9}"/>
              </a:ext>
            </a:extLst>
          </p:cNvPr>
          <p:cNvSpPr/>
          <p:nvPr/>
        </p:nvSpPr>
        <p:spPr>
          <a:xfrm>
            <a:off x="331574" y="1324478"/>
            <a:ext cx="1139825" cy="0"/>
          </a:xfrm>
          <a:custGeom>
            <a:avLst/>
            <a:gdLst/>
            <a:ahLst/>
            <a:cxnLst/>
            <a:rect l="l" t="t" r="r" b="b"/>
            <a:pathLst>
              <a:path w="1139825">
                <a:moveTo>
                  <a:pt x="0" y="0"/>
                </a:moveTo>
                <a:lnTo>
                  <a:pt x="1139590" y="1"/>
                </a:lnTo>
              </a:path>
            </a:pathLst>
          </a:custGeom>
          <a:ln w="762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8EC2367C-44DC-E047-A410-633FF7999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</p:spPr>
        <p:txBody>
          <a:bodyPr/>
          <a:lstStyle/>
          <a:p>
            <a:fld id="{8D482D4C-7324-4DE2-94D4-658F89AED4D8}" type="slidenum">
              <a:rPr lang="en-US" smtClean="0">
                <a:latin typeface="Helvetica" pitchFamily="2" charset="0"/>
              </a:rPr>
              <a:pPr/>
              <a:t>14</a:t>
            </a:fld>
            <a:endParaRPr lang="en-US">
              <a:latin typeface="Helvetica" pitchFamily="2" charset="0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10B5827E-E00E-0A4C-947D-E82257283008}"/>
              </a:ext>
            </a:extLst>
          </p:cNvPr>
          <p:cNvSpPr txBox="1">
            <a:spLocks/>
          </p:cNvSpPr>
          <p:nvPr/>
        </p:nvSpPr>
        <p:spPr>
          <a:xfrm>
            <a:off x="326703" y="403484"/>
            <a:ext cx="11538594" cy="629660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z="4000" spc="30">
                <a:solidFill>
                  <a:srgbClr val="3467AE"/>
                </a:solidFill>
                <a:latin typeface="Helvetica" pitchFamily="2" charset="0"/>
              </a:rPr>
              <a:t>Experiments</a:t>
            </a:r>
            <a:endParaRPr lang="en-US" sz="2800" spc="-140">
              <a:solidFill>
                <a:srgbClr val="3467AE"/>
              </a:solidFill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82F737-C4DC-4C4A-ABBB-6678F89C1E88}"/>
              </a:ext>
            </a:extLst>
          </p:cNvPr>
          <p:cNvSpPr txBox="1"/>
          <p:nvPr/>
        </p:nvSpPr>
        <p:spPr>
          <a:xfrm>
            <a:off x="695477" y="1986501"/>
            <a:ext cx="108010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N" sz="2800" dirty="0"/>
              <a:t>Three Benchmarks</a:t>
            </a:r>
          </a:p>
          <a:p>
            <a:r>
              <a:rPr lang="en-CN" sz="2800" dirty="0"/>
              <a:t>	</a:t>
            </a:r>
            <a:r>
              <a:rPr lang="en-US" sz="2800" dirty="0"/>
              <a:t>In-Memory Key-Value Store</a:t>
            </a:r>
          </a:p>
          <a:p>
            <a:r>
              <a:rPr lang="en-US" sz="2800" dirty="0"/>
              <a:t>	Distributed Transaction with Chain Replication</a:t>
            </a:r>
          </a:p>
          <a:p>
            <a:r>
              <a:rPr lang="en-US" sz="2800" dirty="0"/>
              <a:t>	Recommender System Inference</a:t>
            </a:r>
          </a:p>
          <a:p>
            <a:r>
              <a:rPr lang="en-US" sz="2800" dirty="0"/>
              <a:t>	 </a:t>
            </a:r>
            <a:endParaRPr lang="en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N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DDC371-A7D5-6541-AC8C-ACE3F7DFEDA4}"/>
              </a:ext>
            </a:extLst>
          </p:cNvPr>
          <p:cNvSpPr/>
          <p:nvPr/>
        </p:nvSpPr>
        <p:spPr>
          <a:xfrm>
            <a:off x="695477" y="4257446"/>
            <a:ext cx="104198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We also use a Xilinx U280 FPGA card to emulate a cc-accelerator with local coherent memory.</a:t>
            </a:r>
          </a:p>
          <a:p>
            <a:pPr lvl="1"/>
            <a:r>
              <a:rPr lang="en-US" altLang="zh-CN" sz="2800" dirty="0"/>
              <a:t>	U280 DDR4-based results as “RAMBDA-LD (local DDR4)”</a:t>
            </a:r>
          </a:p>
          <a:p>
            <a:pPr lvl="1"/>
            <a:r>
              <a:rPr lang="en-US" altLang="zh-CN" sz="2800" dirty="0"/>
              <a:t>	HBM2-based results as “RAMBDA-LH (local HBM2)”</a:t>
            </a:r>
          </a:p>
        </p:txBody>
      </p:sp>
    </p:spTree>
    <p:extLst>
      <p:ext uri="{BB962C8B-B14F-4D97-AF65-F5344CB8AC3E}">
        <p14:creationId xmlns:p14="http://schemas.microsoft.com/office/powerpoint/2010/main" val="32974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7">
            <a:extLst>
              <a:ext uri="{FF2B5EF4-FFF2-40B4-BE49-F238E27FC236}">
                <a16:creationId xmlns:a16="http://schemas.microsoft.com/office/drawing/2014/main" id="{6C674C57-DE2A-C742-AF4A-3DA01ECBA764}"/>
              </a:ext>
            </a:extLst>
          </p:cNvPr>
          <p:cNvSpPr/>
          <p:nvPr/>
        </p:nvSpPr>
        <p:spPr>
          <a:xfrm>
            <a:off x="1484185" y="1324477"/>
            <a:ext cx="10376535" cy="0"/>
          </a:xfrm>
          <a:custGeom>
            <a:avLst/>
            <a:gdLst/>
            <a:ahLst/>
            <a:cxnLst/>
            <a:rect l="l" t="t" r="r" b="b"/>
            <a:pathLst>
              <a:path w="10376535">
                <a:moveTo>
                  <a:pt x="0" y="1"/>
                </a:moveTo>
                <a:lnTo>
                  <a:pt x="10376205" y="0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1" name="object 28">
            <a:extLst>
              <a:ext uri="{FF2B5EF4-FFF2-40B4-BE49-F238E27FC236}">
                <a16:creationId xmlns:a16="http://schemas.microsoft.com/office/drawing/2014/main" id="{5DB8D4F7-5763-0848-B00E-58B2C3FD4FA9}"/>
              </a:ext>
            </a:extLst>
          </p:cNvPr>
          <p:cNvSpPr/>
          <p:nvPr/>
        </p:nvSpPr>
        <p:spPr>
          <a:xfrm>
            <a:off x="331574" y="1324478"/>
            <a:ext cx="1139825" cy="0"/>
          </a:xfrm>
          <a:custGeom>
            <a:avLst/>
            <a:gdLst/>
            <a:ahLst/>
            <a:cxnLst/>
            <a:rect l="l" t="t" r="r" b="b"/>
            <a:pathLst>
              <a:path w="1139825">
                <a:moveTo>
                  <a:pt x="0" y="0"/>
                </a:moveTo>
                <a:lnTo>
                  <a:pt x="1139590" y="1"/>
                </a:lnTo>
              </a:path>
            </a:pathLst>
          </a:custGeom>
          <a:ln w="762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8EC2367C-44DC-E047-A410-633FF7999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</p:spPr>
        <p:txBody>
          <a:bodyPr/>
          <a:lstStyle/>
          <a:p>
            <a:fld id="{8D482D4C-7324-4DE2-94D4-658F89AED4D8}" type="slidenum">
              <a:rPr lang="en-US" smtClean="0">
                <a:latin typeface="Helvetica" pitchFamily="2" charset="0"/>
              </a:rPr>
              <a:pPr/>
              <a:t>15</a:t>
            </a:fld>
            <a:endParaRPr lang="en-US">
              <a:latin typeface="Helvetica" pitchFamily="2" charset="0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10B5827E-E00E-0A4C-947D-E82257283008}"/>
              </a:ext>
            </a:extLst>
          </p:cNvPr>
          <p:cNvSpPr txBox="1">
            <a:spLocks/>
          </p:cNvSpPr>
          <p:nvPr/>
        </p:nvSpPr>
        <p:spPr>
          <a:xfrm>
            <a:off x="326703" y="403484"/>
            <a:ext cx="11538594" cy="629660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z="4000" spc="30">
                <a:solidFill>
                  <a:srgbClr val="3467AE"/>
                </a:solidFill>
                <a:latin typeface="Helvetica" pitchFamily="2" charset="0"/>
              </a:rPr>
              <a:t>Experiment</a:t>
            </a:r>
            <a:r>
              <a:rPr lang="zh-CN" altLang="en-US" sz="4000" spc="3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>
                <a:solidFill>
                  <a:srgbClr val="3467AE"/>
                </a:solidFill>
                <a:latin typeface="Helvetica" pitchFamily="2" charset="0"/>
              </a:rPr>
              <a:t>–</a:t>
            </a:r>
            <a:r>
              <a:rPr lang="zh-CN" altLang="en-US" sz="4000" spc="3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>
                <a:solidFill>
                  <a:srgbClr val="3467AE"/>
                </a:solidFill>
                <a:latin typeface="Helvetica" pitchFamily="2" charset="0"/>
              </a:rPr>
              <a:t>In-Memory Key-Value Store </a:t>
            </a:r>
            <a:endParaRPr lang="en-US" sz="2800" spc="-140">
              <a:solidFill>
                <a:srgbClr val="3467AE"/>
              </a:solidFill>
              <a:latin typeface="Helvetica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D9BF99-E071-FE40-B78B-D3AF773CD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5381" y="2909582"/>
            <a:ext cx="9321237" cy="26239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C02EE43-89E1-5F47-A992-E3769269658A}"/>
              </a:ext>
            </a:extLst>
          </p:cNvPr>
          <p:cNvSpPr txBox="1"/>
          <p:nvPr/>
        </p:nvSpPr>
        <p:spPr>
          <a:xfrm>
            <a:off x="415057" y="1335638"/>
            <a:ext cx="108010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N" sz="2800" dirty="0"/>
              <a:t>We </a:t>
            </a:r>
            <a:r>
              <a:rPr lang="en-CN" sz="2800"/>
              <a:t>compare </a:t>
            </a:r>
            <a:r>
              <a:rPr lang="en-US" altLang="zh-CN" sz="2800" dirty="0"/>
              <a:t>RAMBDA</a:t>
            </a:r>
            <a:r>
              <a:rPr lang="en-CN" sz="2800"/>
              <a:t> </a:t>
            </a:r>
            <a:r>
              <a:rPr lang="en-CN" sz="2800" dirty="0"/>
              <a:t>with two state-of-the-art baselines: open-source two-sided RDMA-RPC (MICA-backed) (noted as “CPU”) and Smart NIC</a:t>
            </a:r>
            <a:r>
              <a:rPr lang="en-CN" sz="2800"/>
              <a:t>. </a:t>
            </a:r>
            <a:r>
              <a:rPr lang="en-US" altLang="zh-CN" sz="2800" dirty="0"/>
              <a:t>1M</a:t>
            </a:r>
            <a:r>
              <a:rPr lang="zh-CN" altLang="en-US" sz="2800" dirty="0"/>
              <a:t> </a:t>
            </a:r>
            <a:r>
              <a:rPr lang="en-US" altLang="zh-CN" sz="2800" dirty="0"/>
              <a:t>K-V</a:t>
            </a:r>
            <a:r>
              <a:rPr lang="zh-CN" altLang="en-US" sz="2800" dirty="0"/>
              <a:t> </a:t>
            </a:r>
            <a:r>
              <a:rPr lang="en-US" altLang="zh-CN" sz="2800" dirty="0"/>
              <a:t>pairs</a:t>
            </a:r>
            <a:r>
              <a:rPr lang="zh-CN" altLang="en-US" sz="2800" dirty="0"/>
              <a:t> </a:t>
            </a:r>
            <a:r>
              <a:rPr lang="en-US" altLang="zh-CN" sz="2800" dirty="0"/>
              <a:t>are</a:t>
            </a:r>
            <a:r>
              <a:rPr lang="zh-CN" altLang="en-US" sz="2800" dirty="0"/>
              <a:t> </a:t>
            </a:r>
            <a:r>
              <a:rPr lang="en-US" altLang="zh-CN" sz="2800" dirty="0"/>
              <a:t>pre-loaded</a:t>
            </a:r>
            <a:r>
              <a:rPr lang="en-US" sz="2800" dirty="0"/>
              <a:t>.</a:t>
            </a:r>
            <a:endParaRPr lang="en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933718E-8382-3E42-A8D7-B68D8F16C574}"/>
                  </a:ext>
                </a:extLst>
              </p:cNvPr>
              <p:cNvSpPr txBox="1"/>
              <p:nvPr/>
            </p:nvSpPr>
            <p:spPr>
              <a:xfrm>
                <a:off x="2506275" y="5922103"/>
                <a:ext cx="6881682" cy="830997"/>
              </a:xfrm>
              <a:prstGeom prst="rect">
                <a:avLst/>
              </a:prstGeom>
              <a:noFill/>
              <a:ln w="38100">
                <a:solidFill>
                  <a:srgbClr val="0365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/>
                  <a:t>one RAMBDA accelerator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altLang="zh-CN" sz="2400" dirty="0"/>
                  <a:t> ten intel CPU cores</a:t>
                </a:r>
              </a:p>
              <a:p>
                <a:pPr algn="ctr"/>
                <a:r>
                  <a:rPr lang="en-US" altLang="zh-CN" sz="2400" dirty="0"/>
                  <a:t>Throughput is bounded by the network bandwidth.</a:t>
                </a:r>
                <a:endParaRPr lang="en-CN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933718E-8382-3E42-A8D7-B68D8F16C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275" y="5922103"/>
                <a:ext cx="6881682" cy="830997"/>
              </a:xfrm>
              <a:prstGeom prst="rect">
                <a:avLst/>
              </a:prstGeom>
              <a:blipFill>
                <a:blip r:embed="rId4"/>
                <a:stretch>
                  <a:fillRect t="-1429" b="-11429"/>
                </a:stretch>
              </a:blipFill>
              <a:ln w="38100">
                <a:solidFill>
                  <a:srgbClr val="0365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F320E829-5233-4D4D-AC00-DAF735C9EE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5360" y="2758158"/>
            <a:ext cx="9221280" cy="262394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036228E-E981-B540-801C-F1B5834CD8FD}"/>
              </a:ext>
            </a:extLst>
          </p:cNvPr>
          <p:cNvSpPr txBox="1"/>
          <p:nvPr/>
        </p:nvSpPr>
        <p:spPr>
          <a:xfrm>
            <a:off x="901486" y="5944203"/>
            <a:ext cx="10295394" cy="830997"/>
          </a:xfrm>
          <a:prstGeom prst="rect">
            <a:avLst/>
          </a:prstGeom>
          <a:noFill/>
          <a:ln w="38100">
            <a:solidFill>
              <a:srgbClr val="0365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RAMBDA’s average latency is a bit higher than CPU.</a:t>
            </a:r>
          </a:p>
          <a:p>
            <a:pPr algn="ctr"/>
            <a:r>
              <a:rPr lang="en-US" altLang="zh-CN" sz="2400" dirty="0"/>
              <a:t>This deﬁciency is overcome with RAMBDA-LD/LH’s accelerator-attached memory. </a:t>
            </a:r>
            <a:endParaRPr lang="en-CN" sz="2400" dirty="0"/>
          </a:p>
        </p:txBody>
      </p:sp>
    </p:spTree>
    <p:extLst>
      <p:ext uri="{BB962C8B-B14F-4D97-AF65-F5344CB8AC3E}">
        <p14:creationId xmlns:p14="http://schemas.microsoft.com/office/powerpoint/2010/main" val="85017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7">
            <a:extLst>
              <a:ext uri="{FF2B5EF4-FFF2-40B4-BE49-F238E27FC236}">
                <a16:creationId xmlns:a16="http://schemas.microsoft.com/office/drawing/2014/main" id="{6C674C57-DE2A-C742-AF4A-3DA01ECBA764}"/>
              </a:ext>
            </a:extLst>
          </p:cNvPr>
          <p:cNvSpPr/>
          <p:nvPr/>
        </p:nvSpPr>
        <p:spPr>
          <a:xfrm>
            <a:off x="1484185" y="1324477"/>
            <a:ext cx="10376535" cy="0"/>
          </a:xfrm>
          <a:custGeom>
            <a:avLst/>
            <a:gdLst/>
            <a:ahLst/>
            <a:cxnLst/>
            <a:rect l="l" t="t" r="r" b="b"/>
            <a:pathLst>
              <a:path w="10376535">
                <a:moveTo>
                  <a:pt x="0" y="1"/>
                </a:moveTo>
                <a:lnTo>
                  <a:pt x="10376205" y="0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1" name="object 28">
            <a:extLst>
              <a:ext uri="{FF2B5EF4-FFF2-40B4-BE49-F238E27FC236}">
                <a16:creationId xmlns:a16="http://schemas.microsoft.com/office/drawing/2014/main" id="{5DB8D4F7-5763-0848-B00E-58B2C3FD4FA9}"/>
              </a:ext>
            </a:extLst>
          </p:cNvPr>
          <p:cNvSpPr/>
          <p:nvPr/>
        </p:nvSpPr>
        <p:spPr>
          <a:xfrm>
            <a:off x="331574" y="1324478"/>
            <a:ext cx="1139825" cy="0"/>
          </a:xfrm>
          <a:custGeom>
            <a:avLst/>
            <a:gdLst/>
            <a:ahLst/>
            <a:cxnLst/>
            <a:rect l="l" t="t" r="r" b="b"/>
            <a:pathLst>
              <a:path w="1139825">
                <a:moveTo>
                  <a:pt x="0" y="0"/>
                </a:moveTo>
                <a:lnTo>
                  <a:pt x="1139590" y="1"/>
                </a:lnTo>
              </a:path>
            </a:pathLst>
          </a:custGeom>
          <a:ln w="762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8EC2367C-44DC-E047-A410-633FF7999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</p:spPr>
        <p:txBody>
          <a:bodyPr/>
          <a:lstStyle/>
          <a:p>
            <a:fld id="{8D482D4C-7324-4DE2-94D4-658F89AED4D8}" type="slidenum">
              <a:rPr lang="en-US" smtClean="0">
                <a:latin typeface="Helvetica" pitchFamily="2" charset="0"/>
              </a:rPr>
              <a:pPr/>
              <a:t>16</a:t>
            </a:fld>
            <a:endParaRPr lang="en-US">
              <a:latin typeface="Helvetica" pitchFamily="2" charset="0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10B5827E-E00E-0A4C-947D-E82257283008}"/>
              </a:ext>
            </a:extLst>
          </p:cNvPr>
          <p:cNvSpPr txBox="1">
            <a:spLocks/>
          </p:cNvSpPr>
          <p:nvPr/>
        </p:nvSpPr>
        <p:spPr>
          <a:xfrm>
            <a:off x="326703" y="403484"/>
            <a:ext cx="11538594" cy="629660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z="4000" spc="30">
                <a:solidFill>
                  <a:srgbClr val="3467AE"/>
                </a:solidFill>
                <a:latin typeface="Helvetica" pitchFamily="2" charset="0"/>
              </a:rPr>
              <a:t>Experiment</a:t>
            </a:r>
            <a:r>
              <a:rPr lang="zh-CN" altLang="en-US" sz="4000" spc="3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>
                <a:solidFill>
                  <a:srgbClr val="3467AE"/>
                </a:solidFill>
                <a:latin typeface="Helvetica" pitchFamily="2" charset="0"/>
              </a:rPr>
              <a:t>–</a:t>
            </a:r>
            <a:r>
              <a:rPr lang="zh-CN" altLang="en-US" sz="4000" spc="3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>
                <a:solidFill>
                  <a:srgbClr val="3467AE"/>
                </a:solidFill>
                <a:latin typeface="Helvetica" pitchFamily="2" charset="0"/>
              </a:rPr>
              <a:t>In-Memory Key-Value Store </a:t>
            </a:r>
            <a:endParaRPr lang="en-US" sz="2800" spc="-140">
              <a:solidFill>
                <a:srgbClr val="3467AE"/>
              </a:solidFill>
              <a:latin typeface="Helvetica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1CEAFE-5555-8D45-8FE6-D8334AF85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110" y="2276756"/>
            <a:ext cx="9671807" cy="35535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A655C1C-52E4-B844-95A5-3C9E010279A8}"/>
              </a:ext>
            </a:extLst>
          </p:cNvPr>
          <p:cNvSpPr txBox="1"/>
          <p:nvPr/>
        </p:nvSpPr>
        <p:spPr>
          <a:xfrm>
            <a:off x="1122218" y="5951576"/>
            <a:ext cx="9947564" cy="830997"/>
          </a:xfrm>
          <a:prstGeom prst="rect">
            <a:avLst/>
          </a:prstGeom>
          <a:noFill/>
          <a:ln w="38100">
            <a:solidFill>
              <a:srgbClr val="0365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Like CPU and Smart NIC, </a:t>
            </a:r>
            <a:r>
              <a:rPr lang="en-US" altLang="zh-CN" sz="2400" dirty="0"/>
              <a:t>RAMBDA</a:t>
            </a:r>
            <a:r>
              <a:rPr lang="en-US" sz="2400" dirty="0"/>
              <a:t>’s throughput also beneﬁts from batching.</a:t>
            </a:r>
          </a:p>
          <a:p>
            <a:pPr algn="ctr"/>
            <a:r>
              <a:rPr lang="en-US" altLang="zh-CN" sz="2400" dirty="0"/>
              <a:t>RAMBDA</a:t>
            </a:r>
            <a:r>
              <a:rPr lang="en-US" sz="2400" dirty="0"/>
              <a:t>’s latency sub-linearly increase with the batch size.</a:t>
            </a:r>
            <a:endParaRPr lang="en-C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EAB641-8416-7647-936A-5357C32A5CA6}"/>
              </a:ext>
            </a:extLst>
          </p:cNvPr>
          <p:cNvSpPr txBox="1"/>
          <p:nvPr/>
        </p:nvSpPr>
        <p:spPr>
          <a:xfrm>
            <a:off x="336866" y="1324477"/>
            <a:ext cx="10801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We also investigate the impact of the </a:t>
            </a:r>
            <a:r>
              <a:rPr lang="en-US" altLang="zh-CN" sz="2800" dirty="0"/>
              <a:t>request</a:t>
            </a:r>
            <a:r>
              <a:rPr lang="zh-CN" altLang="en-US" sz="2800" dirty="0"/>
              <a:t> </a:t>
            </a:r>
            <a:r>
              <a:rPr lang="en-US" sz="2800" dirty="0"/>
              <a:t>batch size. (100% GET workload, Zipﬁan 0.9 distribution)</a:t>
            </a:r>
            <a:endParaRPr lang="en-CN" sz="2800"/>
          </a:p>
        </p:txBody>
      </p:sp>
    </p:spTree>
    <p:extLst>
      <p:ext uri="{BB962C8B-B14F-4D97-AF65-F5344CB8AC3E}">
        <p14:creationId xmlns:p14="http://schemas.microsoft.com/office/powerpoint/2010/main" val="385015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7">
            <a:extLst>
              <a:ext uri="{FF2B5EF4-FFF2-40B4-BE49-F238E27FC236}">
                <a16:creationId xmlns:a16="http://schemas.microsoft.com/office/drawing/2014/main" id="{6C674C57-DE2A-C742-AF4A-3DA01ECBA764}"/>
              </a:ext>
            </a:extLst>
          </p:cNvPr>
          <p:cNvSpPr/>
          <p:nvPr/>
        </p:nvSpPr>
        <p:spPr>
          <a:xfrm>
            <a:off x="1484185" y="1324477"/>
            <a:ext cx="10376535" cy="0"/>
          </a:xfrm>
          <a:custGeom>
            <a:avLst/>
            <a:gdLst/>
            <a:ahLst/>
            <a:cxnLst/>
            <a:rect l="l" t="t" r="r" b="b"/>
            <a:pathLst>
              <a:path w="10376535">
                <a:moveTo>
                  <a:pt x="0" y="1"/>
                </a:moveTo>
                <a:lnTo>
                  <a:pt x="10376205" y="0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1" name="object 28">
            <a:extLst>
              <a:ext uri="{FF2B5EF4-FFF2-40B4-BE49-F238E27FC236}">
                <a16:creationId xmlns:a16="http://schemas.microsoft.com/office/drawing/2014/main" id="{5DB8D4F7-5763-0848-B00E-58B2C3FD4FA9}"/>
              </a:ext>
            </a:extLst>
          </p:cNvPr>
          <p:cNvSpPr/>
          <p:nvPr/>
        </p:nvSpPr>
        <p:spPr>
          <a:xfrm>
            <a:off x="331574" y="1324478"/>
            <a:ext cx="1139825" cy="0"/>
          </a:xfrm>
          <a:custGeom>
            <a:avLst/>
            <a:gdLst/>
            <a:ahLst/>
            <a:cxnLst/>
            <a:rect l="l" t="t" r="r" b="b"/>
            <a:pathLst>
              <a:path w="1139825">
                <a:moveTo>
                  <a:pt x="0" y="0"/>
                </a:moveTo>
                <a:lnTo>
                  <a:pt x="1139590" y="1"/>
                </a:lnTo>
              </a:path>
            </a:pathLst>
          </a:custGeom>
          <a:ln w="762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8EC2367C-44DC-E047-A410-633FF7999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</p:spPr>
        <p:txBody>
          <a:bodyPr/>
          <a:lstStyle/>
          <a:p>
            <a:fld id="{8D482D4C-7324-4DE2-94D4-658F89AED4D8}" type="slidenum">
              <a:rPr lang="en-US" smtClean="0">
                <a:latin typeface="Helvetica" pitchFamily="2" charset="0"/>
              </a:rPr>
              <a:pPr/>
              <a:t>17</a:t>
            </a:fld>
            <a:endParaRPr lang="en-US">
              <a:latin typeface="Helvetica" pitchFamily="2" charset="0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10B5827E-E00E-0A4C-947D-E82257283008}"/>
              </a:ext>
            </a:extLst>
          </p:cNvPr>
          <p:cNvSpPr txBox="1">
            <a:spLocks/>
          </p:cNvSpPr>
          <p:nvPr/>
        </p:nvSpPr>
        <p:spPr>
          <a:xfrm>
            <a:off x="326703" y="95708"/>
            <a:ext cx="11538594" cy="1245213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z="4000" spc="30">
                <a:solidFill>
                  <a:srgbClr val="3467AE"/>
                </a:solidFill>
                <a:latin typeface="Helvetica" pitchFamily="2" charset="0"/>
              </a:rPr>
              <a:t>Experiment</a:t>
            </a:r>
            <a:r>
              <a:rPr lang="zh-CN" altLang="en-US" sz="4000" spc="3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>
                <a:solidFill>
                  <a:srgbClr val="3467AE"/>
                </a:solidFill>
                <a:latin typeface="Helvetica" pitchFamily="2" charset="0"/>
              </a:rPr>
              <a:t>–</a:t>
            </a:r>
            <a:r>
              <a:rPr lang="zh-CN" altLang="en-US" sz="4000" spc="3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>
                <a:solidFill>
                  <a:srgbClr val="3467AE"/>
                </a:solidFill>
                <a:latin typeface="Helvetica" pitchFamily="2" charset="0"/>
              </a:rPr>
              <a:t>Distributed Transaction with Chain Replication</a:t>
            </a:r>
            <a:endParaRPr lang="en-US" sz="2800" spc="-140">
              <a:solidFill>
                <a:srgbClr val="3467AE"/>
              </a:solidFill>
              <a:latin typeface="Helvetica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F4C6AC-6B50-F649-B0C6-BE0BC304A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8172" y="2922847"/>
            <a:ext cx="6163836" cy="29197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3A5483-003E-CA42-8AEF-7C7684BA5575}"/>
              </a:ext>
            </a:extLst>
          </p:cNvPr>
          <p:cNvSpPr txBox="1"/>
          <p:nvPr/>
        </p:nvSpPr>
        <p:spPr>
          <a:xfrm>
            <a:off x="975227" y="5829968"/>
            <a:ext cx="10236965" cy="830997"/>
          </a:xfrm>
          <a:prstGeom prst="rect">
            <a:avLst/>
          </a:prstGeom>
          <a:noFill/>
          <a:ln w="38100">
            <a:solidFill>
              <a:srgbClr val="0365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For transactions with multiple operations, </a:t>
            </a:r>
            <a:r>
              <a:rPr lang="en-US" altLang="zh-CN" sz="2400" dirty="0"/>
              <a:t>RAMBDA</a:t>
            </a:r>
            <a:r>
              <a:rPr lang="en-US" sz="2400" dirty="0"/>
              <a:t> shows its advantage</a:t>
            </a:r>
            <a:r>
              <a:rPr lang="zh-CN" altLang="en-US" sz="2400" dirty="0"/>
              <a:t> </a:t>
            </a:r>
            <a:r>
              <a:rPr lang="en-US" altLang="zh-CN" sz="2400" dirty="0"/>
              <a:t>–</a:t>
            </a:r>
            <a:r>
              <a:rPr lang="zh-CN" altLang="en-US" sz="2400" dirty="0"/>
              <a:t> </a:t>
            </a:r>
            <a:r>
              <a:rPr lang="en-US" altLang="zh-CN" sz="2400" dirty="0"/>
              <a:t>completing</a:t>
            </a:r>
            <a:r>
              <a:rPr lang="zh-CN" altLang="en-US" sz="2400" dirty="0"/>
              <a:t> </a:t>
            </a:r>
            <a:r>
              <a:rPr lang="en-US" altLang="zh-CN" sz="2400" dirty="0"/>
              <a:t>everything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single</a:t>
            </a:r>
            <a:r>
              <a:rPr lang="zh-CN" altLang="en-US" sz="2400" dirty="0"/>
              <a:t> </a:t>
            </a:r>
            <a:r>
              <a:rPr lang="en-US" altLang="zh-CN" sz="2400" dirty="0"/>
              <a:t>network</a:t>
            </a:r>
            <a:r>
              <a:rPr lang="zh-CN" altLang="en-US" sz="2400" dirty="0"/>
              <a:t> </a:t>
            </a:r>
            <a:r>
              <a:rPr lang="en-US" altLang="zh-CN" sz="2400" dirty="0"/>
              <a:t>round-trip</a:t>
            </a:r>
            <a:r>
              <a:rPr lang="en-US" sz="2400" dirty="0"/>
              <a:t>.</a:t>
            </a:r>
            <a:endParaRPr lang="en-C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7F3FDB-369D-BE46-98C9-8D31C6D4CDF3}"/>
              </a:ext>
            </a:extLst>
          </p:cNvPr>
          <p:cNvSpPr/>
          <p:nvPr/>
        </p:nvSpPr>
        <p:spPr>
          <a:xfrm>
            <a:off x="326702" y="1415561"/>
            <a:ext cx="115340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err="1"/>
              <a:t>HyperLoop</a:t>
            </a:r>
            <a:r>
              <a:rPr lang="zh-CN" altLang="en-US" sz="2400" dirty="0"/>
              <a:t> </a:t>
            </a:r>
            <a:r>
              <a:rPr lang="en-US" altLang="zh-CN" sz="2400" dirty="0"/>
              <a:t>[1] leverages the RNIC and NVM to achieve low-latency chain replication with little CPU involvement.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/>
              <a:t>We emulated two replica machines and compare RAMBDA with </a:t>
            </a:r>
            <a:r>
              <a:rPr lang="en-US" altLang="zh-CN" sz="2400" dirty="0" err="1"/>
              <a:t>HyperLoop</a:t>
            </a:r>
            <a:r>
              <a:rPr lang="en-US" altLang="zh-CN" sz="2400" dirty="0"/>
              <a:t>. We have </a:t>
            </a:r>
            <a:r>
              <a:rPr lang="en-US" sz="2400" dirty="0"/>
              <a:t>different key-value pair size and (</a:t>
            </a:r>
            <a:r>
              <a:rPr lang="en-US" sz="2400" dirty="0" err="1"/>
              <a:t>read,write</a:t>
            </a:r>
            <a:r>
              <a:rPr lang="en-US" sz="2400" dirty="0"/>
              <a:t>) transactions.</a:t>
            </a:r>
            <a:endParaRPr lang="en-US" altLang="zh-CN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4DFE6E-F768-5763-3778-2E3973332B7D}"/>
              </a:ext>
            </a:extLst>
          </p:cNvPr>
          <p:cNvSpPr txBox="1"/>
          <p:nvPr/>
        </p:nvSpPr>
        <p:spPr>
          <a:xfrm>
            <a:off x="0" y="6623792"/>
            <a:ext cx="918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[1]:</a:t>
            </a:r>
            <a:r>
              <a:rPr lang="zh-CN" altLang="en-US" sz="1200" dirty="0"/>
              <a:t> </a:t>
            </a:r>
            <a:r>
              <a:rPr lang="en-US" altLang="zh-CN" sz="1200" dirty="0"/>
              <a:t>Hyperloop: group-based NIC-offloading to accelerate replicated transactions in multi-tenant storage systems,</a:t>
            </a:r>
            <a:r>
              <a:rPr lang="zh-CN" altLang="en-US" sz="1200" dirty="0"/>
              <a:t> </a:t>
            </a:r>
            <a:r>
              <a:rPr lang="en-US" altLang="zh-CN" sz="1200" dirty="0"/>
              <a:t>SIGCOMM’18</a:t>
            </a:r>
          </a:p>
        </p:txBody>
      </p:sp>
    </p:spTree>
    <p:extLst>
      <p:ext uri="{BB962C8B-B14F-4D97-AF65-F5344CB8AC3E}">
        <p14:creationId xmlns:p14="http://schemas.microsoft.com/office/powerpoint/2010/main" val="415603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7">
            <a:extLst>
              <a:ext uri="{FF2B5EF4-FFF2-40B4-BE49-F238E27FC236}">
                <a16:creationId xmlns:a16="http://schemas.microsoft.com/office/drawing/2014/main" id="{6C674C57-DE2A-C742-AF4A-3DA01ECBA764}"/>
              </a:ext>
            </a:extLst>
          </p:cNvPr>
          <p:cNvSpPr/>
          <p:nvPr/>
        </p:nvSpPr>
        <p:spPr>
          <a:xfrm>
            <a:off x="1484185" y="1324477"/>
            <a:ext cx="10376535" cy="0"/>
          </a:xfrm>
          <a:custGeom>
            <a:avLst/>
            <a:gdLst/>
            <a:ahLst/>
            <a:cxnLst/>
            <a:rect l="l" t="t" r="r" b="b"/>
            <a:pathLst>
              <a:path w="10376535">
                <a:moveTo>
                  <a:pt x="0" y="1"/>
                </a:moveTo>
                <a:lnTo>
                  <a:pt x="10376205" y="0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1" name="object 28">
            <a:extLst>
              <a:ext uri="{FF2B5EF4-FFF2-40B4-BE49-F238E27FC236}">
                <a16:creationId xmlns:a16="http://schemas.microsoft.com/office/drawing/2014/main" id="{5DB8D4F7-5763-0848-B00E-58B2C3FD4FA9}"/>
              </a:ext>
            </a:extLst>
          </p:cNvPr>
          <p:cNvSpPr/>
          <p:nvPr/>
        </p:nvSpPr>
        <p:spPr>
          <a:xfrm>
            <a:off x="331574" y="1324478"/>
            <a:ext cx="1139825" cy="0"/>
          </a:xfrm>
          <a:custGeom>
            <a:avLst/>
            <a:gdLst/>
            <a:ahLst/>
            <a:cxnLst/>
            <a:rect l="l" t="t" r="r" b="b"/>
            <a:pathLst>
              <a:path w="1139825">
                <a:moveTo>
                  <a:pt x="0" y="0"/>
                </a:moveTo>
                <a:lnTo>
                  <a:pt x="1139590" y="1"/>
                </a:lnTo>
              </a:path>
            </a:pathLst>
          </a:custGeom>
          <a:ln w="762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8EC2367C-44DC-E047-A410-633FF7999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</p:spPr>
        <p:txBody>
          <a:bodyPr/>
          <a:lstStyle/>
          <a:p>
            <a:fld id="{8D482D4C-7324-4DE2-94D4-658F89AED4D8}" type="slidenum">
              <a:rPr lang="en-US" smtClean="0">
                <a:latin typeface="Helvetica" pitchFamily="2" charset="0"/>
              </a:rPr>
              <a:pPr/>
              <a:t>18</a:t>
            </a:fld>
            <a:endParaRPr lang="en-US">
              <a:latin typeface="Helvetica" pitchFamily="2" charset="0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10B5827E-E00E-0A4C-947D-E82257283008}"/>
              </a:ext>
            </a:extLst>
          </p:cNvPr>
          <p:cNvSpPr txBox="1">
            <a:spLocks/>
          </p:cNvSpPr>
          <p:nvPr/>
        </p:nvSpPr>
        <p:spPr>
          <a:xfrm>
            <a:off x="326703" y="403484"/>
            <a:ext cx="11538594" cy="629660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z="4000" spc="30">
                <a:solidFill>
                  <a:srgbClr val="3467AE"/>
                </a:solidFill>
                <a:latin typeface="Helvetica" pitchFamily="2" charset="0"/>
              </a:rPr>
              <a:t>Experiment</a:t>
            </a:r>
            <a:r>
              <a:rPr lang="zh-CN" altLang="en-US" sz="4000" spc="3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>
                <a:solidFill>
                  <a:srgbClr val="3467AE"/>
                </a:solidFill>
                <a:latin typeface="Helvetica" pitchFamily="2" charset="0"/>
              </a:rPr>
              <a:t>–</a:t>
            </a:r>
            <a:r>
              <a:rPr lang="zh-CN" altLang="en-US" sz="4000" spc="3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>
                <a:solidFill>
                  <a:srgbClr val="3467AE"/>
                </a:solidFill>
                <a:latin typeface="Helvetica" pitchFamily="2" charset="0"/>
              </a:rPr>
              <a:t>Recommender System Inference</a:t>
            </a:r>
            <a:endParaRPr lang="en-US" sz="2800" spc="-140">
              <a:solidFill>
                <a:srgbClr val="3467AE"/>
              </a:solidFill>
              <a:latin typeface="Helvetica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56975B-42B4-814C-8221-06A1D3499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2780" y="3067808"/>
            <a:ext cx="8881851" cy="2473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3EEAFA-3F41-FC4A-A305-2C01B80A2870}"/>
              </a:ext>
            </a:extLst>
          </p:cNvPr>
          <p:cNvSpPr txBox="1"/>
          <p:nvPr/>
        </p:nvSpPr>
        <p:spPr>
          <a:xfrm>
            <a:off x="1286549" y="5948234"/>
            <a:ext cx="9618903" cy="461665"/>
          </a:xfrm>
          <a:prstGeom prst="rect">
            <a:avLst/>
          </a:prstGeom>
          <a:noFill/>
          <a:ln w="38100">
            <a:solidFill>
              <a:srgbClr val="0365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With </a:t>
            </a:r>
            <a:r>
              <a:rPr lang="en-US" altLang="zh-CN" sz="2400" dirty="0"/>
              <a:t>local coherent memory, RAMBDA-LD/LH can</a:t>
            </a:r>
            <a:r>
              <a:rPr lang="zh-CN" altLang="en-US" sz="2400" dirty="0"/>
              <a:t> </a:t>
            </a:r>
            <a:r>
              <a:rPr lang="en-US" altLang="zh-CN" sz="2400" dirty="0"/>
              <a:t>show good performance.</a:t>
            </a:r>
            <a:r>
              <a:rPr lang="zh-CN" altLang="en-US" sz="2400" dirty="0"/>
              <a:t>  </a:t>
            </a:r>
            <a:r>
              <a:rPr lang="en-US" altLang="zh-CN" sz="2400" dirty="0"/>
              <a:t> </a:t>
            </a:r>
            <a:endParaRPr lang="en-C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8FBAFF-1C1E-0142-A28F-788B7B36A42E}"/>
              </a:ext>
            </a:extLst>
          </p:cNvPr>
          <p:cNvSpPr/>
          <p:nvPr/>
        </p:nvSpPr>
        <p:spPr>
          <a:xfrm>
            <a:off x="326702" y="1415561"/>
            <a:ext cx="118652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/>
              <a:t>MERCI</a:t>
            </a:r>
            <a:r>
              <a:rPr lang="zh-CN" altLang="en-US" sz="2400" dirty="0"/>
              <a:t> </a:t>
            </a:r>
            <a:r>
              <a:rPr lang="en-US" altLang="zh-CN" sz="2400" dirty="0"/>
              <a:t>[1]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 err="1"/>
              <a:t>memoization</a:t>
            </a:r>
            <a:r>
              <a:rPr lang="zh-CN" altLang="en-US" sz="2400" dirty="0"/>
              <a:t> </a:t>
            </a:r>
            <a:r>
              <a:rPr lang="en-US" altLang="zh-CN" sz="2400" dirty="0"/>
              <a:t>algorithm</a:t>
            </a:r>
            <a:r>
              <a:rPr lang="zh-CN" altLang="en-US" sz="2400" dirty="0"/>
              <a:t> </a:t>
            </a:r>
            <a:r>
              <a:rPr lang="en-US" altLang="zh-CN" sz="2400" dirty="0"/>
              <a:t>on</a:t>
            </a:r>
            <a:r>
              <a:rPr lang="zh-CN" altLang="en-US" sz="2400" dirty="0"/>
              <a:t> </a:t>
            </a:r>
            <a:r>
              <a:rPr lang="en-US" altLang="zh-CN" sz="2400" dirty="0"/>
              <a:t>commodity</a:t>
            </a:r>
            <a:r>
              <a:rPr lang="zh-CN" altLang="en-US" sz="2400" dirty="0"/>
              <a:t> </a:t>
            </a:r>
            <a:r>
              <a:rPr lang="en-US" altLang="zh-CN" sz="2400" dirty="0"/>
              <a:t>hardware</a:t>
            </a:r>
            <a:r>
              <a:rPr lang="zh-CN" altLang="en-US" sz="2400" dirty="0"/>
              <a:t> </a:t>
            </a:r>
            <a:r>
              <a:rPr lang="en-US" altLang="zh-CN" sz="2400" dirty="0"/>
              <a:t>for</a:t>
            </a:r>
            <a:r>
              <a:rPr lang="zh-CN" altLang="en-US" sz="2400" dirty="0"/>
              <a:t> </a:t>
            </a:r>
            <a:r>
              <a:rPr lang="en-US" altLang="zh-CN" sz="2400" dirty="0"/>
              <a:t>DLRM</a:t>
            </a:r>
            <a:r>
              <a:rPr lang="zh-CN" altLang="en-US" sz="2400" dirty="0"/>
              <a:t> </a:t>
            </a:r>
            <a:r>
              <a:rPr lang="en-US" altLang="zh-CN" sz="2400" dirty="0"/>
              <a:t>inference</a:t>
            </a:r>
            <a:r>
              <a:rPr lang="zh-CN" altLang="en-US" sz="2400" dirty="0"/>
              <a:t> </a:t>
            </a:r>
            <a:r>
              <a:rPr lang="en-US" altLang="zh-CN" sz="2400" dirty="0"/>
              <a:t>–</a:t>
            </a:r>
            <a:r>
              <a:rPr lang="zh-CN" altLang="en-US" sz="2400" dirty="0"/>
              <a:t> </a:t>
            </a:r>
            <a:r>
              <a:rPr lang="en-US" altLang="zh-CN" sz="2400" dirty="0"/>
              <a:t>it</a:t>
            </a:r>
            <a:r>
              <a:rPr lang="zh-CN" altLang="en-US" sz="2400" dirty="0"/>
              <a:t> </a:t>
            </a:r>
            <a:r>
              <a:rPr lang="en-US" altLang="zh-CN" sz="2400" dirty="0"/>
              <a:t>reduces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memory</a:t>
            </a:r>
            <a:r>
              <a:rPr lang="zh-CN" altLang="en-US" sz="2400" dirty="0"/>
              <a:t> </a:t>
            </a:r>
            <a:r>
              <a:rPr lang="en-US" altLang="zh-CN" sz="2400" dirty="0"/>
              <a:t>bandwidth pressure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inference</a:t>
            </a:r>
            <a:r>
              <a:rPr lang="zh-CN" altLang="en-US" sz="2400" dirty="0"/>
              <a:t> </a:t>
            </a:r>
            <a:r>
              <a:rPr lang="en-US" altLang="zh-CN" sz="2400" dirty="0"/>
              <a:t>by</a:t>
            </a:r>
            <a:r>
              <a:rPr lang="zh-CN" altLang="en-US" sz="2400" dirty="0"/>
              <a:t> </a:t>
            </a:r>
            <a:r>
              <a:rPr lang="en-US" altLang="zh-CN" sz="2400" dirty="0"/>
              <a:t>memorization</a:t>
            </a:r>
            <a:r>
              <a:rPr lang="zh-CN" altLang="en-US" sz="2400" dirty="0"/>
              <a:t> </a:t>
            </a:r>
            <a:r>
              <a:rPr lang="en-US" altLang="zh-CN" sz="2400" dirty="0"/>
              <a:t>table</a:t>
            </a:r>
            <a:r>
              <a:rPr lang="zh-CN" altLang="en-US" sz="2400" dirty="0"/>
              <a:t> </a:t>
            </a:r>
            <a:r>
              <a:rPr lang="en-US" altLang="zh-CN" sz="2400" dirty="0"/>
              <a:t>lookup.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/>
              <a:t>We compare RAMBDA’s performance with MERCI on the popular Amazon Review dataset.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B38A6A4-1C5E-94AA-8192-4B7958920D92}"/>
              </a:ext>
            </a:extLst>
          </p:cNvPr>
          <p:cNvSpPr/>
          <p:nvPr/>
        </p:nvSpPr>
        <p:spPr>
          <a:xfrm>
            <a:off x="3060668" y="4656822"/>
            <a:ext cx="341074" cy="254060"/>
          </a:xfrm>
          <a:prstGeom prst="ellips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7F9FD6-1EFE-D45D-4907-0B05F1C6CCC6}"/>
              </a:ext>
            </a:extLst>
          </p:cNvPr>
          <p:cNvSpPr/>
          <p:nvPr/>
        </p:nvSpPr>
        <p:spPr>
          <a:xfrm>
            <a:off x="4349141" y="4529792"/>
            <a:ext cx="341074" cy="254060"/>
          </a:xfrm>
          <a:prstGeom prst="ellips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112A49D-FAAF-50AE-1696-5A2F6CFD3A3F}"/>
              </a:ext>
            </a:extLst>
          </p:cNvPr>
          <p:cNvSpPr/>
          <p:nvPr/>
        </p:nvSpPr>
        <p:spPr>
          <a:xfrm>
            <a:off x="5637614" y="4656822"/>
            <a:ext cx="341074" cy="254060"/>
          </a:xfrm>
          <a:prstGeom prst="ellips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EC39D80-BDB4-E64A-328A-109E1DC4AD20}"/>
              </a:ext>
            </a:extLst>
          </p:cNvPr>
          <p:cNvSpPr/>
          <p:nvPr/>
        </p:nvSpPr>
        <p:spPr>
          <a:xfrm>
            <a:off x="6926087" y="4656822"/>
            <a:ext cx="341074" cy="254060"/>
          </a:xfrm>
          <a:prstGeom prst="ellips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C2D16F1-9C41-98A0-2653-6D6F86A92A46}"/>
              </a:ext>
            </a:extLst>
          </p:cNvPr>
          <p:cNvSpPr/>
          <p:nvPr/>
        </p:nvSpPr>
        <p:spPr>
          <a:xfrm>
            <a:off x="8214560" y="4529792"/>
            <a:ext cx="341074" cy="254060"/>
          </a:xfrm>
          <a:prstGeom prst="ellips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8911DB8-79E1-521A-E504-C6EE3FD938A0}"/>
              </a:ext>
            </a:extLst>
          </p:cNvPr>
          <p:cNvSpPr/>
          <p:nvPr/>
        </p:nvSpPr>
        <p:spPr>
          <a:xfrm>
            <a:off x="9503033" y="4529792"/>
            <a:ext cx="341074" cy="254060"/>
          </a:xfrm>
          <a:prstGeom prst="ellips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7E3AC0-E65F-80DF-6E92-14500AA8E31E}"/>
              </a:ext>
            </a:extLst>
          </p:cNvPr>
          <p:cNvSpPr txBox="1"/>
          <p:nvPr/>
        </p:nvSpPr>
        <p:spPr>
          <a:xfrm>
            <a:off x="0" y="6623792"/>
            <a:ext cx="918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[1]:</a:t>
            </a:r>
            <a:r>
              <a:rPr lang="zh-CN" altLang="en-US" sz="1200" dirty="0"/>
              <a:t> </a:t>
            </a:r>
            <a:r>
              <a:rPr lang="en-US" altLang="zh-CN" sz="1200" dirty="0"/>
              <a:t>MERCI: efficient embedding reduction on commodity hardware via sub-query memorization,</a:t>
            </a:r>
            <a:r>
              <a:rPr lang="zh-CN" altLang="en-US" sz="1200" dirty="0"/>
              <a:t> </a:t>
            </a:r>
            <a:r>
              <a:rPr lang="en-US" altLang="zh-CN" sz="1200" dirty="0"/>
              <a:t>ASPLOS’21</a:t>
            </a:r>
          </a:p>
        </p:txBody>
      </p:sp>
      <p:sp>
        <p:nvSpPr>
          <p:cNvPr id="22" name="Rectangular Callout 21">
            <a:extLst>
              <a:ext uri="{FF2B5EF4-FFF2-40B4-BE49-F238E27FC236}">
                <a16:creationId xmlns:a16="http://schemas.microsoft.com/office/drawing/2014/main" id="{51946866-22EB-AEBA-0245-20C98BD2686F}"/>
              </a:ext>
            </a:extLst>
          </p:cNvPr>
          <p:cNvSpPr/>
          <p:nvPr/>
        </p:nvSpPr>
        <p:spPr>
          <a:xfrm>
            <a:off x="9283700" y="2998307"/>
            <a:ext cx="3149600" cy="1200330"/>
          </a:xfrm>
          <a:prstGeom prst="wedgeRectCallout">
            <a:avLst>
              <a:gd name="adj1" fmla="val -79279"/>
              <a:gd name="adj2" fmla="val 7551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Helvetica" pitchFamily="2" charset="0"/>
              </a:rPr>
              <a:t>Bound</a:t>
            </a:r>
            <a:r>
              <a:rPr lang="zh-CN" altLang="en-US" sz="2000" dirty="0">
                <a:latin typeface="Helvetica" pitchFamily="2" charset="0"/>
              </a:rPr>
              <a:t> </a:t>
            </a:r>
            <a:r>
              <a:rPr lang="en-US" altLang="zh-CN" sz="2000" dirty="0">
                <a:latin typeface="Helvetica" pitchFamily="2" charset="0"/>
              </a:rPr>
              <a:t>by</a:t>
            </a:r>
            <a:r>
              <a:rPr lang="zh-CN" altLang="en-US" sz="2000" dirty="0">
                <a:latin typeface="Helvetica" pitchFamily="2" charset="0"/>
              </a:rPr>
              <a:t> </a:t>
            </a:r>
            <a:r>
              <a:rPr lang="en-US" altLang="zh-CN" sz="2000" dirty="0">
                <a:latin typeface="Helvetica" pitchFamily="2" charset="0"/>
              </a:rPr>
              <a:t>cc-interconnect</a:t>
            </a:r>
            <a:r>
              <a:rPr lang="zh-CN" altLang="en-US" sz="2000" dirty="0">
                <a:latin typeface="Helvetica" pitchFamily="2" charset="0"/>
              </a:rPr>
              <a:t> </a:t>
            </a:r>
            <a:r>
              <a:rPr lang="en-US" altLang="zh-CN" sz="2000" dirty="0">
                <a:latin typeface="Helvetica" pitchFamily="2" charset="0"/>
              </a:rPr>
              <a:t>bandwidth</a:t>
            </a:r>
            <a:endParaRPr lang="en-US" sz="2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56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7">
            <a:extLst>
              <a:ext uri="{FF2B5EF4-FFF2-40B4-BE49-F238E27FC236}">
                <a16:creationId xmlns:a16="http://schemas.microsoft.com/office/drawing/2014/main" id="{EB4F3986-DC29-B24C-AB27-1B4D3BC0AC2C}"/>
              </a:ext>
            </a:extLst>
          </p:cNvPr>
          <p:cNvSpPr/>
          <p:nvPr/>
        </p:nvSpPr>
        <p:spPr>
          <a:xfrm>
            <a:off x="1484185" y="1324477"/>
            <a:ext cx="10376535" cy="0"/>
          </a:xfrm>
          <a:custGeom>
            <a:avLst/>
            <a:gdLst/>
            <a:ahLst/>
            <a:cxnLst/>
            <a:rect l="l" t="t" r="r" b="b"/>
            <a:pathLst>
              <a:path w="10376535">
                <a:moveTo>
                  <a:pt x="0" y="1"/>
                </a:moveTo>
                <a:lnTo>
                  <a:pt x="10376205" y="0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0" name="object 28">
            <a:extLst>
              <a:ext uri="{FF2B5EF4-FFF2-40B4-BE49-F238E27FC236}">
                <a16:creationId xmlns:a16="http://schemas.microsoft.com/office/drawing/2014/main" id="{C83FDFAA-408F-CB4A-A44B-FFD57EAF4312}"/>
              </a:ext>
            </a:extLst>
          </p:cNvPr>
          <p:cNvSpPr/>
          <p:nvPr/>
        </p:nvSpPr>
        <p:spPr>
          <a:xfrm>
            <a:off x="331574" y="1324478"/>
            <a:ext cx="1139825" cy="0"/>
          </a:xfrm>
          <a:custGeom>
            <a:avLst/>
            <a:gdLst/>
            <a:ahLst/>
            <a:cxnLst/>
            <a:rect l="l" t="t" r="r" b="b"/>
            <a:pathLst>
              <a:path w="1139825">
                <a:moveTo>
                  <a:pt x="0" y="0"/>
                </a:moveTo>
                <a:lnTo>
                  <a:pt x="1139590" y="1"/>
                </a:lnTo>
              </a:path>
            </a:pathLst>
          </a:custGeom>
          <a:ln w="762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FB77492C-9467-0242-BBF7-466E89B0A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</p:spPr>
        <p:txBody>
          <a:bodyPr/>
          <a:lstStyle/>
          <a:p>
            <a:fld id="{8D482D4C-7324-4DE2-94D4-658F89AED4D8}" type="slidenum">
              <a:rPr lang="en-US" smtClean="0">
                <a:latin typeface="Helvetica" pitchFamily="2" charset="0"/>
              </a:rPr>
              <a:pPr/>
              <a:t>19</a:t>
            </a:fld>
            <a:endParaRPr lang="en-US">
              <a:latin typeface="Helvetica" pitchFamily="2" charset="0"/>
            </a:endParaRPr>
          </a:p>
        </p:txBody>
      </p:sp>
      <p:sp>
        <p:nvSpPr>
          <p:cNvPr id="21" name="object 26">
            <a:extLst>
              <a:ext uri="{FF2B5EF4-FFF2-40B4-BE49-F238E27FC236}">
                <a16:creationId xmlns:a16="http://schemas.microsoft.com/office/drawing/2014/main" id="{149826A4-09F2-2445-B324-6F7ECC2D5393}"/>
              </a:ext>
            </a:extLst>
          </p:cNvPr>
          <p:cNvSpPr txBox="1">
            <a:spLocks/>
          </p:cNvSpPr>
          <p:nvPr/>
        </p:nvSpPr>
        <p:spPr>
          <a:xfrm>
            <a:off x="326703" y="403484"/>
            <a:ext cx="11538594" cy="629660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z="4000" spc="30">
                <a:solidFill>
                  <a:srgbClr val="3467AE"/>
                </a:solidFill>
                <a:latin typeface="Helvetica" pitchFamily="2" charset="0"/>
              </a:rPr>
              <a:t>Conclusion</a:t>
            </a:r>
            <a:r>
              <a:rPr lang="zh-CN" altLang="en-US" sz="4000" spc="30">
                <a:solidFill>
                  <a:srgbClr val="3467AE"/>
                </a:solidFill>
                <a:latin typeface="Helvetica" pitchFamily="2" charset="0"/>
              </a:rPr>
              <a:t> </a:t>
            </a:r>
            <a:endParaRPr lang="en-US" sz="4000" spc="-140">
              <a:solidFill>
                <a:srgbClr val="3467AE"/>
              </a:solidFill>
              <a:latin typeface="Helvetica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7D7B50-77ED-D14F-8BF1-5737FF80A7E0}"/>
              </a:ext>
            </a:extLst>
          </p:cNvPr>
          <p:cNvSpPr txBox="1"/>
          <p:nvPr/>
        </p:nvSpPr>
        <p:spPr>
          <a:xfrm>
            <a:off x="529610" y="1324477"/>
            <a:ext cx="1111628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altLang="zh-CN" sz="2800" spc="60" dirty="0">
                <a:latin typeface="Helvetica" pitchFamily="2" charset="0"/>
                <a:cs typeface="Calibri Light"/>
              </a:rPr>
              <a:t>We present RAMBDA, a holistic system design to accelerate modern microsecond-scale memory-intensive distributed applications.</a:t>
            </a:r>
          </a:p>
          <a:p>
            <a:endParaRPr lang="en-US" altLang="zh-CN" sz="2800" spc="60" dirty="0">
              <a:latin typeface="Helvetica" pitchFamily="2" charset="0"/>
              <a:cs typeface="Calibri Ligh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altLang="zh-CN" sz="2800" spc="60" dirty="0">
                <a:latin typeface="Helvetica" pitchFamily="2" charset="0"/>
                <a:cs typeface="Calibri Light"/>
              </a:rPr>
              <a:t>RAMBDA leverages the RDMA and cc-accelerator technologies to achieve high throughput and low latency performance without the CPU’s involvement on the critical </a:t>
            </a:r>
            <a:r>
              <a:rPr lang="en-US" altLang="zh-CN" sz="2800" spc="60" dirty="0" err="1">
                <a:latin typeface="Helvetica" pitchFamily="2" charset="0"/>
                <a:cs typeface="Calibri Light"/>
              </a:rPr>
              <a:t>datapath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.</a:t>
            </a:r>
          </a:p>
          <a:p>
            <a:endParaRPr lang="en-US" altLang="zh-CN" sz="2800" spc="60" dirty="0">
              <a:latin typeface="Helvetica" pitchFamily="2" charset="0"/>
              <a:cs typeface="Calibri Ligh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altLang="zh-CN" sz="2800" spc="60" dirty="0">
                <a:latin typeface="Helvetica" pitchFamily="2" charset="0"/>
                <a:cs typeface="Calibri Light"/>
              </a:rPr>
              <a:t>Our evaluation on a real system shows that, compared to the CPU-based software solutions and the (Smart) NIC ofﬂoading solutions, RAMBDA is able to achieve better and more stable performance with higher power efﬁciency.</a:t>
            </a:r>
          </a:p>
        </p:txBody>
      </p:sp>
    </p:spTree>
    <p:extLst>
      <p:ext uri="{BB962C8B-B14F-4D97-AF65-F5344CB8AC3E}">
        <p14:creationId xmlns:p14="http://schemas.microsoft.com/office/powerpoint/2010/main" val="153195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7">
            <a:extLst>
              <a:ext uri="{FF2B5EF4-FFF2-40B4-BE49-F238E27FC236}">
                <a16:creationId xmlns:a16="http://schemas.microsoft.com/office/drawing/2014/main" id="{6C674C57-DE2A-C742-AF4A-3DA01ECBA764}"/>
              </a:ext>
            </a:extLst>
          </p:cNvPr>
          <p:cNvSpPr/>
          <p:nvPr/>
        </p:nvSpPr>
        <p:spPr>
          <a:xfrm>
            <a:off x="1484185" y="1324477"/>
            <a:ext cx="10376535" cy="0"/>
          </a:xfrm>
          <a:custGeom>
            <a:avLst/>
            <a:gdLst/>
            <a:ahLst/>
            <a:cxnLst/>
            <a:rect l="l" t="t" r="r" b="b"/>
            <a:pathLst>
              <a:path w="10376535">
                <a:moveTo>
                  <a:pt x="0" y="1"/>
                </a:moveTo>
                <a:lnTo>
                  <a:pt x="10376205" y="0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1" name="object 28">
            <a:extLst>
              <a:ext uri="{FF2B5EF4-FFF2-40B4-BE49-F238E27FC236}">
                <a16:creationId xmlns:a16="http://schemas.microsoft.com/office/drawing/2014/main" id="{5DB8D4F7-5763-0848-B00E-58B2C3FD4FA9}"/>
              </a:ext>
            </a:extLst>
          </p:cNvPr>
          <p:cNvSpPr/>
          <p:nvPr/>
        </p:nvSpPr>
        <p:spPr>
          <a:xfrm>
            <a:off x="331574" y="1324478"/>
            <a:ext cx="1139825" cy="0"/>
          </a:xfrm>
          <a:custGeom>
            <a:avLst/>
            <a:gdLst/>
            <a:ahLst/>
            <a:cxnLst/>
            <a:rect l="l" t="t" r="r" b="b"/>
            <a:pathLst>
              <a:path w="1139825">
                <a:moveTo>
                  <a:pt x="0" y="0"/>
                </a:moveTo>
                <a:lnTo>
                  <a:pt x="1139590" y="1"/>
                </a:lnTo>
              </a:path>
            </a:pathLst>
          </a:custGeom>
          <a:ln w="762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8EC2367C-44DC-E047-A410-633FF7999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</p:spPr>
        <p:txBody>
          <a:bodyPr/>
          <a:lstStyle/>
          <a:p>
            <a:fld id="{8D482D4C-7324-4DE2-94D4-658F89AED4D8}" type="slidenum">
              <a:rPr lang="en-US" smtClean="0">
                <a:latin typeface="Helvetica" pitchFamily="2" charset="0"/>
              </a:rPr>
              <a:pPr/>
              <a:t>2</a:t>
            </a:fld>
            <a:endParaRPr lang="en-US">
              <a:latin typeface="Helvetica" pitchFamily="2" charset="0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10B5827E-E00E-0A4C-947D-E82257283008}"/>
              </a:ext>
            </a:extLst>
          </p:cNvPr>
          <p:cNvSpPr txBox="1">
            <a:spLocks/>
          </p:cNvSpPr>
          <p:nvPr/>
        </p:nvSpPr>
        <p:spPr>
          <a:xfrm>
            <a:off x="326703" y="403484"/>
            <a:ext cx="11538594" cy="629660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z="4000" spc="30">
                <a:solidFill>
                  <a:srgbClr val="3467AE"/>
                </a:solidFill>
                <a:latin typeface="Helvetica" pitchFamily="2" charset="0"/>
              </a:rPr>
              <a:t>Rapid</a:t>
            </a:r>
            <a:r>
              <a:rPr lang="zh-CN" altLang="en-US" sz="4000" spc="3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>
                <a:solidFill>
                  <a:srgbClr val="3467AE"/>
                </a:solidFill>
                <a:latin typeface="Helvetica" pitchFamily="2" charset="0"/>
              </a:rPr>
              <a:t>Advances in Networking Technology</a:t>
            </a:r>
            <a:endParaRPr lang="en-US" sz="2800" spc="-140">
              <a:solidFill>
                <a:srgbClr val="3467AE"/>
              </a:solidFill>
              <a:latin typeface="Helvetica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97D8A1-84DC-A04D-AE13-F1C5D2D0070C}"/>
              </a:ext>
            </a:extLst>
          </p:cNvPr>
          <p:cNvSpPr txBox="1"/>
          <p:nvPr/>
        </p:nvSpPr>
        <p:spPr>
          <a:xfrm>
            <a:off x="1743131" y="5533523"/>
            <a:ext cx="8355611" cy="830997"/>
          </a:xfrm>
          <a:prstGeom prst="rect">
            <a:avLst/>
          </a:prstGeom>
          <a:noFill/>
          <a:ln w="38100">
            <a:solidFill>
              <a:srgbClr val="0365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Helvetica" pitchFamily="2" charset="0"/>
              </a:rPr>
              <a:t>Faster network speeds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increasingly create a CPU burden for distributed applications.</a:t>
            </a:r>
            <a:endParaRPr lang="en-US" sz="2400" dirty="0">
              <a:latin typeface="Helvetica" pitchFamily="2" charset="0"/>
            </a:endParaRPr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F37D43E9-F7C1-5E48-A58F-5A32B83B2F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 t="9128" r="8696" b="10172"/>
          <a:stretch/>
        </p:blipFill>
        <p:spPr>
          <a:xfrm>
            <a:off x="1903275" y="1642165"/>
            <a:ext cx="2420971" cy="23111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8D9F2-478E-9B4B-B1A0-A2FD61C3E8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" t="10416" r="6553" b="12487"/>
          <a:stretch/>
        </p:blipFill>
        <p:spPr>
          <a:xfrm>
            <a:off x="6845389" y="1824349"/>
            <a:ext cx="2995748" cy="18810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F7FF50-48DD-874E-86FC-9CFB57A451A4}"/>
              </a:ext>
            </a:extLst>
          </p:cNvPr>
          <p:cNvSpPr/>
          <p:nvPr/>
        </p:nvSpPr>
        <p:spPr>
          <a:xfrm>
            <a:off x="984813" y="4033811"/>
            <a:ext cx="4257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N" sz="2400" dirty="0">
                <a:latin typeface="Helvetica" pitchFamily="2" charset="0"/>
              </a:rPr>
              <a:t>fast pace of network evolution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D02222-7EEB-9B4F-AFF1-182C65849A24}"/>
              </a:ext>
            </a:extLst>
          </p:cNvPr>
          <p:cNvSpPr/>
          <p:nvPr/>
        </p:nvSpPr>
        <p:spPr>
          <a:xfrm>
            <a:off x="5752616" y="4033811"/>
            <a:ext cx="6026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N" sz="2400" dirty="0">
                <a:latin typeface="Helvetica" pitchFamily="2" charset="0"/>
              </a:rPr>
              <a:t>CPU development</a:t>
            </a:r>
            <a:r>
              <a:rPr lang="en-US" sz="2400" dirty="0">
                <a:latin typeface="Helvetica" pitchFamily="2" charset="0"/>
              </a:rPr>
              <a:t> no longer exponentially </a:t>
            </a:r>
            <a:endParaRPr lang="en-CN" sz="2400" dirty="0">
              <a:latin typeface="Helvetica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0FE7B8-03E3-F64E-AED5-7BBE0C359EC9}"/>
              </a:ext>
            </a:extLst>
          </p:cNvPr>
          <p:cNvSpPr/>
          <p:nvPr/>
        </p:nvSpPr>
        <p:spPr>
          <a:xfrm>
            <a:off x="1119239" y="4457254"/>
            <a:ext cx="3792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494E52"/>
                </a:solidFill>
                <a:latin typeface="-apple-system"/>
              </a:rPr>
              <a:t>1GbE ~20 years ago</a:t>
            </a:r>
          </a:p>
          <a:p>
            <a:pPr algn="ctr"/>
            <a:r>
              <a:rPr lang="en-US" altLang="zh-CN">
                <a:solidFill>
                  <a:srgbClr val="494E52"/>
                </a:solidFill>
                <a:latin typeface="-apple-system"/>
              </a:rPr>
              <a:t>100</a:t>
            </a:r>
            <a:r>
              <a:rPr lang="zh-CN" altLang="en-US">
                <a:solidFill>
                  <a:srgbClr val="494E52"/>
                </a:solidFill>
                <a:latin typeface="-apple-system"/>
              </a:rPr>
              <a:t> </a:t>
            </a:r>
            <a:r>
              <a:rPr lang="en-US" altLang="zh-CN">
                <a:solidFill>
                  <a:srgbClr val="494E52"/>
                </a:solidFill>
                <a:latin typeface="-apple-system"/>
              </a:rPr>
              <a:t>GbE</a:t>
            </a:r>
            <a:r>
              <a:rPr lang="zh-CN" altLang="en-US">
                <a:solidFill>
                  <a:srgbClr val="494E52"/>
                </a:solidFill>
                <a:latin typeface="-apple-system"/>
              </a:rPr>
              <a:t> </a:t>
            </a:r>
            <a:r>
              <a:rPr lang="en-US" altLang="zh-CN">
                <a:solidFill>
                  <a:srgbClr val="494E52"/>
                </a:solidFill>
                <a:latin typeface="-apple-system"/>
              </a:rPr>
              <a:t>is widely available</a:t>
            </a:r>
            <a:r>
              <a:rPr lang="zh-CN" altLang="en-US">
                <a:solidFill>
                  <a:srgbClr val="494E52"/>
                </a:solidFill>
                <a:latin typeface="-apple-system"/>
              </a:rPr>
              <a:t> </a:t>
            </a:r>
            <a:r>
              <a:rPr lang="en-US" altLang="zh-CN">
                <a:solidFill>
                  <a:srgbClr val="494E52"/>
                </a:solidFill>
                <a:latin typeface="-apple-system"/>
              </a:rPr>
              <a:t>today</a:t>
            </a:r>
            <a:endParaRPr lang="en-C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E17528-0BF0-9243-B3B7-C9578DAB7E48}"/>
              </a:ext>
            </a:extLst>
          </p:cNvPr>
          <p:cNvSpPr/>
          <p:nvPr/>
        </p:nvSpPr>
        <p:spPr>
          <a:xfrm>
            <a:off x="6439385" y="4457253"/>
            <a:ext cx="3966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494E52"/>
                </a:solidFill>
                <a:latin typeface="-apple-system"/>
              </a:rPr>
              <a:t>CPU performance, though improving, may not catch up with network </a:t>
            </a:r>
            <a:endParaRPr lang="en-CN" dirty="0">
              <a:solidFill>
                <a:srgbClr val="494E52"/>
              </a:solidFill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09099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12" grpId="0"/>
      <p:bldP spid="2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https://lh3.googleusercontent.com/-j-BWbKi0fKw/Uz7sVwVt6aI/AAAAAAAAAIQ/W4hqBUM-1lA/w474-h476/2013_12_24_3%2BThankYou-Multilingual%2B-%2BCopy.gif">
            <a:extLst>
              <a:ext uri="{FF2B5EF4-FFF2-40B4-BE49-F238E27FC236}">
                <a16:creationId xmlns:a16="http://schemas.microsoft.com/office/drawing/2014/main" id="{61DABE48-B2FA-6641-8CCF-3022F8BB4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305" y="886781"/>
            <a:ext cx="4513390" cy="453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5ABB0E-D440-2914-0599-4C521352B8BA}"/>
              </a:ext>
            </a:extLst>
          </p:cNvPr>
          <p:cNvSpPr txBox="1"/>
          <p:nvPr/>
        </p:nvSpPr>
        <p:spPr>
          <a:xfrm>
            <a:off x="1363980" y="5585561"/>
            <a:ext cx="9464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Helvetica" pitchFamily="2" charset="0"/>
              </a:rPr>
              <a:t>Questions?</a:t>
            </a:r>
            <a:r>
              <a:rPr lang="zh-CN" altLang="en-US" sz="3200" dirty="0">
                <a:latin typeface="Helvetica" pitchFamily="2" charset="0"/>
              </a:rPr>
              <a:t> </a:t>
            </a:r>
            <a:r>
              <a:rPr lang="en-US" altLang="zh-CN" sz="3200" dirty="0">
                <a:latin typeface="Helvetica" pitchFamily="2" charset="0"/>
              </a:rPr>
              <a:t>Contact</a:t>
            </a:r>
            <a:r>
              <a:rPr lang="zh-CN" altLang="en-US" sz="3200" dirty="0">
                <a:latin typeface="Helvetica" pitchFamily="2" charset="0"/>
              </a:rPr>
              <a:t> </a:t>
            </a:r>
            <a:r>
              <a:rPr lang="en-US" altLang="zh-CN" sz="3200" dirty="0" err="1">
                <a:latin typeface="Helvetica" pitchFamily="2" charset="0"/>
              </a:rPr>
              <a:t>yifan.yuan@intel.com</a:t>
            </a:r>
            <a:endParaRPr lang="en-US" sz="5400" baseline="30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750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7">
            <a:extLst>
              <a:ext uri="{FF2B5EF4-FFF2-40B4-BE49-F238E27FC236}">
                <a16:creationId xmlns:a16="http://schemas.microsoft.com/office/drawing/2014/main" id="{6C674C57-DE2A-C742-AF4A-3DA01ECBA764}"/>
              </a:ext>
            </a:extLst>
          </p:cNvPr>
          <p:cNvSpPr/>
          <p:nvPr/>
        </p:nvSpPr>
        <p:spPr>
          <a:xfrm>
            <a:off x="1484185" y="1324477"/>
            <a:ext cx="10376535" cy="0"/>
          </a:xfrm>
          <a:custGeom>
            <a:avLst/>
            <a:gdLst/>
            <a:ahLst/>
            <a:cxnLst/>
            <a:rect l="l" t="t" r="r" b="b"/>
            <a:pathLst>
              <a:path w="10376535">
                <a:moveTo>
                  <a:pt x="0" y="1"/>
                </a:moveTo>
                <a:lnTo>
                  <a:pt x="10376205" y="0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1" name="object 28">
            <a:extLst>
              <a:ext uri="{FF2B5EF4-FFF2-40B4-BE49-F238E27FC236}">
                <a16:creationId xmlns:a16="http://schemas.microsoft.com/office/drawing/2014/main" id="{5DB8D4F7-5763-0848-B00E-58B2C3FD4FA9}"/>
              </a:ext>
            </a:extLst>
          </p:cNvPr>
          <p:cNvSpPr/>
          <p:nvPr/>
        </p:nvSpPr>
        <p:spPr>
          <a:xfrm>
            <a:off x="331574" y="1324478"/>
            <a:ext cx="1139825" cy="0"/>
          </a:xfrm>
          <a:custGeom>
            <a:avLst/>
            <a:gdLst/>
            <a:ahLst/>
            <a:cxnLst/>
            <a:rect l="l" t="t" r="r" b="b"/>
            <a:pathLst>
              <a:path w="1139825">
                <a:moveTo>
                  <a:pt x="0" y="0"/>
                </a:moveTo>
                <a:lnTo>
                  <a:pt x="1139590" y="1"/>
                </a:lnTo>
              </a:path>
            </a:pathLst>
          </a:custGeom>
          <a:ln w="762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8EC2367C-44DC-E047-A410-633FF7999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</p:spPr>
        <p:txBody>
          <a:bodyPr/>
          <a:lstStyle/>
          <a:p>
            <a:fld id="{8D482D4C-7324-4DE2-94D4-658F89AED4D8}" type="slidenum">
              <a:rPr lang="en-US" smtClean="0">
                <a:latin typeface="Helvetica" pitchFamily="2" charset="0"/>
              </a:rPr>
              <a:pPr/>
              <a:t>21</a:t>
            </a:fld>
            <a:endParaRPr lang="en-US">
              <a:latin typeface="Helvetica" pitchFamily="2" charset="0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10B5827E-E00E-0A4C-947D-E82257283008}"/>
              </a:ext>
            </a:extLst>
          </p:cNvPr>
          <p:cNvSpPr txBox="1">
            <a:spLocks/>
          </p:cNvSpPr>
          <p:nvPr/>
        </p:nvSpPr>
        <p:spPr>
          <a:xfrm>
            <a:off x="326703" y="403484"/>
            <a:ext cx="11538594" cy="629660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z="4000" spc="30" dirty="0" err="1">
                <a:solidFill>
                  <a:srgbClr val="3467AE"/>
                </a:solidFill>
                <a:latin typeface="Helvetica" pitchFamily="2" charset="0"/>
              </a:rPr>
              <a:t>cpoll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Implementation</a:t>
            </a:r>
            <a:endParaRPr lang="en-US" sz="2800" spc="-140" dirty="0">
              <a:solidFill>
                <a:srgbClr val="3467AE"/>
              </a:solidFill>
              <a:latin typeface="Helvetica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8EA8A8-EDC6-9A40-A240-5DE03F570260}"/>
              </a:ext>
            </a:extLst>
          </p:cNvPr>
          <p:cNvSpPr txBox="1"/>
          <p:nvPr/>
        </p:nvSpPr>
        <p:spPr>
          <a:xfrm>
            <a:off x="227424" y="1396616"/>
            <a:ext cx="11104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zh-CN" sz="2800" dirty="0">
                <a:latin typeface="Helvetica" pitchFamily="2" charset="0"/>
              </a:rPr>
              <a:t>Mitigating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approach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2’s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scalability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limitation</a:t>
            </a:r>
            <a:endParaRPr lang="en-US" altLang="zh-CN" sz="1600" dirty="0">
              <a:latin typeface="Helvetica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FFCA0F-C831-5DCC-B9C1-37573AF76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585" y="2365078"/>
            <a:ext cx="4882136" cy="41340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8CA4F6-C9A1-06B2-7F30-76C629324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2402" y="2320015"/>
            <a:ext cx="4346525" cy="28028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5A2121-3230-8FC0-DF6F-129AB832E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250" y="5053399"/>
            <a:ext cx="5881125" cy="145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8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7">
            <a:extLst>
              <a:ext uri="{FF2B5EF4-FFF2-40B4-BE49-F238E27FC236}">
                <a16:creationId xmlns:a16="http://schemas.microsoft.com/office/drawing/2014/main" id="{6C674C57-DE2A-C742-AF4A-3DA01ECBA764}"/>
              </a:ext>
            </a:extLst>
          </p:cNvPr>
          <p:cNvSpPr/>
          <p:nvPr/>
        </p:nvSpPr>
        <p:spPr>
          <a:xfrm>
            <a:off x="1484185" y="1324477"/>
            <a:ext cx="10376535" cy="0"/>
          </a:xfrm>
          <a:custGeom>
            <a:avLst/>
            <a:gdLst/>
            <a:ahLst/>
            <a:cxnLst/>
            <a:rect l="l" t="t" r="r" b="b"/>
            <a:pathLst>
              <a:path w="10376535">
                <a:moveTo>
                  <a:pt x="0" y="1"/>
                </a:moveTo>
                <a:lnTo>
                  <a:pt x="10376205" y="0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1" name="object 28">
            <a:extLst>
              <a:ext uri="{FF2B5EF4-FFF2-40B4-BE49-F238E27FC236}">
                <a16:creationId xmlns:a16="http://schemas.microsoft.com/office/drawing/2014/main" id="{5DB8D4F7-5763-0848-B00E-58B2C3FD4FA9}"/>
              </a:ext>
            </a:extLst>
          </p:cNvPr>
          <p:cNvSpPr/>
          <p:nvPr/>
        </p:nvSpPr>
        <p:spPr>
          <a:xfrm>
            <a:off x="331574" y="1324478"/>
            <a:ext cx="1139825" cy="0"/>
          </a:xfrm>
          <a:custGeom>
            <a:avLst/>
            <a:gdLst/>
            <a:ahLst/>
            <a:cxnLst/>
            <a:rect l="l" t="t" r="r" b="b"/>
            <a:pathLst>
              <a:path w="1139825">
                <a:moveTo>
                  <a:pt x="0" y="0"/>
                </a:moveTo>
                <a:lnTo>
                  <a:pt x="1139590" y="1"/>
                </a:lnTo>
              </a:path>
            </a:pathLst>
          </a:custGeom>
          <a:ln w="762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8EC2367C-44DC-E047-A410-633FF7999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</p:spPr>
        <p:txBody>
          <a:bodyPr/>
          <a:lstStyle/>
          <a:p>
            <a:fld id="{8D482D4C-7324-4DE2-94D4-658F89AED4D8}" type="slidenum">
              <a:rPr lang="en-US" smtClean="0">
                <a:latin typeface="Helvetica" pitchFamily="2" charset="0"/>
              </a:rPr>
              <a:pPr/>
              <a:t>22</a:t>
            </a:fld>
            <a:endParaRPr lang="en-US">
              <a:latin typeface="Helvetica" pitchFamily="2" charset="0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10B5827E-E00E-0A4C-947D-E82257283008}"/>
              </a:ext>
            </a:extLst>
          </p:cNvPr>
          <p:cNvSpPr txBox="1">
            <a:spLocks/>
          </p:cNvSpPr>
          <p:nvPr/>
        </p:nvSpPr>
        <p:spPr>
          <a:xfrm>
            <a:off x="326703" y="434262"/>
            <a:ext cx="11538594" cy="568104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z="3600" spc="30">
                <a:solidFill>
                  <a:srgbClr val="3467AE"/>
                </a:solidFill>
                <a:latin typeface="Helvetica" pitchFamily="2" charset="0"/>
              </a:rPr>
              <a:t>Optimizing NIC-host Data Transfer: Adaptive DDIO</a:t>
            </a:r>
            <a:endParaRPr lang="en-US" sz="2400" spc="-140">
              <a:solidFill>
                <a:srgbClr val="3467AE"/>
              </a:solidFill>
              <a:latin typeface="Helvetica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B35522-1B43-3748-B4FF-7BAF4C6AE0A3}"/>
              </a:ext>
            </a:extLst>
          </p:cNvPr>
          <p:cNvSpPr txBox="1"/>
          <p:nvPr/>
        </p:nvSpPr>
        <p:spPr>
          <a:xfrm>
            <a:off x="6748855" y="6566529"/>
            <a:ext cx="50320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Challenges and Solutions for Fast Remote Persistent Memory Access</a:t>
            </a:r>
            <a:r>
              <a:rPr lang="en-US" altLang="zh-CN" sz="1200" dirty="0"/>
              <a:t>,</a:t>
            </a:r>
            <a:r>
              <a:rPr lang="zh-CN" altLang="en-US" sz="1200" dirty="0"/>
              <a:t> </a:t>
            </a:r>
            <a:r>
              <a:rPr lang="en-US" altLang="zh-CN" sz="1200" dirty="0"/>
              <a:t>SoCC’20</a:t>
            </a:r>
            <a:endParaRPr lang="en-US"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0D3199-FA96-AD41-B007-4C9BE8E9C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46" y="2830309"/>
            <a:ext cx="5064224" cy="26403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22DEF4-1156-E247-B822-0EC02D256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3020" y="3666388"/>
            <a:ext cx="1125383" cy="1309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86A9B1-E49A-8240-8D01-CD5DD36794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4396" y="4391824"/>
            <a:ext cx="2824281" cy="6059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8A8797-3459-AE49-B644-E913A7C77B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2176" y="2980316"/>
            <a:ext cx="4313867" cy="16599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CA0C6C-FEA9-C945-8805-32F2D79BA9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1057" y="2366940"/>
            <a:ext cx="5673578" cy="3953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BE9367-5BB2-E543-A376-FA51E8476C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4407" y="4536241"/>
            <a:ext cx="876110" cy="5840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102A7A4-5D4A-1047-8DED-8C36E522441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66446"/>
          <a:stretch/>
        </p:blipFill>
        <p:spPr>
          <a:xfrm>
            <a:off x="10125048" y="3267107"/>
            <a:ext cx="338045" cy="2911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E6CF861-BB9B-4D43-8706-C83B2E27FF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97454" y="4427272"/>
            <a:ext cx="1548955" cy="4995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1E654CC-C13D-2742-BC68-6D27527557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39957" y="4023936"/>
            <a:ext cx="457305" cy="10832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CF5729D-5F6F-224E-9281-27DFD36020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42814" y="3415588"/>
            <a:ext cx="251593" cy="29090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8EE2F6F-8E4E-7F47-A00D-B170F5456A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01470" y="3415587"/>
            <a:ext cx="251593" cy="29090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A7FDE72-D7C9-4F4A-A425-9CD280EB277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62155" y="3415586"/>
            <a:ext cx="251593" cy="29090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1258E80-AB55-D14A-934F-D172B4CC503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26253" y="3415586"/>
            <a:ext cx="251593" cy="29090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3E9A180-DEFA-C546-9A19-61133F77816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92352" y="3416450"/>
            <a:ext cx="251593" cy="29090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384D27F-58AA-EF4A-9EFC-FEC7B107F10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4334" b="33817"/>
          <a:stretch/>
        </p:blipFill>
        <p:spPr>
          <a:xfrm>
            <a:off x="10128494" y="3564255"/>
            <a:ext cx="338046" cy="27638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3C59C2E-48AE-524D-8A9C-1B7D1643EA4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6816"/>
          <a:stretch/>
        </p:blipFill>
        <p:spPr>
          <a:xfrm>
            <a:off x="10128795" y="3840180"/>
            <a:ext cx="338045" cy="28798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3429950-66EC-D543-B75C-10A98C93EB8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96000" y="5403801"/>
            <a:ext cx="5489392" cy="56852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03D5A2B-2F44-BB4D-97DE-ABDD836F3F1D}"/>
              </a:ext>
            </a:extLst>
          </p:cNvPr>
          <p:cNvSpPr/>
          <p:nvPr/>
        </p:nvSpPr>
        <p:spPr>
          <a:xfrm>
            <a:off x="2267830" y="3296093"/>
            <a:ext cx="7656342" cy="1292082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7200"/>
            <a:r>
              <a:rPr lang="en-US" altLang="zh-CN" sz="3600" kern="0" noProof="0" dirty="0">
                <a:solidFill>
                  <a:prstClr val="white"/>
                </a:solidFill>
                <a:latin typeface="Helvetica" pitchFamily="2" charset="0"/>
              </a:rPr>
              <a:t>DDIO</a:t>
            </a:r>
            <a:r>
              <a:rPr lang="zh-CN" altLang="en-US" sz="3600" kern="0" noProof="0" dirty="0">
                <a:solidFill>
                  <a:prstClr val="white"/>
                </a:solidFill>
                <a:latin typeface="Helvetica" pitchFamily="2" charset="0"/>
              </a:rPr>
              <a:t> </a:t>
            </a:r>
            <a:r>
              <a:rPr lang="en-US" altLang="zh-CN" sz="3600" kern="0" noProof="0" dirty="0">
                <a:solidFill>
                  <a:prstClr val="white"/>
                </a:solidFill>
                <a:latin typeface="Helvetica" pitchFamily="2" charset="0"/>
              </a:rPr>
              <a:t>is</a:t>
            </a:r>
            <a:r>
              <a:rPr lang="zh-CN" altLang="en-US" sz="3600" kern="0" noProof="0" dirty="0">
                <a:solidFill>
                  <a:prstClr val="white"/>
                </a:solidFill>
                <a:latin typeface="Helvetica" pitchFamily="2" charset="0"/>
              </a:rPr>
              <a:t> </a:t>
            </a:r>
            <a:r>
              <a:rPr lang="en-US" altLang="zh-CN" sz="3600" kern="0" noProof="0" dirty="0">
                <a:solidFill>
                  <a:prstClr val="white"/>
                </a:solidFill>
                <a:latin typeface="Helvetica" pitchFamily="2" charset="0"/>
              </a:rPr>
              <a:t>system-wide</a:t>
            </a:r>
            <a:r>
              <a:rPr lang="zh-CN" altLang="en-US" sz="3600" kern="0" noProof="0" dirty="0">
                <a:solidFill>
                  <a:prstClr val="white"/>
                </a:solidFill>
                <a:latin typeface="Helvetica" pitchFamily="2" charset="0"/>
              </a:rPr>
              <a:t> </a:t>
            </a:r>
            <a:r>
              <a:rPr lang="en-US" altLang="zh-CN" sz="3600" kern="0" noProof="0" dirty="0">
                <a:solidFill>
                  <a:prstClr val="white"/>
                </a:solidFill>
                <a:latin typeface="Helvetica" pitchFamily="2" charset="0"/>
              </a:rPr>
              <a:t>feature,</a:t>
            </a:r>
            <a:r>
              <a:rPr lang="zh-CN" altLang="en-US" sz="3600" kern="0" noProof="0" dirty="0">
                <a:solidFill>
                  <a:prstClr val="white"/>
                </a:solidFill>
                <a:latin typeface="Helvetica" pitchFamily="2" charset="0"/>
              </a:rPr>
              <a:t> </a:t>
            </a:r>
            <a:r>
              <a:rPr lang="en-US" altLang="zh-CN" sz="3600" kern="0" noProof="0" dirty="0">
                <a:solidFill>
                  <a:prstClr val="white"/>
                </a:solidFill>
                <a:latin typeface="Helvetica" pitchFamily="2" charset="0"/>
              </a:rPr>
              <a:t>how</a:t>
            </a:r>
            <a:r>
              <a:rPr lang="zh-CN" altLang="en-US" sz="3600" kern="0" noProof="0" dirty="0">
                <a:solidFill>
                  <a:prstClr val="white"/>
                </a:solidFill>
                <a:latin typeface="Helvetica" pitchFamily="2" charset="0"/>
              </a:rPr>
              <a:t> </a:t>
            </a:r>
            <a:r>
              <a:rPr lang="en-US" altLang="zh-CN" sz="3600" kern="0" noProof="0" dirty="0">
                <a:solidFill>
                  <a:prstClr val="white"/>
                </a:solidFill>
                <a:latin typeface="Helvetica" pitchFamily="2" charset="0"/>
              </a:rPr>
              <a:t>to</a:t>
            </a:r>
            <a:r>
              <a:rPr lang="zh-CN" altLang="en-US" sz="3600" kern="0" noProof="0" dirty="0">
                <a:solidFill>
                  <a:prstClr val="white"/>
                </a:solidFill>
                <a:latin typeface="Helvetica" pitchFamily="2" charset="0"/>
              </a:rPr>
              <a:t> </a:t>
            </a:r>
            <a:r>
              <a:rPr lang="en-US" altLang="zh-CN" sz="3600" kern="0" noProof="0" dirty="0">
                <a:solidFill>
                  <a:prstClr val="white"/>
                </a:solidFill>
                <a:latin typeface="Helvetica" pitchFamily="2" charset="0"/>
              </a:rPr>
              <a:t>control</a:t>
            </a:r>
            <a:r>
              <a:rPr lang="zh-CN" altLang="en-US" sz="3600" kern="0" noProof="0" dirty="0">
                <a:solidFill>
                  <a:prstClr val="white"/>
                </a:solidFill>
                <a:latin typeface="Helvetica" pitchFamily="2" charset="0"/>
              </a:rPr>
              <a:t> </a:t>
            </a:r>
            <a:r>
              <a:rPr lang="en-US" altLang="zh-CN" sz="3600" kern="0" noProof="0" dirty="0">
                <a:solidFill>
                  <a:prstClr val="white"/>
                </a:solidFill>
                <a:latin typeface="Helvetica" pitchFamily="2" charset="0"/>
              </a:rPr>
              <a:t>in</a:t>
            </a:r>
            <a:r>
              <a:rPr lang="zh-CN" altLang="en-US" sz="3600" kern="0" noProof="0" dirty="0">
                <a:solidFill>
                  <a:prstClr val="white"/>
                </a:solidFill>
                <a:latin typeface="Helvetica" pitchFamily="2" charset="0"/>
              </a:rPr>
              <a:t> </a:t>
            </a:r>
            <a:r>
              <a:rPr lang="en-US" altLang="zh-CN" sz="3600" kern="0" noProof="0" dirty="0">
                <a:solidFill>
                  <a:prstClr val="white"/>
                </a:solidFill>
                <a:latin typeface="Helvetica" pitchFamily="2" charset="0"/>
              </a:rPr>
              <a:t>with</a:t>
            </a:r>
            <a:r>
              <a:rPr lang="zh-CN" altLang="en-US" sz="3600" kern="0" noProof="0" dirty="0">
                <a:solidFill>
                  <a:prstClr val="white"/>
                </a:solidFill>
                <a:latin typeface="Helvetica" pitchFamily="2" charset="0"/>
              </a:rPr>
              <a:t> </a:t>
            </a:r>
            <a:r>
              <a:rPr lang="en-US" altLang="zh-CN" sz="3600" kern="0" noProof="0" dirty="0">
                <a:solidFill>
                  <a:prstClr val="white"/>
                </a:solidFill>
                <a:latin typeface="Helvetica" pitchFamily="2" charset="0"/>
              </a:rPr>
              <a:t>finer</a:t>
            </a:r>
            <a:r>
              <a:rPr lang="zh-CN" altLang="en-US" sz="3600" kern="0" noProof="0" dirty="0">
                <a:solidFill>
                  <a:prstClr val="white"/>
                </a:solidFill>
                <a:latin typeface="Helvetica" pitchFamily="2" charset="0"/>
              </a:rPr>
              <a:t> </a:t>
            </a:r>
            <a:r>
              <a:rPr lang="en-US" altLang="zh-CN" sz="3600" kern="0" noProof="0" dirty="0">
                <a:solidFill>
                  <a:prstClr val="white"/>
                </a:solidFill>
                <a:latin typeface="Helvetica" pitchFamily="2" charset="0"/>
              </a:rPr>
              <a:t>granularity?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78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7">
            <a:extLst>
              <a:ext uri="{FF2B5EF4-FFF2-40B4-BE49-F238E27FC236}">
                <a16:creationId xmlns:a16="http://schemas.microsoft.com/office/drawing/2014/main" id="{6C674C57-DE2A-C742-AF4A-3DA01ECBA764}"/>
              </a:ext>
            </a:extLst>
          </p:cNvPr>
          <p:cNvSpPr/>
          <p:nvPr/>
        </p:nvSpPr>
        <p:spPr>
          <a:xfrm>
            <a:off x="1484185" y="1324477"/>
            <a:ext cx="10376535" cy="0"/>
          </a:xfrm>
          <a:custGeom>
            <a:avLst/>
            <a:gdLst/>
            <a:ahLst/>
            <a:cxnLst/>
            <a:rect l="l" t="t" r="r" b="b"/>
            <a:pathLst>
              <a:path w="10376535">
                <a:moveTo>
                  <a:pt x="0" y="1"/>
                </a:moveTo>
                <a:lnTo>
                  <a:pt x="10376205" y="0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1" name="object 28">
            <a:extLst>
              <a:ext uri="{FF2B5EF4-FFF2-40B4-BE49-F238E27FC236}">
                <a16:creationId xmlns:a16="http://schemas.microsoft.com/office/drawing/2014/main" id="{5DB8D4F7-5763-0848-B00E-58B2C3FD4FA9}"/>
              </a:ext>
            </a:extLst>
          </p:cNvPr>
          <p:cNvSpPr/>
          <p:nvPr/>
        </p:nvSpPr>
        <p:spPr>
          <a:xfrm>
            <a:off x="331574" y="1324478"/>
            <a:ext cx="1139825" cy="0"/>
          </a:xfrm>
          <a:custGeom>
            <a:avLst/>
            <a:gdLst/>
            <a:ahLst/>
            <a:cxnLst/>
            <a:rect l="l" t="t" r="r" b="b"/>
            <a:pathLst>
              <a:path w="1139825">
                <a:moveTo>
                  <a:pt x="0" y="0"/>
                </a:moveTo>
                <a:lnTo>
                  <a:pt x="1139590" y="1"/>
                </a:lnTo>
              </a:path>
            </a:pathLst>
          </a:custGeom>
          <a:ln w="762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8EC2367C-44DC-E047-A410-633FF7999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</p:spPr>
        <p:txBody>
          <a:bodyPr/>
          <a:lstStyle/>
          <a:p>
            <a:fld id="{8D482D4C-7324-4DE2-94D4-658F89AED4D8}" type="slidenum">
              <a:rPr lang="en-US" smtClean="0">
                <a:latin typeface="Helvetica" pitchFamily="2" charset="0"/>
              </a:rPr>
              <a:pPr/>
              <a:t>23</a:t>
            </a:fld>
            <a:endParaRPr lang="en-US">
              <a:latin typeface="Helvetica" pitchFamily="2" charset="0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10B5827E-E00E-0A4C-947D-E82257283008}"/>
              </a:ext>
            </a:extLst>
          </p:cNvPr>
          <p:cNvSpPr txBox="1">
            <a:spLocks/>
          </p:cNvSpPr>
          <p:nvPr/>
        </p:nvSpPr>
        <p:spPr>
          <a:xfrm>
            <a:off x="326703" y="434262"/>
            <a:ext cx="11538594" cy="568104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z="3600" spc="30">
                <a:solidFill>
                  <a:srgbClr val="3467AE"/>
                </a:solidFill>
                <a:latin typeface="Helvetica" pitchFamily="2" charset="0"/>
              </a:rPr>
              <a:t>Optimizing NIC-host Data Transfer: Adaptive DDIO</a:t>
            </a:r>
            <a:endParaRPr lang="en-US" sz="2400" spc="-140">
              <a:solidFill>
                <a:srgbClr val="3467AE"/>
              </a:solidFill>
              <a:latin typeface="Helvetica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0D38C2-5B36-764F-B5C1-F3719B446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768" y="2825242"/>
            <a:ext cx="7918461" cy="21236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82F570-AFB9-0C48-A99B-E2A486E98845}"/>
              </a:ext>
            </a:extLst>
          </p:cNvPr>
          <p:cNvSpPr txBox="1"/>
          <p:nvPr/>
        </p:nvSpPr>
        <p:spPr>
          <a:xfrm>
            <a:off x="529611" y="1324477"/>
            <a:ext cx="10494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altLang="zh-CN" sz="2800" spc="60">
                <a:latin typeface="Helvetica" pitchFamily="2" charset="0"/>
                <a:cs typeface="Calibri Light"/>
              </a:rPr>
              <a:t>We</a:t>
            </a:r>
            <a:r>
              <a:rPr lang="zh-CN" altLang="en-US" sz="2800" spc="6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>
                <a:latin typeface="Helvetica" pitchFamily="2" charset="0"/>
                <a:cs typeface="Calibri Light"/>
              </a:rPr>
              <a:t>find</a:t>
            </a:r>
            <a:r>
              <a:rPr lang="zh-CN" altLang="en-US" sz="2800" spc="6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>
                <a:latin typeface="Helvetica" pitchFamily="2" charset="0"/>
                <a:cs typeface="Calibri Light"/>
              </a:rPr>
              <a:t>that</a:t>
            </a:r>
            <a:r>
              <a:rPr lang="zh-CN" altLang="en-US" sz="2800" spc="6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>
                <a:latin typeface="Helvetica" pitchFamily="2" charset="0"/>
                <a:cs typeface="Calibri Light"/>
              </a:rPr>
              <a:t>a</a:t>
            </a:r>
            <a:r>
              <a:rPr lang="zh-CN" altLang="en-US" sz="2800" spc="6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>
                <a:latin typeface="Helvetica" pitchFamily="2" charset="0"/>
                <a:cs typeface="Calibri Light"/>
              </a:rPr>
              <a:t>rarely-discussed</a:t>
            </a:r>
            <a:r>
              <a:rPr lang="zh-CN" altLang="en-US" sz="2800" spc="6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>
                <a:latin typeface="Helvetica" pitchFamily="2" charset="0"/>
                <a:cs typeface="Calibri Light"/>
              </a:rPr>
              <a:t>bit</a:t>
            </a:r>
            <a:r>
              <a:rPr lang="zh-CN" altLang="en-US" sz="2800" spc="6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>
                <a:latin typeface="Helvetica" pitchFamily="2" charset="0"/>
                <a:cs typeface="Calibri Light"/>
              </a:rPr>
              <a:t>in</a:t>
            </a:r>
            <a:r>
              <a:rPr lang="zh-CN" altLang="en-US" sz="2800" spc="6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>
                <a:latin typeface="Helvetica" pitchFamily="2" charset="0"/>
                <a:cs typeface="Calibri Light"/>
              </a:rPr>
              <a:t>PCIe</a:t>
            </a:r>
            <a:r>
              <a:rPr lang="zh-CN" altLang="en-US" sz="2800" spc="6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>
                <a:latin typeface="Helvetica" pitchFamily="2" charset="0"/>
                <a:cs typeface="Calibri Light"/>
              </a:rPr>
              <a:t>header</a:t>
            </a:r>
            <a:r>
              <a:rPr lang="zh-CN" altLang="en-US" sz="2800" spc="6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>
                <a:latin typeface="Helvetica" pitchFamily="2" charset="0"/>
                <a:cs typeface="Calibri Light"/>
              </a:rPr>
              <a:t>(TPH)</a:t>
            </a:r>
            <a:r>
              <a:rPr lang="zh-CN" altLang="en-US" sz="2800" spc="6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>
                <a:latin typeface="Helvetica" pitchFamily="2" charset="0"/>
                <a:cs typeface="Calibri Light"/>
              </a:rPr>
              <a:t>can</a:t>
            </a:r>
            <a:r>
              <a:rPr lang="zh-CN" altLang="en-US" sz="2800" spc="6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>
                <a:latin typeface="Helvetica" pitchFamily="2" charset="0"/>
                <a:cs typeface="Calibri Light"/>
              </a:rPr>
              <a:t>help</a:t>
            </a:r>
            <a:r>
              <a:rPr lang="zh-CN" altLang="en-US" sz="2800" spc="6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>
                <a:latin typeface="Helvetica" pitchFamily="2" charset="0"/>
                <a:cs typeface="Calibri Light"/>
              </a:rPr>
              <a:t>achieve</a:t>
            </a:r>
            <a:r>
              <a:rPr lang="zh-CN" altLang="en-US" sz="2800" spc="6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>
                <a:latin typeface="Helvetica" pitchFamily="2" charset="0"/>
                <a:cs typeface="Calibri Light"/>
              </a:rPr>
              <a:t>equivalent behavior.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5E5A2294-1399-9942-A726-EEAD91F9DBB2}"/>
              </a:ext>
            </a:extLst>
          </p:cNvPr>
          <p:cNvSpPr/>
          <p:nvPr/>
        </p:nvSpPr>
        <p:spPr>
          <a:xfrm>
            <a:off x="5955030" y="3234690"/>
            <a:ext cx="365760" cy="765810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7B86D8-B5F3-3245-B3F4-62390E4D63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388" y="2564771"/>
            <a:ext cx="8277284" cy="29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8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A033AC-D6BF-0D41-ACD1-9719583ED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627" y="2242778"/>
            <a:ext cx="9527767" cy="33245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1D9CE8-C6FC-8F45-B306-D7246E9B0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271" y="3898065"/>
            <a:ext cx="2008243" cy="706604"/>
          </a:xfrm>
          <a:prstGeom prst="rect">
            <a:avLst/>
          </a:prstGeom>
        </p:spPr>
      </p:pic>
      <p:sp>
        <p:nvSpPr>
          <p:cNvPr id="10" name="object 27">
            <a:extLst>
              <a:ext uri="{FF2B5EF4-FFF2-40B4-BE49-F238E27FC236}">
                <a16:creationId xmlns:a16="http://schemas.microsoft.com/office/drawing/2014/main" id="{6C674C57-DE2A-C742-AF4A-3DA01ECBA764}"/>
              </a:ext>
            </a:extLst>
          </p:cNvPr>
          <p:cNvSpPr/>
          <p:nvPr/>
        </p:nvSpPr>
        <p:spPr>
          <a:xfrm>
            <a:off x="1484185" y="1324477"/>
            <a:ext cx="10376535" cy="0"/>
          </a:xfrm>
          <a:custGeom>
            <a:avLst/>
            <a:gdLst/>
            <a:ahLst/>
            <a:cxnLst/>
            <a:rect l="l" t="t" r="r" b="b"/>
            <a:pathLst>
              <a:path w="10376535">
                <a:moveTo>
                  <a:pt x="0" y="1"/>
                </a:moveTo>
                <a:lnTo>
                  <a:pt x="10376205" y="0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1" name="object 28">
            <a:extLst>
              <a:ext uri="{FF2B5EF4-FFF2-40B4-BE49-F238E27FC236}">
                <a16:creationId xmlns:a16="http://schemas.microsoft.com/office/drawing/2014/main" id="{5DB8D4F7-5763-0848-B00E-58B2C3FD4FA9}"/>
              </a:ext>
            </a:extLst>
          </p:cNvPr>
          <p:cNvSpPr/>
          <p:nvPr/>
        </p:nvSpPr>
        <p:spPr>
          <a:xfrm>
            <a:off x="331574" y="1324478"/>
            <a:ext cx="1139825" cy="0"/>
          </a:xfrm>
          <a:custGeom>
            <a:avLst/>
            <a:gdLst/>
            <a:ahLst/>
            <a:cxnLst/>
            <a:rect l="l" t="t" r="r" b="b"/>
            <a:pathLst>
              <a:path w="1139825">
                <a:moveTo>
                  <a:pt x="0" y="0"/>
                </a:moveTo>
                <a:lnTo>
                  <a:pt x="1139590" y="1"/>
                </a:lnTo>
              </a:path>
            </a:pathLst>
          </a:custGeom>
          <a:ln w="762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8EC2367C-44DC-E047-A410-633FF7999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</p:spPr>
        <p:txBody>
          <a:bodyPr/>
          <a:lstStyle/>
          <a:p>
            <a:fld id="{8D482D4C-7324-4DE2-94D4-658F89AED4D8}" type="slidenum">
              <a:rPr lang="en-US" smtClean="0">
                <a:latin typeface="Helvetica" pitchFamily="2" charset="0"/>
              </a:rPr>
              <a:pPr/>
              <a:t>24</a:t>
            </a:fld>
            <a:endParaRPr lang="en-US">
              <a:latin typeface="Helvetica" pitchFamily="2" charset="0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10B5827E-E00E-0A4C-947D-E82257283008}"/>
              </a:ext>
            </a:extLst>
          </p:cNvPr>
          <p:cNvSpPr txBox="1">
            <a:spLocks/>
          </p:cNvSpPr>
          <p:nvPr/>
        </p:nvSpPr>
        <p:spPr>
          <a:xfrm>
            <a:off x="326703" y="434262"/>
            <a:ext cx="11538594" cy="568104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z="3600" spc="30">
                <a:solidFill>
                  <a:srgbClr val="3467AE"/>
                </a:solidFill>
                <a:latin typeface="Helvetica" pitchFamily="2" charset="0"/>
              </a:rPr>
              <a:t>Optimizing NIC-host Data Transfer: Adaptive DDIO</a:t>
            </a:r>
            <a:endParaRPr lang="en-US" sz="2400" spc="-140">
              <a:solidFill>
                <a:srgbClr val="3467AE"/>
              </a:solidFill>
              <a:latin typeface="Helvetica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7CF409-5118-EA4D-B000-2FD42C96F1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4286" y="5253906"/>
            <a:ext cx="3446215" cy="4257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920B2A-1D00-DA4B-8AA3-CD02B97664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6307" y="3711890"/>
            <a:ext cx="5250409" cy="16217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090573-007C-D14D-9B67-0628795A01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8799" y="3018500"/>
            <a:ext cx="2544971" cy="22354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A634F4-9CEC-9948-ABB0-78D7B7578A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4160" y="4457008"/>
            <a:ext cx="1074409" cy="1621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F308CB-E490-F24B-9085-86E7CE4539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2664" y="2982358"/>
            <a:ext cx="2047457" cy="15203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F833D1-570B-7B4F-A8FC-0FCA292CE1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64071" y="4983073"/>
            <a:ext cx="1054136" cy="14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2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0.09141 -0.15116 C 0.11055 -0.18542 0.13906 -0.20301 0.16927 -0.20301 C 0.20352 -0.20301 0.23086 -0.18542 0.25 -0.15116 L 0.34193 4.44444E-6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96" y="-1016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16 -0.00533 C 0.04675 -0.0676 0.06172 -0.12987 0.09571 -0.1625 C 0.12969 -0.19561 0.21367 -0.20116 0.2362 -0.20301 " pathEditMode="relative" rAng="0" ptsTypes="AAA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-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7">
            <a:extLst>
              <a:ext uri="{FF2B5EF4-FFF2-40B4-BE49-F238E27FC236}">
                <a16:creationId xmlns:a16="http://schemas.microsoft.com/office/drawing/2014/main" id="{EB4F3986-DC29-B24C-AB27-1B4D3BC0AC2C}"/>
              </a:ext>
            </a:extLst>
          </p:cNvPr>
          <p:cNvSpPr/>
          <p:nvPr/>
        </p:nvSpPr>
        <p:spPr>
          <a:xfrm>
            <a:off x="1484185" y="1324477"/>
            <a:ext cx="10376535" cy="0"/>
          </a:xfrm>
          <a:custGeom>
            <a:avLst/>
            <a:gdLst/>
            <a:ahLst/>
            <a:cxnLst/>
            <a:rect l="l" t="t" r="r" b="b"/>
            <a:pathLst>
              <a:path w="10376535">
                <a:moveTo>
                  <a:pt x="0" y="1"/>
                </a:moveTo>
                <a:lnTo>
                  <a:pt x="10376205" y="0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0" name="object 28">
            <a:extLst>
              <a:ext uri="{FF2B5EF4-FFF2-40B4-BE49-F238E27FC236}">
                <a16:creationId xmlns:a16="http://schemas.microsoft.com/office/drawing/2014/main" id="{C83FDFAA-408F-CB4A-A44B-FFD57EAF4312}"/>
              </a:ext>
            </a:extLst>
          </p:cNvPr>
          <p:cNvSpPr/>
          <p:nvPr/>
        </p:nvSpPr>
        <p:spPr>
          <a:xfrm>
            <a:off x="331574" y="1324478"/>
            <a:ext cx="1139825" cy="0"/>
          </a:xfrm>
          <a:custGeom>
            <a:avLst/>
            <a:gdLst/>
            <a:ahLst/>
            <a:cxnLst/>
            <a:rect l="l" t="t" r="r" b="b"/>
            <a:pathLst>
              <a:path w="1139825">
                <a:moveTo>
                  <a:pt x="0" y="0"/>
                </a:moveTo>
                <a:lnTo>
                  <a:pt x="1139590" y="1"/>
                </a:lnTo>
              </a:path>
            </a:pathLst>
          </a:custGeom>
          <a:ln w="762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FB77492C-9467-0242-BBF7-466E89B0A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</p:spPr>
        <p:txBody>
          <a:bodyPr/>
          <a:lstStyle/>
          <a:p>
            <a:fld id="{8D482D4C-7324-4DE2-94D4-658F89AED4D8}" type="slidenum">
              <a:rPr lang="en-US" smtClean="0">
                <a:latin typeface="Helvetica" pitchFamily="2" charset="0"/>
              </a:rPr>
              <a:pPr/>
              <a:t>25</a:t>
            </a:fld>
            <a:endParaRPr lang="en-US">
              <a:latin typeface="Helvetica" pitchFamily="2" charset="0"/>
            </a:endParaRPr>
          </a:p>
        </p:txBody>
      </p:sp>
      <p:sp>
        <p:nvSpPr>
          <p:cNvPr id="21" name="object 26">
            <a:extLst>
              <a:ext uri="{FF2B5EF4-FFF2-40B4-BE49-F238E27FC236}">
                <a16:creationId xmlns:a16="http://schemas.microsoft.com/office/drawing/2014/main" id="{149826A4-09F2-2445-B324-6F7ECC2D5393}"/>
              </a:ext>
            </a:extLst>
          </p:cNvPr>
          <p:cNvSpPr txBox="1">
            <a:spLocks/>
          </p:cNvSpPr>
          <p:nvPr/>
        </p:nvSpPr>
        <p:spPr>
          <a:xfrm>
            <a:off x="326703" y="403484"/>
            <a:ext cx="11538594" cy="629660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z="4000" spc="30">
                <a:solidFill>
                  <a:srgbClr val="3467AE"/>
                </a:solidFill>
                <a:latin typeface="Helvetica" pitchFamily="2" charset="0"/>
              </a:rPr>
              <a:t>Discussion</a:t>
            </a:r>
            <a:r>
              <a:rPr lang="zh-CN" altLang="en-US" sz="4000" spc="3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>
                <a:solidFill>
                  <a:srgbClr val="3467AE"/>
                </a:solidFill>
                <a:latin typeface="Helvetica" pitchFamily="2" charset="0"/>
              </a:rPr>
              <a:t>and</a:t>
            </a:r>
            <a:r>
              <a:rPr lang="zh-CN" altLang="en-US" sz="4000" spc="3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>
                <a:solidFill>
                  <a:srgbClr val="3467AE"/>
                </a:solidFill>
                <a:latin typeface="Helvetica" pitchFamily="2" charset="0"/>
              </a:rPr>
              <a:t>Future</a:t>
            </a:r>
            <a:r>
              <a:rPr lang="zh-CN" altLang="en-US" sz="4000" spc="3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>
                <a:solidFill>
                  <a:srgbClr val="3467AE"/>
                </a:solidFill>
                <a:latin typeface="Helvetica" pitchFamily="2" charset="0"/>
              </a:rPr>
              <a:t>Directions</a:t>
            </a:r>
            <a:r>
              <a:rPr lang="zh-CN" altLang="en-US" sz="4000" spc="30">
                <a:solidFill>
                  <a:srgbClr val="3467AE"/>
                </a:solidFill>
                <a:latin typeface="Helvetica" pitchFamily="2" charset="0"/>
              </a:rPr>
              <a:t> </a:t>
            </a:r>
            <a:endParaRPr lang="en-US" sz="4000" spc="-140">
              <a:solidFill>
                <a:srgbClr val="3467AE"/>
              </a:solidFill>
              <a:latin typeface="Helvetica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7D7B50-77ED-D14F-8BF1-5737FF80A7E0}"/>
              </a:ext>
            </a:extLst>
          </p:cNvPr>
          <p:cNvSpPr txBox="1"/>
          <p:nvPr/>
        </p:nvSpPr>
        <p:spPr>
          <a:xfrm>
            <a:off x="529611" y="1324477"/>
            <a:ext cx="104947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altLang="zh-CN" sz="2800" spc="60">
                <a:latin typeface="Helvetica" pitchFamily="2" charset="0"/>
                <a:cs typeface="Calibri Light"/>
              </a:rPr>
              <a:t>Workload scheduling: dedicated scheduler + dumb NIC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altLang="zh-CN" sz="2800" spc="60">
              <a:latin typeface="Helvetica" pitchFamily="2" charset="0"/>
              <a:cs typeface="Calibri Ligh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altLang="zh-CN" sz="2800" spc="60">
                <a:latin typeface="Helvetica" pitchFamily="2" charset="0"/>
                <a:cs typeface="Calibri Light"/>
              </a:rPr>
              <a:t>Adaptive and dynamic workload dispatching: smoothen traffic fluctuation for better QoS (tail latency) performance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altLang="zh-CN" sz="2800" spc="60">
              <a:latin typeface="Helvetica" pitchFamily="2" charset="0"/>
              <a:cs typeface="Calibri Ligh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altLang="zh-CN" sz="2800" spc="60">
                <a:latin typeface="Helvetica" pitchFamily="2" charset="0"/>
                <a:cs typeface="Calibri Light"/>
              </a:rPr>
              <a:t>Multi-device collaboration for end-to-end task execution in a flexible pipeline/DAG (directed acyclic graph) manner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altLang="zh-CN" sz="2800" spc="60">
              <a:latin typeface="Helvetica" pitchFamily="2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71510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7">
            <a:extLst>
              <a:ext uri="{FF2B5EF4-FFF2-40B4-BE49-F238E27FC236}">
                <a16:creationId xmlns:a16="http://schemas.microsoft.com/office/drawing/2014/main" id="{6C674C57-DE2A-C742-AF4A-3DA01ECBA764}"/>
              </a:ext>
            </a:extLst>
          </p:cNvPr>
          <p:cNvSpPr/>
          <p:nvPr/>
        </p:nvSpPr>
        <p:spPr>
          <a:xfrm>
            <a:off x="1484185" y="1324477"/>
            <a:ext cx="10376535" cy="0"/>
          </a:xfrm>
          <a:custGeom>
            <a:avLst/>
            <a:gdLst/>
            <a:ahLst/>
            <a:cxnLst/>
            <a:rect l="l" t="t" r="r" b="b"/>
            <a:pathLst>
              <a:path w="10376535">
                <a:moveTo>
                  <a:pt x="0" y="1"/>
                </a:moveTo>
                <a:lnTo>
                  <a:pt x="10376205" y="0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1" name="object 28">
            <a:extLst>
              <a:ext uri="{FF2B5EF4-FFF2-40B4-BE49-F238E27FC236}">
                <a16:creationId xmlns:a16="http://schemas.microsoft.com/office/drawing/2014/main" id="{5DB8D4F7-5763-0848-B00E-58B2C3FD4FA9}"/>
              </a:ext>
            </a:extLst>
          </p:cNvPr>
          <p:cNvSpPr/>
          <p:nvPr/>
        </p:nvSpPr>
        <p:spPr>
          <a:xfrm>
            <a:off x="331574" y="1324478"/>
            <a:ext cx="1139825" cy="0"/>
          </a:xfrm>
          <a:custGeom>
            <a:avLst/>
            <a:gdLst/>
            <a:ahLst/>
            <a:cxnLst/>
            <a:rect l="l" t="t" r="r" b="b"/>
            <a:pathLst>
              <a:path w="1139825">
                <a:moveTo>
                  <a:pt x="0" y="0"/>
                </a:moveTo>
                <a:lnTo>
                  <a:pt x="1139590" y="1"/>
                </a:lnTo>
              </a:path>
            </a:pathLst>
          </a:custGeom>
          <a:ln w="762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8EC2367C-44DC-E047-A410-633FF7999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</p:spPr>
        <p:txBody>
          <a:bodyPr/>
          <a:lstStyle/>
          <a:p>
            <a:fld id="{8D482D4C-7324-4DE2-94D4-658F89AED4D8}" type="slidenum">
              <a:rPr lang="en-US" smtClean="0">
                <a:latin typeface="Helvetica" pitchFamily="2" charset="0"/>
              </a:rPr>
              <a:pPr/>
              <a:t>3</a:t>
            </a:fld>
            <a:endParaRPr lang="en-US">
              <a:latin typeface="Helvetica" pitchFamily="2" charset="0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10B5827E-E00E-0A4C-947D-E82257283008}"/>
              </a:ext>
            </a:extLst>
          </p:cNvPr>
          <p:cNvSpPr txBox="1">
            <a:spLocks/>
          </p:cNvSpPr>
          <p:nvPr/>
        </p:nvSpPr>
        <p:spPr>
          <a:xfrm>
            <a:off x="326703" y="-132559"/>
            <a:ext cx="11538594" cy="1701748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n-US" altLang="zh-CN" sz="4000" spc="30">
              <a:solidFill>
                <a:srgbClr val="3467AE"/>
              </a:solidFill>
              <a:latin typeface="Helvetica" pitchFamily="2" charset="0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z="4000" spc="30">
                <a:solidFill>
                  <a:srgbClr val="3467AE"/>
                </a:solidFill>
                <a:latin typeface="Helvetica" pitchFamily="2" charset="0"/>
              </a:rPr>
              <a:t>“Datacenter Tax” and “Killer Microsecond”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n-US" sz="2800" spc="-140">
              <a:solidFill>
                <a:srgbClr val="3467AE"/>
              </a:solidFill>
              <a:latin typeface="Helvetica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C67D4A-7B75-6145-835F-2488BD74EB63}"/>
              </a:ext>
            </a:extLst>
          </p:cNvPr>
          <p:cNvSpPr txBox="1"/>
          <p:nvPr/>
        </p:nvSpPr>
        <p:spPr>
          <a:xfrm>
            <a:off x="458637" y="4933357"/>
            <a:ext cx="4846194" cy="1200329"/>
          </a:xfrm>
          <a:prstGeom prst="rect">
            <a:avLst/>
          </a:prstGeom>
          <a:noFill/>
          <a:ln w="38100">
            <a:solidFill>
              <a:srgbClr val="0365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22-27% of WSC cycles are spent in different components of “datacenter tax”.</a:t>
            </a:r>
            <a:endParaRPr lang="en-CN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AEF2DA-BBC5-EE4E-B063-97D2A4F9D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65" y="2347588"/>
            <a:ext cx="4738688" cy="21182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852400-C4C3-824F-BBD1-95F4B8F4F0AA}"/>
              </a:ext>
            </a:extLst>
          </p:cNvPr>
          <p:cNvSpPr txBox="1"/>
          <p:nvPr/>
        </p:nvSpPr>
        <p:spPr>
          <a:xfrm>
            <a:off x="0" y="6558039"/>
            <a:ext cx="4949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Profiling</a:t>
            </a:r>
            <a:r>
              <a:rPr lang="zh-CN" altLang="en-US" sz="1200" dirty="0"/>
              <a:t> </a:t>
            </a:r>
            <a:r>
              <a:rPr lang="en-US" altLang="zh-CN" sz="1200" dirty="0"/>
              <a:t>a</a:t>
            </a:r>
            <a:r>
              <a:rPr lang="zh-CN" altLang="en-US" sz="1200" dirty="0"/>
              <a:t> </a:t>
            </a:r>
            <a:r>
              <a:rPr lang="en-US" altLang="zh-CN" sz="1200" dirty="0"/>
              <a:t>warehouse-scale</a:t>
            </a:r>
            <a:r>
              <a:rPr lang="zh-CN" altLang="en-US" sz="1200" dirty="0"/>
              <a:t> </a:t>
            </a:r>
            <a:r>
              <a:rPr lang="en-US" altLang="zh-CN" sz="1200" dirty="0"/>
              <a:t>computer,</a:t>
            </a:r>
            <a:r>
              <a:rPr lang="zh-CN" altLang="en-US" sz="1200" dirty="0"/>
              <a:t> </a:t>
            </a:r>
            <a:r>
              <a:rPr lang="en-US" altLang="zh-CN" sz="1200" dirty="0"/>
              <a:t>ISCA’15</a:t>
            </a:r>
            <a:endParaRPr 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1A89F2-780C-A343-A8BF-4830CD12B858}"/>
              </a:ext>
            </a:extLst>
          </p:cNvPr>
          <p:cNvSpPr txBox="1"/>
          <p:nvPr/>
        </p:nvSpPr>
        <p:spPr>
          <a:xfrm>
            <a:off x="6288098" y="1581248"/>
            <a:ext cx="4612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000" dirty="0">
                <a:latin typeface="Helvetica" pitchFamily="2" charset="0"/>
              </a:rPr>
              <a:t>A new breed of microsecond events</a:t>
            </a:r>
            <a:endParaRPr lang="en-US" altLang="zh-CN" sz="2000" spc="60" dirty="0">
              <a:latin typeface="Helvetica" pitchFamily="2" charset="0"/>
              <a:cs typeface="Calibri Ligh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B00374-3514-CD48-9C2C-2478D36A13F4}"/>
              </a:ext>
            </a:extLst>
          </p:cNvPr>
          <p:cNvSpPr txBox="1"/>
          <p:nvPr/>
        </p:nvSpPr>
        <p:spPr>
          <a:xfrm>
            <a:off x="331574" y="1613992"/>
            <a:ext cx="5100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altLang="zh-CN" sz="2000" spc="60" dirty="0">
                <a:latin typeface="Helvetica" pitchFamily="2" charset="0"/>
                <a:cs typeface="Calibri Light"/>
              </a:rPr>
              <a:t>The impact of Datacenter tax is large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12FB124-2442-4D49-AC98-9EC8D0319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0" b="16810"/>
          <a:stretch/>
        </p:blipFill>
        <p:spPr bwMode="auto">
          <a:xfrm>
            <a:off x="8626919" y="1896560"/>
            <a:ext cx="2351968" cy="82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CB737F2-6B0E-ED4B-B549-12999D9112B2}"/>
              </a:ext>
            </a:extLst>
          </p:cNvPr>
          <p:cNvSpPr/>
          <p:nvPr/>
        </p:nvSpPr>
        <p:spPr>
          <a:xfrm>
            <a:off x="6653420" y="2144185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" pitchFamily="2" charset="0"/>
              </a:rPr>
              <a:t>Solid</a:t>
            </a:r>
            <a:r>
              <a:rPr lang="en-US" altLang="zh-CN" dirty="0">
                <a:latin typeface="Helvetica" pitchFamily="2" charset="0"/>
              </a:rPr>
              <a:t>-State</a:t>
            </a:r>
            <a:r>
              <a:rPr lang="zh-CN" altLang="en-US" dirty="0">
                <a:latin typeface="Helvetica" pitchFamily="2" charset="0"/>
              </a:rPr>
              <a:t> </a:t>
            </a:r>
            <a:r>
              <a:rPr lang="en-US" altLang="zh-CN" dirty="0">
                <a:latin typeface="Helvetica" pitchFamily="2" charset="0"/>
              </a:rPr>
              <a:t>Drive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619A9D-85A5-3B42-AB40-E30DDB922FF3}"/>
              </a:ext>
            </a:extLst>
          </p:cNvPr>
          <p:cNvSpPr/>
          <p:nvPr/>
        </p:nvSpPr>
        <p:spPr>
          <a:xfrm>
            <a:off x="7451077" y="6581001"/>
            <a:ext cx="44827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N" sz="1200"/>
              <a:t>Attack of the killer microseconds</a:t>
            </a:r>
            <a:r>
              <a:rPr lang="en-US" altLang="zh-CN" sz="1200" dirty="0"/>
              <a:t>, Communications of the ACM, 2017</a:t>
            </a:r>
            <a:endParaRPr lang="en-CN" sz="12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EF9AFD-21B9-A240-B369-D87DF36D5B5B}"/>
              </a:ext>
            </a:extLst>
          </p:cNvPr>
          <p:cNvSpPr/>
          <p:nvPr/>
        </p:nvSpPr>
        <p:spPr>
          <a:xfrm>
            <a:off x="6563652" y="4096513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" pitchFamily="2" charset="0"/>
              </a:rPr>
              <a:t>GPU/accelerators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CA2BA9B-D821-534B-B51A-52BC1F0FD6BC}"/>
              </a:ext>
            </a:extLst>
          </p:cNvPr>
          <p:cNvSpPr/>
          <p:nvPr/>
        </p:nvSpPr>
        <p:spPr>
          <a:xfrm>
            <a:off x="6288098" y="3082411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" pitchFamily="2" charset="0"/>
              </a:rPr>
              <a:t>Datacenter networking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C448AA80-5C8C-7C45-A74F-C1DE38510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6" r="9626"/>
          <a:stretch/>
        </p:blipFill>
        <p:spPr bwMode="auto">
          <a:xfrm>
            <a:off x="8879076" y="2725527"/>
            <a:ext cx="1767630" cy="123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EA99DA2-60E9-A147-A822-606FB1144195}"/>
              </a:ext>
            </a:extLst>
          </p:cNvPr>
          <p:cNvSpPr txBox="1"/>
          <p:nvPr/>
        </p:nvSpPr>
        <p:spPr>
          <a:xfrm>
            <a:off x="6288097" y="4933357"/>
            <a:ext cx="5182243" cy="1200329"/>
          </a:xfrm>
          <a:prstGeom prst="rect">
            <a:avLst/>
          </a:prstGeom>
          <a:noFill/>
          <a:ln w="38100">
            <a:solidFill>
              <a:srgbClr val="0365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Efficient handling of microsecond-scale events is becoming paramount for a new breed of low-latency I/O devices</a:t>
            </a:r>
            <a:endParaRPr lang="en-CN" sz="2400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B1D21DA-15E3-C341-968E-8D8AA3254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0" b="7810"/>
          <a:stretch/>
        </p:blipFill>
        <p:spPr bwMode="auto">
          <a:xfrm>
            <a:off x="8791311" y="3807744"/>
            <a:ext cx="2040437" cy="96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12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4" grpId="0"/>
      <p:bldP spid="15" grpId="0"/>
      <p:bldP spid="6" grpId="0"/>
      <p:bldP spid="7" grpId="0"/>
      <p:bldP spid="20" grpId="0"/>
      <p:bldP spid="21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7">
            <a:extLst>
              <a:ext uri="{FF2B5EF4-FFF2-40B4-BE49-F238E27FC236}">
                <a16:creationId xmlns:a16="http://schemas.microsoft.com/office/drawing/2014/main" id="{6C674C57-DE2A-C742-AF4A-3DA01ECBA764}"/>
              </a:ext>
            </a:extLst>
          </p:cNvPr>
          <p:cNvSpPr/>
          <p:nvPr/>
        </p:nvSpPr>
        <p:spPr>
          <a:xfrm>
            <a:off x="1484185" y="1324477"/>
            <a:ext cx="10376535" cy="0"/>
          </a:xfrm>
          <a:custGeom>
            <a:avLst/>
            <a:gdLst/>
            <a:ahLst/>
            <a:cxnLst/>
            <a:rect l="l" t="t" r="r" b="b"/>
            <a:pathLst>
              <a:path w="10376535">
                <a:moveTo>
                  <a:pt x="0" y="1"/>
                </a:moveTo>
                <a:lnTo>
                  <a:pt x="10376205" y="0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1" name="object 28">
            <a:extLst>
              <a:ext uri="{FF2B5EF4-FFF2-40B4-BE49-F238E27FC236}">
                <a16:creationId xmlns:a16="http://schemas.microsoft.com/office/drawing/2014/main" id="{5DB8D4F7-5763-0848-B00E-58B2C3FD4FA9}"/>
              </a:ext>
            </a:extLst>
          </p:cNvPr>
          <p:cNvSpPr/>
          <p:nvPr/>
        </p:nvSpPr>
        <p:spPr>
          <a:xfrm>
            <a:off x="331574" y="1324478"/>
            <a:ext cx="1139825" cy="0"/>
          </a:xfrm>
          <a:custGeom>
            <a:avLst/>
            <a:gdLst/>
            <a:ahLst/>
            <a:cxnLst/>
            <a:rect l="l" t="t" r="r" b="b"/>
            <a:pathLst>
              <a:path w="1139825">
                <a:moveTo>
                  <a:pt x="0" y="0"/>
                </a:moveTo>
                <a:lnTo>
                  <a:pt x="1139590" y="1"/>
                </a:lnTo>
              </a:path>
            </a:pathLst>
          </a:custGeom>
          <a:ln w="762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8EC2367C-44DC-E047-A410-633FF7999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</p:spPr>
        <p:txBody>
          <a:bodyPr/>
          <a:lstStyle/>
          <a:p>
            <a:fld id="{8D482D4C-7324-4DE2-94D4-658F89AED4D8}" type="slidenum">
              <a:rPr lang="en-US" smtClean="0">
                <a:latin typeface="Helvetica" pitchFamily="2" charset="0"/>
              </a:rPr>
              <a:pPr/>
              <a:t>4</a:t>
            </a:fld>
            <a:endParaRPr lang="en-US">
              <a:latin typeface="Helvetica" pitchFamily="2" charset="0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10B5827E-E00E-0A4C-947D-E82257283008}"/>
              </a:ext>
            </a:extLst>
          </p:cNvPr>
          <p:cNvSpPr txBox="1">
            <a:spLocks/>
          </p:cNvSpPr>
          <p:nvPr/>
        </p:nvSpPr>
        <p:spPr>
          <a:xfrm>
            <a:off x="326703" y="434262"/>
            <a:ext cx="11538594" cy="568104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z="3600" spc="30">
                <a:solidFill>
                  <a:srgbClr val="3467AE"/>
                </a:solidFill>
                <a:latin typeface="Helvetica" pitchFamily="2" charset="0"/>
              </a:rPr>
              <a:t>Current Efforts for Accelerating</a:t>
            </a:r>
            <a:r>
              <a:rPr lang="zh-CN" altLang="en-US" sz="3600" spc="3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3600" spc="30">
                <a:solidFill>
                  <a:srgbClr val="3467AE"/>
                </a:solidFill>
                <a:latin typeface="Helvetica" pitchFamily="2" charset="0"/>
              </a:rPr>
              <a:t>Distributed</a:t>
            </a:r>
            <a:r>
              <a:rPr lang="zh-CN" altLang="en-US" sz="3600" spc="3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3600" spc="30">
                <a:solidFill>
                  <a:srgbClr val="3467AE"/>
                </a:solidFill>
                <a:latin typeface="Helvetica" pitchFamily="2" charset="0"/>
              </a:rPr>
              <a:t>Applications</a:t>
            </a:r>
            <a:endParaRPr lang="en-US" sz="2400" spc="-140">
              <a:solidFill>
                <a:srgbClr val="3467AE"/>
              </a:solidFill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282F71-D543-DA4B-95EB-46DF9011A840}"/>
              </a:ext>
            </a:extLst>
          </p:cNvPr>
          <p:cNvSpPr txBox="1"/>
          <p:nvPr/>
        </p:nvSpPr>
        <p:spPr>
          <a:xfrm>
            <a:off x="1805943" y="5598650"/>
            <a:ext cx="858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Helvetica" pitchFamily="2" charset="0"/>
              </a:rPr>
              <a:t>Two-sided RDMA/kernel-bypass with multi-core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61B9507-FA18-8344-9B0C-7DFF21E18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950" y="1958363"/>
            <a:ext cx="8928100" cy="3365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92E6DF0-042A-474D-BDBF-84DD9D236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375" y="3815585"/>
            <a:ext cx="1181100" cy="50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D12F223-115D-7746-935D-FB18CFB9C2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8126" y="2906819"/>
            <a:ext cx="50800" cy="5969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EC65441-1716-294F-A6F7-01E0BE652FA1}"/>
              </a:ext>
            </a:extLst>
          </p:cNvPr>
          <p:cNvSpPr txBox="1"/>
          <p:nvPr/>
        </p:nvSpPr>
        <p:spPr>
          <a:xfrm>
            <a:off x="3950971" y="5577221"/>
            <a:ext cx="4290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Helvetica" pitchFamily="2" charset="0"/>
              </a:rPr>
              <a:t>One-sided/mixed RDMA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80E7BC-6770-C340-A4B2-F7DCFB535AD3}"/>
              </a:ext>
            </a:extLst>
          </p:cNvPr>
          <p:cNvSpPr txBox="1"/>
          <p:nvPr/>
        </p:nvSpPr>
        <p:spPr>
          <a:xfrm>
            <a:off x="4163853" y="5620079"/>
            <a:ext cx="3864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Helvetica" pitchFamily="2" charset="0"/>
              </a:rPr>
              <a:t>(Smart)NIC ofﬂoading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466466B-BD9E-FB49-AAE6-361C6484C7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1375" y="2557569"/>
            <a:ext cx="1181100" cy="12954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EF327E9-EEB5-E34D-BD2A-A17315AB89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5848" y="2387090"/>
            <a:ext cx="2959100" cy="1993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9C87AD-46C4-3B47-B4EB-39A77EE057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0728" y="3618735"/>
            <a:ext cx="319881" cy="3937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4F522F-4D96-5249-9930-0623DD1E66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7071" y="3644135"/>
            <a:ext cx="319881" cy="393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079FA9-C16A-B441-B805-CBBAACDC74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7061" y="2550615"/>
            <a:ext cx="319881" cy="393700"/>
          </a:xfrm>
          <a:prstGeom prst="rect">
            <a:avLst/>
          </a:prstGeom>
        </p:spPr>
      </p:pic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55F3BDAC-F39F-014C-A535-A76D4564AC82}"/>
              </a:ext>
            </a:extLst>
          </p:cNvPr>
          <p:cNvSpPr/>
          <p:nvPr/>
        </p:nvSpPr>
        <p:spPr>
          <a:xfrm>
            <a:off x="8820325" y="4429813"/>
            <a:ext cx="2960549" cy="856325"/>
          </a:xfrm>
          <a:prstGeom prst="wedgeRoundRectCallout">
            <a:avLst>
              <a:gd name="adj1" fmla="val -39162"/>
              <a:gd name="adj2" fmla="val -105372"/>
              <a:gd name="adj3" fmla="val 16667"/>
            </a:avLst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  <a:latin typeface="Helvetica" pitchFamily="2" charset="0"/>
              </a:rPr>
              <a:t>Server CPU can be overloaded!</a:t>
            </a: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585FA2AF-15D8-E243-9303-B509F125BF66}"/>
              </a:ext>
            </a:extLst>
          </p:cNvPr>
          <p:cNvSpPr/>
          <p:nvPr/>
        </p:nvSpPr>
        <p:spPr>
          <a:xfrm>
            <a:off x="4528316" y="4510812"/>
            <a:ext cx="2042605" cy="856325"/>
          </a:xfrm>
          <a:prstGeom prst="wedgeRoundRectCallout">
            <a:avLst>
              <a:gd name="adj1" fmla="val -39162"/>
              <a:gd name="adj2" fmla="val -105372"/>
              <a:gd name="adj3" fmla="val 16667"/>
            </a:avLst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  <a:latin typeface="Helvetica" pitchFamily="2" charset="0"/>
              </a:rPr>
              <a:t>Multiple network round-trips!</a:t>
            </a:r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A682B173-06BF-7843-A31E-FE37815D79BF}"/>
              </a:ext>
            </a:extLst>
          </p:cNvPr>
          <p:cNvSpPr/>
          <p:nvPr/>
        </p:nvSpPr>
        <p:spPr>
          <a:xfrm>
            <a:off x="7444225" y="3622647"/>
            <a:ext cx="2497226" cy="1295400"/>
          </a:xfrm>
          <a:prstGeom prst="wedgeRoundRectCallout">
            <a:avLst>
              <a:gd name="adj1" fmla="val -39162"/>
              <a:gd name="adj2" fmla="val -105372"/>
              <a:gd name="adj3" fmla="val 16667"/>
            </a:avLst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  <a:latin typeface="Helvetica" pitchFamily="2" charset="0"/>
              </a:rPr>
              <a:t>Expensive PCIe communication due to limited memory capacity!</a:t>
            </a:r>
          </a:p>
        </p:txBody>
      </p:sp>
    </p:spTree>
    <p:extLst>
      <p:ext uri="{BB962C8B-B14F-4D97-AF65-F5344CB8AC3E}">
        <p14:creationId xmlns:p14="http://schemas.microsoft.com/office/powerpoint/2010/main" val="235389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5" grpId="0"/>
      <p:bldP spid="25" grpId="1"/>
      <p:bldP spid="27" grpId="0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7">
            <a:extLst>
              <a:ext uri="{FF2B5EF4-FFF2-40B4-BE49-F238E27FC236}">
                <a16:creationId xmlns:a16="http://schemas.microsoft.com/office/drawing/2014/main" id="{6C674C57-DE2A-C742-AF4A-3DA01ECBA764}"/>
              </a:ext>
            </a:extLst>
          </p:cNvPr>
          <p:cNvSpPr/>
          <p:nvPr/>
        </p:nvSpPr>
        <p:spPr>
          <a:xfrm>
            <a:off x="1484185" y="1324477"/>
            <a:ext cx="10376535" cy="0"/>
          </a:xfrm>
          <a:custGeom>
            <a:avLst/>
            <a:gdLst/>
            <a:ahLst/>
            <a:cxnLst/>
            <a:rect l="l" t="t" r="r" b="b"/>
            <a:pathLst>
              <a:path w="10376535">
                <a:moveTo>
                  <a:pt x="0" y="1"/>
                </a:moveTo>
                <a:lnTo>
                  <a:pt x="10376205" y="0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1" name="object 28">
            <a:extLst>
              <a:ext uri="{FF2B5EF4-FFF2-40B4-BE49-F238E27FC236}">
                <a16:creationId xmlns:a16="http://schemas.microsoft.com/office/drawing/2014/main" id="{5DB8D4F7-5763-0848-B00E-58B2C3FD4FA9}"/>
              </a:ext>
            </a:extLst>
          </p:cNvPr>
          <p:cNvSpPr/>
          <p:nvPr/>
        </p:nvSpPr>
        <p:spPr>
          <a:xfrm>
            <a:off x="331574" y="1324478"/>
            <a:ext cx="1139825" cy="0"/>
          </a:xfrm>
          <a:custGeom>
            <a:avLst/>
            <a:gdLst/>
            <a:ahLst/>
            <a:cxnLst/>
            <a:rect l="l" t="t" r="r" b="b"/>
            <a:pathLst>
              <a:path w="1139825">
                <a:moveTo>
                  <a:pt x="0" y="0"/>
                </a:moveTo>
                <a:lnTo>
                  <a:pt x="1139590" y="1"/>
                </a:lnTo>
              </a:path>
            </a:pathLst>
          </a:custGeom>
          <a:ln w="762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8EC2367C-44DC-E047-A410-633FF7999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</p:spPr>
        <p:txBody>
          <a:bodyPr/>
          <a:lstStyle/>
          <a:p>
            <a:fld id="{8D482D4C-7324-4DE2-94D4-658F89AED4D8}" type="slidenum">
              <a:rPr lang="en-US" smtClean="0">
                <a:latin typeface="Helvetica" pitchFamily="2" charset="0"/>
              </a:rPr>
              <a:pPr/>
              <a:t>5</a:t>
            </a:fld>
            <a:endParaRPr lang="en-US">
              <a:latin typeface="Helvetica" pitchFamily="2" charset="0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10B5827E-E00E-0A4C-947D-E82257283008}"/>
              </a:ext>
            </a:extLst>
          </p:cNvPr>
          <p:cNvSpPr txBox="1">
            <a:spLocks/>
          </p:cNvSpPr>
          <p:nvPr/>
        </p:nvSpPr>
        <p:spPr>
          <a:xfrm>
            <a:off x="326703" y="526594"/>
            <a:ext cx="11538594" cy="383438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z="2400" spc="30" dirty="0">
                <a:solidFill>
                  <a:srgbClr val="3467AE"/>
                </a:solidFill>
                <a:latin typeface="Helvetica" pitchFamily="2" charset="0"/>
              </a:rPr>
              <a:t>RAMBDA:</a:t>
            </a:r>
            <a:r>
              <a:rPr lang="zh-CN" altLang="en-US" sz="24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2400" spc="30" dirty="0">
                <a:solidFill>
                  <a:srgbClr val="3467AE"/>
                </a:solidFill>
                <a:latin typeface="Helvetica" pitchFamily="2" charset="0"/>
              </a:rPr>
              <a:t>A</a:t>
            </a:r>
            <a:r>
              <a:rPr lang="zh-CN" altLang="en-US" sz="24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2400" spc="30" dirty="0">
                <a:solidFill>
                  <a:srgbClr val="3467AE"/>
                </a:solidFill>
                <a:latin typeface="Helvetica" pitchFamily="2" charset="0"/>
              </a:rPr>
              <a:t>Network-architecture</a:t>
            </a:r>
            <a:r>
              <a:rPr lang="zh-CN" altLang="en-US" sz="24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2400" spc="30" dirty="0">
                <a:solidFill>
                  <a:srgbClr val="3467AE"/>
                </a:solidFill>
                <a:latin typeface="Helvetica" pitchFamily="2" charset="0"/>
              </a:rPr>
              <a:t>Co-design</a:t>
            </a:r>
            <a:r>
              <a:rPr lang="zh-CN" altLang="en-US" sz="24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2400" spc="30" dirty="0">
                <a:solidFill>
                  <a:srgbClr val="3467AE"/>
                </a:solidFill>
                <a:latin typeface="Helvetica" pitchFamily="2" charset="0"/>
              </a:rPr>
              <a:t>with</a:t>
            </a:r>
            <a:r>
              <a:rPr lang="zh-CN" altLang="en-US" sz="24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2400" spc="30" dirty="0">
                <a:solidFill>
                  <a:srgbClr val="3467AE"/>
                </a:solidFill>
                <a:latin typeface="Helvetica" pitchFamily="2" charset="0"/>
              </a:rPr>
              <a:t>RDMA</a:t>
            </a:r>
            <a:r>
              <a:rPr lang="zh-CN" altLang="en-US" sz="24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2400" spc="30" dirty="0">
                <a:solidFill>
                  <a:srgbClr val="3467AE"/>
                </a:solidFill>
                <a:latin typeface="Helvetica" pitchFamily="2" charset="0"/>
              </a:rPr>
              <a:t>and</a:t>
            </a:r>
            <a:r>
              <a:rPr lang="zh-CN" altLang="en-US" sz="24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2400" spc="30" dirty="0">
                <a:solidFill>
                  <a:srgbClr val="3467AE"/>
                </a:solidFill>
                <a:latin typeface="Helvetica" pitchFamily="2" charset="0"/>
              </a:rPr>
              <a:t>cc-accelerator</a:t>
            </a:r>
            <a:endParaRPr lang="en-US" sz="1600" spc="-140" dirty="0">
              <a:solidFill>
                <a:srgbClr val="3467AE"/>
              </a:solidFill>
              <a:latin typeface="Helvetica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6118F52-ADE8-1B45-9213-B8F9BABFF3F9}"/>
              </a:ext>
            </a:extLst>
          </p:cNvPr>
          <p:cNvGrpSpPr/>
          <p:nvPr/>
        </p:nvGrpSpPr>
        <p:grpSpPr>
          <a:xfrm>
            <a:off x="326703" y="4088987"/>
            <a:ext cx="2329411" cy="2327754"/>
            <a:chOff x="4554833" y="1839310"/>
            <a:chExt cx="2898440" cy="1901809"/>
          </a:xfrm>
        </p:grpSpPr>
        <p:pic>
          <p:nvPicPr>
            <p:cNvPr id="16" name="Picture 3" descr="page5image468846416">
              <a:extLst>
                <a:ext uri="{FF2B5EF4-FFF2-40B4-BE49-F238E27FC236}">
                  <a16:creationId xmlns:a16="http://schemas.microsoft.com/office/drawing/2014/main" id="{1224CAB2-CFD3-E348-9F3B-F7CE34FF0C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4833" y="1839310"/>
              <a:ext cx="2898440" cy="1901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00A4A81-789A-C245-AA2F-D3A866CFE7DB}"/>
                </a:ext>
              </a:extLst>
            </p:cNvPr>
            <p:cNvSpPr txBox="1"/>
            <p:nvPr/>
          </p:nvSpPr>
          <p:spPr>
            <a:xfrm>
              <a:off x="4785877" y="2196589"/>
              <a:ext cx="2424601" cy="254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5CC9312-C0B6-9647-8E51-C182060FE904}"/>
              </a:ext>
            </a:extLst>
          </p:cNvPr>
          <p:cNvSpPr txBox="1"/>
          <p:nvPr/>
        </p:nvSpPr>
        <p:spPr>
          <a:xfrm>
            <a:off x="326703" y="5603745"/>
            <a:ext cx="2276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Helvetica" pitchFamily="2" charset="0"/>
              </a:rPr>
              <a:t>Fast</a:t>
            </a:r>
            <a:r>
              <a:rPr lang="zh-CN" altLang="en-US" sz="1600" dirty="0">
                <a:latin typeface="Helvetica" pitchFamily="2" charset="0"/>
              </a:rPr>
              <a:t> </a:t>
            </a:r>
            <a:r>
              <a:rPr lang="en-US" altLang="zh-CN" sz="1600" dirty="0">
                <a:latin typeface="Helvetica" pitchFamily="2" charset="0"/>
              </a:rPr>
              <a:t>RDMA-based Inter-machine Communications</a:t>
            </a:r>
            <a:endParaRPr lang="en-US" sz="16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C6EE1F5-9BAD-344F-A047-F356A5D3DCBC}"/>
              </a:ext>
            </a:extLst>
          </p:cNvPr>
          <p:cNvGrpSpPr/>
          <p:nvPr/>
        </p:nvGrpSpPr>
        <p:grpSpPr>
          <a:xfrm>
            <a:off x="9040075" y="4092674"/>
            <a:ext cx="2329411" cy="2327755"/>
            <a:chOff x="4554833" y="1839310"/>
            <a:chExt cx="2898440" cy="1901809"/>
          </a:xfrm>
        </p:grpSpPr>
        <p:pic>
          <p:nvPicPr>
            <p:cNvPr id="21" name="Picture 3" descr="page5image468846416">
              <a:extLst>
                <a:ext uri="{FF2B5EF4-FFF2-40B4-BE49-F238E27FC236}">
                  <a16:creationId xmlns:a16="http://schemas.microsoft.com/office/drawing/2014/main" id="{0721EDE4-73B6-0647-A8F3-5367B37D61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4833" y="1839310"/>
              <a:ext cx="2898440" cy="1901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93662D5-683F-F94B-97B3-ECC3C0F85680}"/>
                </a:ext>
              </a:extLst>
            </p:cNvPr>
            <p:cNvSpPr txBox="1"/>
            <p:nvPr/>
          </p:nvSpPr>
          <p:spPr>
            <a:xfrm>
              <a:off x="4785877" y="2196589"/>
              <a:ext cx="2424601" cy="254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61585E4-A802-BE40-955A-336A7FB80C94}"/>
              </a:ext>
            </a:extLst>
          </p:cNvPr>
          <p:cNvSpPr txBox="1"/>
          <p:nvPr/>
        </p:nvSpPr>
        <p:spPr>
          <a:xfrm>
            <a:off x="9055234" y="5603745"/>
            <a:ext cx="2276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Helvetica" pitchFamily="2" charset="0"/>
              </a:rPr>
              <a:t>Adaptive DDIO</a:t>
            </a:r>
            <a:r>
              <a:rPr lang="zh-CN" altLang="en-US" sz="1600" dirty="0">
                <a:latin typeface="Helvetica" pitchFamily="2" charset="0"/>
              </a:rPr>
              <a:t> </a:t>
            </a:r>
            <a:r>
              <a:rPr lang="en-US" altLang="zh-CN" sz="1600" dirty="0">
                <a:latin typeface="Helvetica" pitchFamily="2" charset="0"/>
              </a:rPr>
              <a:t>for</a:t>
            </a:r>
            <a:r>
              <a:rPr lang="zh-CN" altLang="en-US" sz="1600" dirty="0">
                <a:latin typeface="Helvetica" pitchFamily="2" charset="0"/>
              </a:rPr>
              <a:t> </a:t>
            </a:r>
            <a:r>
              <a:rPr lang="en-US" altLang="zh-CN" sz="1600" dirty="0">
                <a:latin typeface="Helvetica" pitchFamily="2" charset="0"/>
              </a:rPr>
              <a:t>heterogeneous memory</a:t>
            </a:r>
            <a:r>
              <a:rPr lang="zh-CN" altLang="en-US" sz="1600" dirty="0">
                <a:latin typeface="Helvetica" pitchFamily="2" charset="0"/>
              </a:rPr>
              <a:t> </a:t>
            </a:r>
            <a:r>
              <a:rPr lang="en-US" altLang="zh-CN" sz="1600" dirty="0">
                <a:latin typeface="Helvetica" pitchFamily="2" charset="0"/>
              </a:rPr>
              <a:t>system</a:t>
            </a:r>
            <a:endParaRPr lang="en-US" sz="16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DC61E24-DB09-F14C-95FF-B5CC4C73BB04}"/>
              </a:ext>
            </a:extLst>
          </p:cNvPr>
          <p:cNvGrpSpPr/>
          <p:nvPr/>
        </p:nvGrpSpPr>
        <p:grpSpPr>
          <a:xfrm>
            <a:off x="3108100" y="4088986"/>
            <a:ext cx="2329411" cy="2327756"/>
            <a:chOff x="4554833" y="1839310"/>
            <a:chExt cx="2898440" cy="1901809"/>
          </a:xfrm>
        </p:grpSpPr>
        <p:pic>
          <p:nvPicPr>
            <p:cNvPr id="27" name="Picture 3" descr="page5image468846416">
              <a:extLst>
                <a:ext uri="{FF2B5EF4-FFF2-40B4-BE49-F238E27FC236}">
                  <a16:creationId xmlns:a16="http://schemas.microsoft.com/office/drawing/2014/main" id="{FCF2D6ED-B867-204B-A690-6A85226287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4833" y="1839310"/>
              <a:ext cx="2898440" cy="1901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D814571-6A3C-2040-ADE9-9FB33D181306}"/>
                </a:ext>
              </a:extLst>
            </p:cNvPr>
            <p:cNvSpPr txBox="1"/>
            <p:nvPr/>
          </p:nvSpPr>
          <p:spPr>
            <a:xfrm>
              <a:off x="4785877" y="2196589"/>
              <a:ext cx="2424601" cy="254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580D4EF-DCAD-F64E-B741-8BB1C40E48B0}"/>
              </a:ext>
            </a:extLst>
          </p:cNvPr>
          <p:cNvSpPr txBox="1"/>
          <p:nvPr/>
        </p:nvSpPr>
        <p:spPr>
          <a:xfrm>
            <a:off x="3039173" y="5703992"/>
            <a:ext cx="2520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latin typeface="Helvetica" pitchFamily="2" charset="0"/>
              </a:rPr>
              <a:t>Coherence-assisted Accelerator Notiﬁcation</a:t>
            </a:r>
            <a:endParaRPr lang="en-US" sz="16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0CD91A3-F9E6-CA4D-B1D0-CDD0D554BAA8}"/>
              </a:ext>
            </a:extLst>
          </p:cNvPr>
          <p:cNvGrpSpPr/>
          <p:nvPr/>
        </p:nvGrpSpPr>
        <p:grpSpPr>
          <a:xfrm>
            <a:off x="6045815" y="4088986"/>
            <a:ext cx="2329411" cy="2327756"/>
            <a:chOff x="4554833" y="1839310"/>
            <a:chExt cx="2898440" cy="1901809"/>
          </a:xfrm>
        </p:grpSpPr>
        <p:pic>
          <p:nvPicPr>
            <p:cNvPr id="32" name="Picture 3" descr="page5image468846416">
              <a:extLst>
                <a:ext uri="{FF2B5EF4-FFF2-40B4-BE49-F238E27FC236}">
                  <a16:creationId xmlns:a16="http://schemas.microsoft.com/office/drawing/2014/main" id="{B0D13A34-0C1F-B542-856C-54B894C4FB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4833" y="1839310"/>
              <a:ext cx="2898440" cy="1901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0E78772-9DE1-404A-96D0-1E4829423DE3}"/>
                </a:ext>
              </a:extLst>
            </p:cNvPr>
            <p:cNvSpPr txBox="1"/>
            <p:nvPr/>
          </p:nvSpPr>
          <p:spPr>
            <a:xfrm>
              <a:off x="4785877" y="2196589"/>
              <a:ext cx="2424601" cy="254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4EA3775-A865-CA45-8DEB-660FFB70555C}"/>
              </a:ext>
            </a:extLst>
          </p:cNvPr>
          <p:cNvSpPr txBox="1"/>
          <p:nvPr/>
        </p:nvSpPr>
        <p:spPr>
          <a:xfrm>
            <a:off x="6042272" y="5698933"/>
            <a:ext cx="2398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Helvetica" pitchFamily="2" charset="0"/>
              </a:rPr>
              <a:t>Cache-coherent</a:t>
            </a:r>
            <a:r>
              <a:rPr lang="zh-CN" altLang="en-US" sz="1600" dirty="0">
                <a:latin typeface="Helvetica" pitchFamily="2" charset="0"/>
              </a:rPr>
              <a:t> </a:t>
            </a:r>
            <a:r>
              <a:rPr lang="en-US" altLang="zh-CN" sz="1600" dirty="0">
                <a:latin typeface="Helvetica" pitchFamily="2" charset="0"/>
              </a:rPr>
              <a:t>Accelerator Architecture</a:t>
            </a:r>
            <a:endParaRPr lang="en-US" sz="1600" dirty="0"/>
          </a:p>
        </p:txBody>
      </p:sp>
      <p:pic>
        <p:nvPicPr>
          <p:cNvPr id="2052" name="Picture 4" descr="NESTJS - Page 1 | Elite Ionic">
            <a:extLst>
              <a:ext uri="{FF2B5EF4-FFF2-40B4-BE49-F238E27FC236}">
                <a16:creationId xmlns:a16="http://schemas.microsoft.com/office/drawing/2014/main" id="{54028DA0-E6AC-5840-BEF5-A57A51A17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19" y="4328928"/>
            <a:ext cx="1370005" cy="137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essentials, fast, forward, next, speed up, ui development ">
            <a:extLst>
              <a:ext uri="{FF2B5EF4-FFF2-40B4-BE49-F238E27FC236}">
                <a16:creationId xmlns:a16="http://schemas.microsoft.com/office/drawing/2014/main" id="{F05F5124-8244-1C4D-BB9E-30A3CFF95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138" y="4526284"/>
            <a:ext cx="1165287" cy="116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email, letter, new, notification ">
            <a:extLst>
              <a:ext uri="{FF2B5EF4-FFF2-40B4-BE49-F238E27FC236}">
                <a16:creationId xmlns:a16="http://schemas.microsoft.com/office/drawing/2014/main" id="{59B391FD-DFBB-9E4A-8E8B-65B8D0EDC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377" y="4417118"/>
            <a:ext cx="1383617" cy="138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data, data science, in, move, transit, travel, truck ">
            <a:extLst>
              <a:ext uri="{FF2B5EF4-FFF2-40B4-BE49-F238E27FC236}">
                <a16:creationId xmlns:a16="http://schemas.microsoft.com/office/drawing/2014/main" id="{CEA80197-8FD8-2340-8943-CB6FF4EB3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815" y="4424180"/>
            <a:ext cx="1154974" cy="115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57C080-0CC9-0148-906F-F7FAA357A9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065" y="1420280"/>
            <a:ext cx="4476215" cy="25487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A374B8-C29F-F04E-4C5B-E3D8BBBBFE3B}"/>
              </a:ext>
            </a:extLst>
          </p:cNvPr>
          <p:cNvSpPr txBox="1"/>
          <p:nvPr/>
        </p:nvSpPr>
        <p:spPr>
          <a:xfrm>
            <a:off x="5821815" y="1472022"/>
            <a:ext cx="61138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spc="60" dirty="0">
                <a:latin typeface="Helvetica" pitchFamily="2" charset="0"/>
                <a:cs typeface="Calibri Light"/>
              </a:rPr>
              <a:t>Cache-coherent</a:t>
            </a:r>
            <a:r>
              <a:rPr lang="zh-CN" altLang="en-US" sz="20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000" spc="60" dirty="0">
                <a:latin typeface="Helvetica" pitchFamily="2" charset="0"/>
                <a:cs typeface="Calibri Light"/>
              </a:rPr>
              <a:t>accelerator</a:t>
            </a:r>
            <a:r>
              <a:rPr lang="zh-CN" altLang="en-US" sz="20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000" spc="60" dirty="0">
                <a:latin typeface="Helvetica" pitchFamily="2" charset="0"/>
                <a:cs typeface="Calibri Light"/>
              </a:rPr>
              <a:t>(e.g.,</a:t>
            </a:r>
            <a:r>
              <a:rPr lang="zh-CN" altLang="en-US" sz="20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000" spc="60" dirty="0">
                <a:latin typeface="Helvetica" pitchFamily="2" charset="0"/>
                <a:cs typeface="Calibri Light"/>
              </a:rPr>
              <a:t>CXL):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zh-CN" sz="2000" spc="60" dirty="0">
                <a:latin typeface="Helvetica" pitchFamily="2" charset="0"/>
                <a:cs typeface="Calibri Light"/>
              </a:rPr>
              <a:t>Shared</a:t>
            </a:r>
            <a:r>
              <a:rPr lang="zh-CN" altLang="en-US" sz="20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000" spc="60" dirty="0">
                <a:latin typeface="Helvetica" pitchFamily="2" charset="0"/>
                <a:cs typeface="Calibri Light"/>
              </a:rPr>
              <a:t>coherent</a:t>
            </a:r>
            <a:r>
              <a:rPr lang="zh-CN" altLang="en-US" sz="20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000" spc="60" dirty="0">
                <a:latin typeface="Helvetica" pitchFamily="2" charset="0"/>
                <a:cs typeface="Calibri Light"/>
              </a:rPr>
              <a:t>memory</a:t>
            </a:r>
            <a:r>
              <a:rPr lang="zh-CN" altLang="en-US" sz="20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000" spc="60" dirty="0">
                <a:latin typeface="Helvetica" pitchFamily="2" charset="0"/>
                <a:cs typeface="Calibri Light"/>
              </a:rPr>
              <a:t>space</a:t>
            </a:r>
            <a:r>
              <a:rPr lang="zh-CN" altLang="en-US" sz="20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000" spc="60" dirty="0">
                <a:latin typeface="Helvetica" pitchFamily="2" charset="0"/>
                <a:cs typeface="Calibri Light"/>
              </a:rPr>
              <a:t>with</a:t>
            </a:r>
            <a:r>
              <a:rPr lang="zh-CN" altLang="en-US" sz="20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000" spc="60" dirty="0">
                <a:latin typeface="Helvetica" pitchFamily="2" charset="0"/>
                <a:cs typeface="Calibri Light"/>
              </a:rPr>
              <a:t>CPU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zh-CN" sz="2000" spc="60" dirty="0">
                <a:latin typeface="Helvetica" pitchFamily="2" charset="0"/>
                <a:cs typeface="Calibri Light"/>
              </a:rPr>
              <a:t>More</a:t>
            </a:r>
            <a:r>
              <a:rPr lang="zh-CN" altLang="en-US" sz="20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000" spc="60" dirty="0">
                <a:latin typeface="Helvetica" pitchFamily="2" charset="0"/>
                <a:cs typeface="Calibri Light"/>
              </a:rPr>
              <a:t>flexible</a:t>
            </a:r>
            <a:r>
              <a:rPr lang="zh-CN" altLang="en-US" sz="20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000" spc="60" dirty="0">
                <a:latin typeface="Helvetica" pitchFamily="2" charset="0"/>
                <a:cs typeface="Calibri Light"/>
              </a:rPr>
              <a:t>interaction</a:t>
            </a:r>
            <a:r>
              <a:rPr lang="zh-CN" altLang="en-US" sz="20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000" spc="60" dirty="0">
                <a:latin typeface="Helvetica" pitchFamily="2" charset="0"/>
                <a:cs typeface="Calibri Light"/>
              </a:rPr>
              <a:t>with</a:t>
            </a:r>
            <a:r>
              <a:rPr lang="zh-CN" altLang="en-US" sz="20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000" spc="60" dirty="0">
                <a:latin typeface="Helvetica" pitchFamily="2" charset="0"/>
                <a:cs typeface="Calibri Light"/>
              </a:rPr>
              <a:t>CPU/memory</a:t>
            </a:r>
            <a:r>
              <a:rPr lang="zh-CN" altLang="en-US" sz="20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000" spc="60" dirty="0">
                <a:latin typeface="Helvetica" pitchFamily="2" charset="0"/>
                <a:cs typeface="Calibri Light"/>
              </a:rPr>
              <a:t>with</a:t>
            </a:r>
            <a:r>
              <a:rPr lang="zh-CN" altLang="en-US" sz="20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000" spc="60" dirty="0">
                <a:latin typeface="Helvetica" pitchFamily="2" charset="0"/>
                <a:cs typeface="Calibri Light"/>
              </a:rPr>
              <a:t>lower</a:t>
            </a:r>
            <a:r>
              <a:rPr lang="zh-CN" altLang="en-US" sz="20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000" spc="60" dirty="0">
                <a:latin typeface="Helvetica" pitchFamily="2" charset="0"/>
                <a:cs typeface="Calibri Light"/>
              </a:rPr>
              <a:t>overhead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zh-CN" sz="2000" spc="60" dirty="0">
                <a:latin typeface="Helvetica" pitchFamily="2" charset="0"/>
                <a:cs typeface="Calibri Light"/>
              </a:rPr>
              <a:t>Modularized</a:t>
            </a:r>
            <a:r>
              <a:rPr lang="zh-CN" altLang="en-US" sz="20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000" spc="60" dirty="0">
                <a:latin typeface="Helvetica" pitchFamily="2" charset="0"/>
                <a:cs typeface="Calibri Light"/>
              </a:rPr>
              <a:t>design</a:t>
            </a:r>
            <a:r>
              <a:rPr lang="zh-CN" altLang="en-US" sz="20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000" spc="60" dirty="0">
                <a:latin typeface="Helvetica" pitchFamily="2" charset="0"/>
                <a:cs typeface="Calibri Light"/>
              </a:rPr>
              <a:t>–</a:t>
            </a:r>
            <a:r>
              <a:rPr lang="zh-CN" altLang="en-US" sz="20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000" spc="60" dirty="0">
                <a:latin typeface="Helvetica" pitchFamily="2" charset="0"/>
                <a:cs typeface="Calibri Light"/>
              </a:rPr>
              <a:t>lower</a:t>
            </a:r>
            <a:r>
              <a:rPr lang="zh-CN" altLang="en-US" sz="20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000" spc="60" dirty="0">
                <a:latin typeface="Helvetica" pitchFamily="2" charset="0"/>
                <a:cs typeface="Calibri Light"/>
              </a:rPr>
              <a:t>TCO</a:t>
            </a:r>
            <a:r>
              <a:rPr lang="zh-CN" altLang="en-US" sz="2000" spc="60" dirty="0">
                <a:latin typeface="Helvetica" pitchFamily="2" charset="0"/>
                <a:cs typeface="Calibri Light"/>
              </a:rPr>
              <a:t> </a:t>
            </a:r>
            <a:endParaRPr lang="en-US" altLang="zh-CN" sz="2000" spc="60" dirty="0">
              <a:latin typeface="Helvetica" pitchFamily="2" charset="0"/>
              <a:cs typeface="Calibri Ligh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altLang="zh-CN" sz="2000" spc="60" dirty="0">
              <a:latin typeface="Helvetica" pitchFamily="2" charset="0"/>
              <a:cs typeface="Calibri Light"/>
            </a:endParaRPr>
          </a:p>
        </p:txBody>
      </p:sp>
      <p:pic>
        <p:nvPicPr>
          <p:cNvPr id="5" name="Picture 4" descr="Icon&#10;&#10;Description automatically generated with low confidence">
            <a:extLst>
              <a:ext uri="{FF2B5EF4-FFF2-40B4-BE49-F238E27FC236}">
                <a16:creationId xmlns:a16="http://schemas.microsoft.com/office/drawing/2014/main" id="{9FB36767-1BA3-DF23-1839-DBE51FEA72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292" y="4096971"/>
            <a:ext cx="2409194" cy="236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9" grpId="0"/>
      <p:bldP spid="3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EC0E5C7-5E84-134B-AC26-B411611F1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41" y="1743984"/>
            <a:ext cx="10248538" cy="3120603"/>
          </a:xfrm>
          <a:prstGeom prst="rect">
            <a:avLst/>
          </a:prstGeom>
        </p:spPr>
      </p:pic>
      <p:sp>
        <p:nvSpPr>
          <p:cNvPr id="10" name="object 27">
            <a:extLst>
              <a:ext uri="{FF2B5EF4-FFF2-40B4-BE49-F238E27FC236}">
                <a16:creationId xmlns:a16="http://schemas.microsoft.com/office/drawing/2014/main" id="{6C674C57-DE2A-C742-AF4A-3DA01ECBA764}"/>
              </a:ext>
            </a:extLst>
          </p:cNvPr>
          <p:cNvSpPr/>
          <p:nvPr/>
        </p:nvSpPr>
        <p:spPr>
          <a:xfrm>
            <a:off x="1484185" y="1324477"/>
            <a:ext cx="10376535" cy="0"/>
          </a:xfrm>
          <a:custGeom>
            <a:avLst/>
            <a:gdLst/>
            <a:ahLst/>
            <a:cxnLst/>
            <a:rect l="l" t="t" r="r" b="b"/>
            <a:pathLst>
              <a:path w="10376535">
                <a:moveTo>
                  <a:pt x="0" y="1"/>
                </a:moveTo>
                <a:lnTo>
                  <a:pt x="10376205" y="0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1" name="object 28">
            <a:extLst>
              <a:ext uri="{FF2B5EF4-FFF2-40B4-BE49-F238E27FC236}">
                <a16:creationId xmlns:a16="http://schemas.microsoft.com/office/drawing/2014/main" id="{5DB8D4F7-5763-0848-B00E-58B2C3FD4FA9}"/>
              </a:ext>
            </a:extLst>
          </p:cNvPr>
          <p:cNvSpPr/>
          <p:nvPr/>
        </p:nvSpPr>
        <p:spPr>
          <a:xfrm>
            <a:off x="331574" y="1324478"/>
            <a:ext cx="1139825" cy="0"/>
          </a:xfrm>
          <a:custGeom>
            <a:avLst/>
            <a:gdLst/>
            <a:ahLst/>
            <a:cxnLst/>
            <a:rect l="l" t="t" r="r" b="b"/>
            <a:pathLst>
              <a:path w="1139825">
                <a:moveTo>
                  <a:pt x="0" y="0"/>
                </a:moveTo>
                <a:lnTo>
                  <a:pt x="1139590" y="1"/>
                </a:lnTo>
              </a:path>
            </a:pathLst>
          </a:custGeom>
          <a:ln w="762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8EC2367C-44DC-E047-A410-633FF7999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</p:spPr>
        <p:txBody>
          <a:bodyPr/>
          <a:lstStyle/>
          <a:p>
            <a:fld id="{8D482D4C-7324-4DE2-94D4-658F89AED4D8}" type="slidenum">
              <a:rPr lang="en-US" smtClean="0">
                <a:latin typeface="Helvetica" pitchFamily="2" charset="0"/>
              </a:rPr>
              <a:pPr/>
              <a:t>6</a:t>
            </a:fld>
            <a:endParaRPr lang="en-US">
              <a:latin typeface="Helvetica" pitchFamily="2" charset="0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10B5827E-E00E-0A4C-947D-E82257283008}"/>
              </a:ext>
            </a:extLst>
          </p:cNvPr>
          <p:cNvSpPr txBox="1">
            <a:spLocks/>
          </p:cNvSpPr>
          <p:nvPr/>
        </p:nvSpPr>
        <p:spPr>
          <a:xfrm>
            <a:off x="326703" y="403484"/>
            <a:ext cx="11538594" cy="629660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z="4000" spc="30">
                <a:solidFill>
                  <a:srgbClr val="3467AE"/>
                </a:solidFill>
                <a:latin typeface="Helvetica" pitchFamily="2" charset="0"/>
              </a:rPr>
              <a:t>Fast</a:t>
            </a:r>
            <a:r>
              <a:rPr lang="zh-CN" altLang="en-US" sz="4000" spc="3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>
                <a:solidFill>
                  <a:srgbClr val="3467AE"/>
                </a:solidFill>
                <a:latin typeface="Helvetica" pitchFamily="2" charset="0"/>
              </a:rPr>
              <a:t>Inter-machine</a:t>
            </a:r>
            <a:r>
              <a:rPr lang="zh-CN" altLang="en-US" sz="4000" spc="3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>
                <a:solidFill>
                  <a:srgbClr val="3467AE"/>
                </a:solidFill>
                <a:latin typeface="Helvetica" pitchFamily="2" charset="0"/>
              </a:rPr>
              <a:t>Communications</a:t>
            </a:r>
            <a:endParaRPr lang="en-US" sz="2800" spc="-140">
              <a:solidFill>
                <a:srgbClr val="3467AE"/>
              </a:solidFill>
              <a:latin typeface="Helvetica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A53973-AC7A-7949-BECE-2386BBD9B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6233" y="2909088"/>
            <a:ext cx="989042" cy="1875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85E7F2-B8D1-2E44-BFB2-D2B56096E5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7338" y="2431736"/>
            <a:ext cx="3086496" cy="2557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3D7BB6-833D-0747-A6F4-B69253FD2D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382" y="3614539"/>
            <a:ext cx="2767964" cy="12265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365F3D-82E7-6545-B0E5-8549926B8F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3190" y="3048404"/>
            <a:ext cx="4672377" cy="17734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E35714-11CF-8646-8090-71058057A5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6520" y="3153536"/>
            <a:ext cx="2913143" cy="17443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0682AF0-C0DD-A34A-B681-B8A8445045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6015" y="3614103"/>
            <a:ext cx="1226524" cy="12265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AF52E13-EEE7-B542-8E8E-0C0F886FD4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92751" y="3367037"/>
            <a:ext cx="1309865" cy="1292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4C7492-4899-FE43-9F7F-D19F7C1352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09379" y="2388106"/>
            <a:ext cx="2881868" cy="19780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689FC1A-D600-294A-B0BE-9CD0EB04106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07527" y="2654774"/>
            <a:ext cx="1044633" cy="39363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584FA2D-7868-6445-87D4-0373214E3C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49780" y="2808729"/>
            <a:ext cx="1572010" cy="535520"/>
          </a:xfrm>
          <a:prstGeom prst="rect">
            <a:avLst/>
          </a:prstGeom>
        </p:spPr>
      </p:pic>
      <p:sp>
        <p:nvSpPr>
          <p:cNvPr id="28" name="Rounded Rectangular Callout 27">
            <a:extLst>
              <a:ext uri="{FF2B5EF4-FFF2-40B4-BE49-F238E27FC236}">
                <a16:creationId xmlns:a16="http://schemas.microsoft.com/office/drawing/2014/main" id="{0B34A710-6FF5-5D4A-9546-F23DF3154DDC}"/>
              </a:ext>
            </a:extLst>
          </p:cNvPr>
          <p:cNvSpPr/>
          <p:nvPr/>
        </p:nvSpPr>
        <p:spPr>
          <a:xfrm>
            <a:off x="7069282" y="5057291"/>
            <a:ext cx="2801648" cy="856325"/>
          </a:xfrm>
          <a:prstGeom prst="wedgeRoundRectCallout">
            <a:avLst>
              <a:gd name="adj1" fmla="val -39162"/>
              <a:gd name="adj2" fmla="val -105372"/>
              <a:gd name="adj3" fmla="val 16667"/>
            </a:avLst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N">
                <a:solidFill>
                  <a:schemeClr val="tx1"/>
                </a:solidFill>
                <a:latin typeface="Helvetica" pitchFamily="2" charset="0"/>
              </a:rPr>
              <a:t>Update request buffer’s tail in </a:t>
            </a:r>
            <a:r>
              <a:rPr lang="en-US" altLang="zh-CN" dirty="0">
                <a:solidFill>
                  <a:schemeClr val="tx1"/>
                </a:solidFill>
                <a:latin typeface="Helvetica" pitchFamily="2" charset="0"/>
              </a:rPr>
              <a:t>server</a:t>
            </a:r>
            <a:r>
              <a:rPr lang="en-CN">
                <a:solidFill>
                  <a:schemeClr val="tx1"/>
                </a:solidFill>
                <a:latin typeface="Helvetica" pitchFamily="2" charset="0"/>
              </a:rPr>
              <a:t> side</a:t>
            </a:r>
          </a:p>
        </p:txBody>
      </p:sp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E602B1AF-4C48-1B4D-8652-EA5B7B1B8622}"/>
              </a:ext>
            </a:extLst>
          </p:cNvPr>
          <p:cNvSpPr/>
          <p:nvPr/>
        </p:nvSpPr>
        <p:spPr>
          <a:xfrm>
            <a:off x="1893094" y="4978524"/>
            <a:ext cx="2960549" cy="856325"/>
          </a:xfrm>
          <a:prstGeom prst="wedgeRoundRectCallout">
            <a:avLst>
              <a:gd name="adj1" fmla="val -39162"/>
              <a:gd name="adj2" fmla="val -105372"/>
              <a:gd name="adj3" fmla="val 16667"/>
            </a:avLst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  <a:latin typeface="Helvetica" pitchFamily="2" charset="0"/>
              </a:rPr>
              <a:t>Update response buffer’s head in client side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B7FD732-3EDC-3C4B-8C24-61D637FF9CAD}"/>
              </a:ext>
            </a:extLst>
          </p:cNvPr>
          <p:cNvSpPr txBox="1"/>
          <p:nvPr/>
        </p:nvSpPr>
        <p:spPr>
          <a:xfrm>
            <a:off x="1191354" y="5387236"/>
            <a:ext cx="10127988" cy="400110"/>
          </a:xfrm>
          <a:prstGeom prst="rect">
            <a:avLst/>
          </a:prstGeom>
          <a:noFill/>
          <a:ln w="38100">
            <a:solidFill>
              <a:srgbClr val="0365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Only issue a request when the request buffer’s tail is behind the response buffer’s head.</a:t>
            </a:r>
            <a:endParaRPr lang="en-CN" sz="2000">
              <a:latin typeface="Helvetica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90DEB1-1400-E54A-B9D9-965DC2698091}"/>
              </a:ext>
            </a:extLst>
          </p:cNvPr>
          <p:cNvSpPr txBox="1"/>
          <p:nvPr/>
        </p:nvSpPr>
        <p:spPr>
          <a:xfrm>
            <a:off x="1657189" y="1351733"/>
            <a:ext cx="8580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Helvetica" pitchFamily="2" charset="0"/>
              </a:rPr>
              <a:t>Snapshot of client-1 and server-A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46BFAE-BD96-A8C2-02DC-DBE6756B401F}"/>
              </a:ext>
            </a:extLst>
          </p:cNvPr>
          <p:cNvSpPr txBox="1"/>
          <p:nvPr/>
        </p:nvSpPr>
        <p:spPr>
          <a:xfrm>
            <a:off x="1191354" y="6050451"/>
            <a:ext cx="10127988" cy="707886"/>
          </a:xfrm>
          <a:prstGeom prst="rect">
            <a:avLst/>
          </a:prstGeom>
          <a:noFill/>
          <a:ln w="38100">
            <a:solidFill>
              <a:srgbClr val="0365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Helvetica" pitchFamily="2" charset="0"/>
              </a:rPr>
              <a:t>Same</a:t>
            </a:r>
            <a:r>
              <a:rPr lang="zh-CN" altLang="en-US" sz="2000" dirty="0">
                <a:latin typeface="Helvetica" pitchFamily="2" charset="0"/>
              </a:rPr>
              <a:t> </a:t>
            </a:r>
            <a:r>
              <a:rPr lang="en-US" altLang="zh-CN" sz="2000" dirty="0">
                <a:latin typeface="Helvetica" pitchFamily="2" charset="0"/>
              </a:rPr>
              <a:t>mechanism</a:t>
            </a:r>
            <a:r>
              <a:rPr lang="zh-CN" altLang="en-US" sz="2000" dirty="0">
                <a:latin typeface="Helvetica" pitchFamily="2" charset="0"/>
              </a:rPr>
              <a:t> </a:t>
            </a:r>
            <a:r>
              <a:rPr lang="en-US" altLang="zh-CN" sz="2000" dirty="0">
                <a:latin typeface="Helvetica" pitchFamily="2" charset="0"/>
              </a:rPr>
              <a:t>is</a:t>
            </a:r>
            <a:r>
              <a:rPr lang="zh-CN" altLang="en-US" sz="2000" dirty="0">
                <a:latin typeface="Helvetica" pitchFamily="2" charset="0"/>
              </a:rPr>
              <a:t> </a:t>
            </a:r>
            <a:r>
              <a:rPr lang="en-US" altLang="zh-CN" sz="2000" dirty="0">
                <a:latin typeface="Helvetica" pitchFamily="2" charset="0"/>
              </a:rPr>
              <a:t>applied</a:t>
            </a:r>
            <a:r>
              <a:rPr lang="zh-CN" altLang="en-US" sz="2000" dirty="0">
                <a:latin typeface="Helvetica" pitchFamily="2" charset="0"/>
              </a:rPr>
              <a:t> </a:t>
            </a:r>
            <a:r>
              <a:rPr lang="en-US" altLang="zh-CN" sz="2000" dirty="0">
                <a:latin typeface="Helvetica" pitchFamily="2" charset="0"/>
              </a:rPr>
              <a:t>for</a:t>
            </a:r>
            <a:r>
              <a:rPr lang="zh-CN" altLang="en-US" sz="2000" dirty="0">
                <a:latin typeface="Helvetica" pitchFamily="2" charset="0"/>
              </a:rPr>
              <a:t> </a:t>
            </a:r>
            <a:r>
              <a:rPr lang="en-US" altLang="zh-CN" sz="2000" dirty="0">
                <a:latin typeface="Helvetica" pitchFamily="2" charset="0"/>
              </a:rPr>
              <a:t>intra-machine</a:t>
            </a:r>
            <a:r>
              <a:rPr lang="zh-CN" altLang="en-US" sz="2000" dirty="0">
                <a:latin typeface="Helvetica" pitchFamily="2" charset="0"/>
              </a:rPr>
              <a:t> </a:t>
            </a:r>
            <a:r>
              <a:rPr lang="en-US" altLang="zh-CN" sz="2000" dirty="0">
                <a:latin typeface="Helvetica" pitchFamily="2" charset="0"/>
              </a:rPr>
              <a:t>(CPU-accelerator)</a:t>
            </a:r>
            <a:r>
              <a:rPr lang="zh-CN" altLang="en-US" sz="2000" dirty="0">
                <a:latin typeface="Helvetica" pitchFamily="2" charset="0"/>
              </a:rPr>
              <a:t> </a:t>
            </a:r>
            <a:r>
              <a:rPr lang="en-US" altLang="zh-CN" sz="2000" dirty="0">
                <a:latin typeface="Helvetica" pitchFamily="2" charset="0"/>
              </a:rPr>
              <a:t>communication</a:t>
            </a:r>
            <a:r>
              <a:rPr lang="zh-CN" altLang="en-US" sz="2000" dirty="0">
                <a:latin typeface="Helvetica" pitchFamily="2" charset="0"/>
              </a:rPr>
              <a:t> </a:t>
            </a:r>
            <a:r>
              <a:rPr lang="en-US" altLang="zh-CN" sz="2000" dirty="0">
                <a:latin typeface="Helvetica" pitchFamily="2" charset="0"/>
              </a:rPr>
              <a:t>via</a:t>
            </a:r>
            <a:r>
              <a:rPr lang="zh-CN" altLang="en-US" sz="2000" dirty="0">
                <a:latin typeface="Helvetica" pitchFamily="2" charset="0"/>
              </a:rPr>
              <a:t> </a:t>
            </a:r>
            <a:r>
              <a:rPr lang="en-US" altLang="zh-CN" sz="2000" dirty="0">
                <a:latin typeface="Helvetica" pitchFamily="2" charset="0"/>
              </a:rPr>
              <a:t>“load/store”</a:t>
            </a:r>
            <a:r>
              <a:rPr lang="zh-CN" altLang="en-US" sz="2000" dirty="0">
                <a:latin typeface="Helvetica" pitchFamily="2" charset="0"/>
              </a:rPr>
              <a:t> </a:t>
            </a:r>
            <a:r>
              <a:rPr lang="en-US" altLang="zh-CN" sz="2000" dirty="0">
                <a:latin typeface="Helvetica" pitchFamily="2" charset="0"/>
              </a:rPr>
              <a:t>semantics.</a:t>
            </a:r>
            <a:endParaRPr lang="en-CN" sz="200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56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  <p:bldP spid="31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388527-3677-3540-BF1B-F2167E34E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451" y="1778124"/>
            <a:ext cx="8579097" cy="39552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4ECBF4-60FD-3642-9538-BA772890F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667" y="3813943"/>
            <a:ext cx="1797641" cy="911480"/>
          </a:xfrm>
          <a:prstGeom prst="rect">
            <a:avLst/>
          </a:prstGeom>
        </p:spPr>
      </p:pic>
      <p:sp>
        <p:nvSpPr>
          <p:cNvPr id="10" name="object 27">
            <a:extLst>
              <a:ext uri="{FF2B5EF4-FFF2-40B4-BE49-F238E27FC236}">
                <a16:creationId xmlns:a16="http://schemas.microsoft.com/office/drawing/2014/main" id="{6C674C57-DE2A-C742-AF4A-3DA01ECBA764}"/>
              </a:ext>
            </a:extLst>
          </p:cNvPr>
          <p:cNvSpPr/>
          <p:nvPr/>
        </p:nvSpPr>
        <p:spPr>
          <a:xfrm>
            <a:off x="1484185" y="1324477"/>
            <a:ext cx="10376535" cy="0"/>
          </a:xfrm>
          <a:custGeom>
            <a:avLst/>
            <a:gdLst/>
            <a:ahLst/>
            <a:cxnLst/>
            <a:rect l="l" t="t" r="r" b="b"/>
            <a:pathLst>
              <a:path w="10376535">
                <a:moveTo>
                  <a:pt x="0" y="1"/>
                </a:moveTo>
                <a:lnTo>
                  <a:pt x="10376205" y="0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1" name="object 28">
            <a:extLst>
              <a:ext uri="{FF2B5EF4-FFF2-40B4-BE49-F238E27FC236}">
                <a16:creationId xmlns:a16="http://schemas.microsoft.com/office/drawing/2014/main" id="{5DB8D4F7-5763-0848-B00E-58B2C3FD4FA9}"/>
              </a:ext>
            </a:extLst>
          </p:cNvPr>
          <p:cNvSpPr/>
          <p:nvPr/>
        </p:nvSpPr>
        <p:spPr>
          <a:xfrm>
            <a:off x="331574" y="1324478"/>
            <a:ext cx="1139825" cy="0"/>
          </a:xfrm>
          <a:custGeom>
            <a:avLst/>
            <a:gdLst/>
            <a:ahLst/>
            <a:cxnLst/>
            <a:rect l="l" t="t" r="r" b="b"/>
            <a:pathLst>
              <a:path w="1139825">
                <a:moveTo>
                  <a:pt x="0" y="0"/>
                </a:moveTo>
                <a:lnTo>
                  <a:pt x="1139590" y="1"/>
                </a:lnTo>
              </a:path>
            </a:pathLst>
          </a:custGeom>
          <a:ln w="762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8EC2367C-44DC-E047-A410-633FF7999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</p:spPr>
        <p:txBody>
          <a:bodyPr/>
          <a:lstStyle/>
          <a:p>
            <a:fld id="{8D482D4C-7324-4DE2-94D4-658F89AED4D8}" type="slidenum">
              <a:rPr lang="en-US" smtClean="0">
                <a:latin typeface="Helvetica" pitchFamily="2" charset="0"/>
              </a:rPr>
              <a:pPr/>
              <a:t>7</a:t>
            </a:fld>
            <a:endParaRPr lang="en-US">
              <a:latin typeface="Helvetica" pitchFamily="2" charset="0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10B5827E-E00E-0A4C-947D-E82257283008}"/>
              </a:ext>
            </a:extLst>
          </p:cNvPr>
          <p:cNvSpPr txBox="1">
            <a:spLocks/>
          </p:cNvSpPr>
          <p:nvPr/>
        </p:nvSpPr>
        <p:spPr>
          <a:xfrm>
            <a:off x="326703" y="403484"/>
            <a:ext cx="11538594" cy="629660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z="4000" spc="30">
                <a:solidFill>
                  <a:srgbClr val="3467AE"/>
                </a:solidFill>
                <a:latin typeface="Helvetica" pitchFamily="2" charset="0"/>
              </a:rPr>
              <a:t>Coherence-assisted Accelerator Notiﬁcation</a:t>
            </a:r>
            <a:endParaRPr lang="en-US" sz="2800" spc="-140">
              <a:solidFill>
                <a:srgbClr val="3467AE"/>
              </a:solidFill>
              <a:latin typeface="Helvetica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32E9F7-DC67-B249-A8A3-529CFAD8F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3532" y="2905198"/>
            <a:ext cx="1366579" cy="13665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97DF7F-8B3B-A547-9AFE-E1271E12EE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9325" y="3150769"/>
            <a:ext cx="4253466" cy="186262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C4EAE50-F283-A447-9708-4757FA6F1625}"/>
              </a:ext>
            </a:extLst>
          </p:cNvPr>
          <p:cNvSpPr/>
          <p:nvPr/>
        </p:nvSpPr>
        <p:spPr>
          <a:xfrm>
            <a:off x="2267828" y="3048423"/>
            <a:ext cx="7656342" cy="1292082"/>
          </a:xfrm>
          <a:prstGeom prst="rect">
            <a:avLst/>
          </a:prstGeom>
          <a:solidFill>
            <a:srgbClr val="C0504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altLang="zh-CN" sz="4000">
                <a:solidFill>
                  <a:schemeClr val="bg1"/>
                </a:solidFill>
                <a:latin typeface="Helvetica" pitchFamily="2" charset="0"/>
              </a:rPr>
              <a:t>Interrupt?</a:t>
            </a:r>
            <a:r>
              <a:rPr lang="zh-CN" altLang="en-US" sz="400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altLang="zh-CN" sz="4000">
                <a:solidFill>
                  <a:schemeClr val="bg1"/>
                </a:solidFill>
                <a:latin typeface="Helvetica" pitchFamily="2" charset="0"/>
              </a:rPr>
              <a:t>Slow!</a:t>
            </a:r>
            <a:r>
              <a:rPr lang="zh-CN" altLang="en-US" sz="4000">
                <a:solidFill>
                  <a:schemeClr val="bg1"/>
                </a:solidFill>
                <a:latin typeface="Helvetica" pitchFamily="2" charset="0"/>
              </a:rPr>
              <a:t> </a:t>
            </a:r>
            <a:endParaRPr lang="en-US" altLang="zh-CN" sz="400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r>
              <a:rPr lang="en-US" altLang="zh-CN" sz="4000">
                <a:solidFill>
                  <a:schemeClr val="bg1"/>
                </a:solidFill>
                <a:latin typeface="Helvetica" pitchFamily="2" charset="0"/>
              </a:rPr>
              <a:t>Polling?</a:t>
            </a:r>
            <a:r>
              <a:rPr lang="zh-CN" altLang="en-US" sz="400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altLang="zh-CN" sz="4000">
                <a:solidFill>
                  <a:schemeClr val="bg1"/>
                </a:solidFill>
                <a:latin typeface="Helvetica" pitchFamily="2" charset="0"/>
              </a:rPr>
              <a:t>Expensive</a:t>
            </a:r>
            <a:r>
              <a:rPr lang="zh-CN" altLang="en-US" sz="400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altLang="zh-CN" sz="4000">
                <a:solidFill>
                  <a:schemeClr val="bg1"/>
                </a:solidFill>
                <a:latin typeface="Helvetica" pitchFamily="2" charset="0"/>
              </a:rPr>
              <a:t>and</a:t>
            </a:r>
            <a:r>
              <a:rPr lang="zh-CN" altLang="en-US" sz="400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altLang="zh-CN" sz="4000">
                <a:solidFill>
                  <a:schemeClr val="bg1"/>
                </a:solidFill>
                <a:latin typeface="Helvetica" pitchFamily="2" charset="0"/>
              </a:rPr>
              <a:t>costly!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855F6C-03A6-A44F-955A-EC15DA175CE5}"/>
              </a:ext>
            </a:extLst>
          </p:cNvPr>
          <p:cNvSpPr/>
          <p:nvPr/>
        </p:nvSpPr>
        <p:spPr>
          <a:xfrm>
            <a:off x="2267828" y="3045236"/>
            <a:ext cx="7656342" cy="1292082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7200"/>
            <a:r>
              <a:rPr lang="en-US" altLang="zh-CN" sz="4000" kern="0" noProof="0">
                <a:solidFill>
                  <a:prstClr val="white"/>
                </a:solidFill>
                <a:latin typeface="Helvetica" pitchFamily="2" charset="0"/>
              </a:rPr>
              <a:t>Coherence</a:t>
            </a:r>
            <a:r>
              <a:rPr lang="zh-CN" altLang="en-US" sz="4000" kern="0" noProof="0">
                <a:solidFill>
                  <a:prstClr val="white"/>
                </a:solidFill>
                <a:latin typeface="Helvetica" pitchFamily="2" charset="0"/>
              </a:rPr>
              <a:t> </a:t>
            </a:r>
            <a:r>
              <a:rPr lang="en-US" altLang="zh-CN" sz="4000" kern="0" noProof="0">
                <a:solidFill>
                  <a:prstClr val="white"/>
                </a:solidFill>
                <a:latin typeface="Helvetica" pitchFamily="2" charset="0"/>
              </a:rPr>
              <a:t>signal</a:t>
            </a:r>
            <a:r>
              <a:rPr lang="zh-CN" altLang="en-US" sz="4000" kern="0" noProof="0">
                <a:solidFill>
                  <a:prstClr val="white"/>
                </a:solidFill>
                <a:latin typeface="Helvetica" pitchFamily="2" charset="0"/>
              </a:rPr>
              <a:t> </a:t>
            </a:r>
            <a:r>
              <a:rPr lang="en-US" altLang="zh-CN" sz="4000" kern="0" noProof="0">
                <a:solidFill>
                  <a:prstClr val="white"/>
                </a:solidFill>
                <a:latin typeface="Helvetica" pitchFamily="2" charset="0"/>
              </a:rPr>
              <a:t>is</a:t>
            </a:r>
            <a:r>
              <a:rPr lang="zh-CN" altLang="en-US" sz="4000" kern="0" noProof="0">
                <a:solidFill>
                  <a:prstClr val="white"/>
                </a:solidFill>
                <a:latin typeface="Helvetica" pitchFamily="2" charset="0"/>
              </a:rPr>
              <a:t> </a:t>
            </a:r>
            <a:r>
              <a:rPr lang="en-US" altLang="zh-CN" sz="4000" kern="0" noProof="0">
                <a:solidFill>
                  <a:prstClr val="white"/>
                </a:solidFill>
                <a:latin typeface="Helvetica" pitchFamily="2" charset="0"/>
              </a:rPr>
              <a:t>a</a:t>
            </a:r>
            <a:r>
              <a:rPr lang="en-US" altLang="zh-CN" sz="4000" kern="0">
                <a:solidFill>
                  <a:prstClr val="white"/>
                </a:solidFill>
                <a:latin typeface="Helvetica" pitchFamily="2" charset="0"/>
              </a:rPr>
              <a:t>n</a:t>
            </a:r>
            <a:r>
              <a:rPr lang="zh-CN" altLang="en-US" sz="4000" kern="0">
                <a:solidFill>
                  <a:prstClr val="white"/>
                </a:solidFill>
                <a:latin typeface="Helvetica" pitchFamily="2" charset="0"/>
              </a:rPr>
              <a:t> </a:t>
            </a:r>
            <a:r>
              <a:rPr lang="en-US" altLang="zh-CN" sz="4000" kern="0">
                <a:solidFill>
                  <a:prstClr val="white"/>
                </a:solidFill>
                <a:latin typeface="Helvetica" pitchFamily="2" charset="0"/>
              </a:rPr>
              <a:t>efficient</a:t>
            </a:r>
            <a:r>
              <a:rPr lang="zh-CN" altLang="en-US" sz="4000" kern="0">
                <a:solidFill>
                  <a:prstClr val="white"/>
                </a:solidFill>
                <a:latin typeface="Helvetica" pitchFamily="2" charset="0"/>
              </a:rPr>
              <a:t> </a:t>
            </a:r>
            <a:r>
              <a:rPr lang="en-US" altLang="zh-CN" sz="4000" kern="0">
                <a:solidFill>
                  <a:prstClr val="white"/>
                </a:solidFill>
                <a:latin typeface="Helvetica" pitchFamily="2" charset="0"/>
              </a:rPr>
              <a:t>way</a:t>
            </a:r>
            <a:r>
              <a:rPr lang="zh-CN" altLang="en-US" sz="4000" kern="0">
                <a:solidFill>
                  <a:prstClr val="white"/>
                </a:solidFill>
                <a:latin typeface="Helvetica" pitchFamily="2" charset="0"/>
              </a:rPr>
              <a:t> </a:t>
            </a:r>
            <a:r>
              <a:rPr lang="en-US" altLang="zh-CN" sz="4000" kern="0">
                <a:solidFill>
                  <a:prstClr val="white"/>
                </a:solidFill>
                <a:latin typeface="Helvetica" pitchFamily="2" charset="0"/>
              </a:rPr>
              <a:t>for</a:t>
            </a:r>
            <a:r>
              <a:rPr lang="zh-CN" altLang="en-US" sz="4000" kern="0">
                <a:solidFill>
                  <a:prstClr val="white"/>
                </a:solidFill>
                <a:latin typeface="Helvetica" pitchFamily="2" charset="0"/>
              </a:rPr>
              <a:t> </a:t>
            </a:r>
            <a:r>
              <a:rPr lang="en-US" altLang="zh-CN" sz="4000" kern="0">
                <a:solidFill>
                  <a:prstClr val="white"/>
                </a:solidFill>
                <a:latin typeface="Helvetica" pitchFamily="2" charset="0"/>
              </a:rPr>
              <a:t>accelerator notification!</a:t>
            </a:r>
            <a:endParaRPr kumimoji="0" lang="en-US" sz="400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7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7">
            <a:extLst>
              <a:ext uri="{FF2B5EF4-FFF2-40B4-BE49-F238E27FC236}">
                <a16:creationId xmlns:a16="http://schemas.microsoft.com/office/drawing/2014/main" id="{6C674C57-DE2A-C742-AF4A-3DA01ECBA764}"/>
              </a:ext>
            </a:extLst>
          </p:cNvPr>
          <p:cNvSpPr/>
          <p:nvPr/>
        </p:nvSpPr>
        <p:spPr>
          <a:xfrm>
            <a:off x="1484185" y="1324477"/>
            <a:ext cx="10376535" cy="0"/>
          </a:xfrm>
          <a:custGeom>
            <a:avLst/>
            <a:gdLst/>
            <a:ahLst/>
            <a:cxnLst/>
            <a:rect l="l" t="t" r="r" b="b"/>
            <a:pathLst>
              <a:path w="10376535">
                <a:moveTo>
                  <a:pt x="0" y="1"/>
                </a:moveTo>
                <a:lnTo>
                  <a:pt x="10376205" y="0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1" name="object 28">
            <a:extLst>
              <a:ext uri="{FF2B5EF4-FFF2-40B4-BE49-F238E27FC236}">
                <a16:creationId xmlns:a16="http://schemas.microsoft.com/office/drawing/2014/main" id="{5DB8D4F7-5763-0848-B00E-58B2C3FD4FA9}"/>
              </a:ext>
            </a:extLst>
          </p:cNvPr>
          <p:cNvSpPr/>
          <p:nvPr/>
        </p:nvSpPr>
        <p:spPr>
          <a:xfrm>
            <a:off x="331574" y="1324478"/>
            <a:ext cx="1139825" cy="0"/>
          </a:xfrm>
          <a:custGeom>
            <a:avLst/>
            <a:gdLst/>
            <a:ahLst/>
            <a:cxnLst/>
            <a:rect l="l" t="t" r="r" b="b"/>
            <a:pathLst>
              <a:path w="1139825">
                <a:moveTo>
                  <a:pt x="0" y="0"/>
                </a:moveTo>
                <a:lnTo>
                  <a:pt x="1139590" y="1"/>
                </a:lnTo>
              </a:path>
            </a:pathLst>
          </a:custGeom>
          <a:ln w="762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8EC2367C-44DC-E047-A410-633FF7999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</p:spPr>
        <p:txBody>
          <a:bodyPr/>
          <a:lstStyle/>
          <a:p>
            <a:fld id="{8D482D4C-7324-4DE2-94D4-658F89AED4D8}" type="slidenum">
              <a:rPr lang="en-US" smtClean="0">
                <a:latin typeface="Helvetica" pitchFamily="2" charset="0"/>
              </a:rPr>
              <a:pPr/>
              <a:t>8</a:t>
            </a:fld>
            <a:endParaRPr lang="en-US">
              <a:latin typeface="Helvetica" pitchFamily="2" charset="0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10B5827E-E00E-0A4C-947D-E82257283008}"/>
              </a:ext>
            </a:extLst>
          </p:cNvPr>
          <p:cNvSpPr txBox="1">
            <a:spLocks/>
          </p:cNvSpPr>
          <p:nvPr/>
        </p:nvSpPr>
        <p:spPr>
          <a:xfrm>
            <a:off x="326703" y="403484"/>
            <a:ext cx="11538594" cy="629660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z="4000" spc="30" err="1">
                <a:solidFill>
                  <a:srgbClr val="3467AE"/>
                </a:solidFill>
                <a:latin typeface="Helvetica" pitchFamily="2" charset="0"/>
              </a:rPr>
              <a:t>cpoll</a:t>
            </a:r>
            <a:r>
              <a:rPr lang="zh-CN" altLang="en-US" sz="4000" spc="3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>
                <a:solidFill>
                  <a:srgbClr val="3467AE"/>
                </a:solidFill>
                <a:latin typeface="Helvetica" pitchFamily="2" charset="0"/>
              </a:rPr>
              <a:t>Mechanism</a:t>
            </a:r>
            <a:endParaRPr lang="en-US" sz="2800" spc="-140">
              <a:solidFill>
                <a:srgbClr val="3467AE"/>
              </a:solidFill>
              <a:latin typeface="Helvetica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B504414-4545-2FC9-9F1C-25326461C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3" y="2504115"/>
            <a:ext cx="11105393" cy="28892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EBC2C6-286F-FE80-8C27-7A4C3A786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5991" y="3242884"/>
            <a:ext cx="6651197" cy="17154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0193030-826E-006B-D20A-25519A4C56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7830" y="2787891"/>
            <a:ext cx="2106714" cy="11135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E21208C-8FB2-4277-DDDB-899930F650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3096" y="2807912"/>
            <a:ext cx="5236690" cy="111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8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7">
            <a:extLst>
              <a:ext uri="{FF2B5EF4-FFF2-40B4-BE49-F238E27FC236}">
                <a16:creationId xmlns:a16="http://schemas.microsoft.com/office/drawing/2014/main" id="{6C674C57-DE2A-C742-AF4A-3DA01ECBA764}"/>
              </a:ext>
            </a:extLst>
          </p:cNvPr>
          <p:cNvSpPr/>
          <p:nvPr/>
        </p:nvSpPr>
        <p:spPr>
          <a:xfrm>
            <a:off x="1484185" y="1324477"/>
            <a:ext cx="10376535" cy="0"/>
          </a:xfrm>
          <a:custGeom>
            <a:avLst/>
            <a:gdLst/>
            <a:ahLst/>
            <a:cxnLst/>
            <a:rect l="l" t="t" r="r" b="b"/>
            <a:pathLst>
              <a:path w="10376535">
                <a:moveTo>
                  <a:pt x="0" y="1"/>
                </a:moveTo>
                <a:lnTo>
                  <a:pt x="10376205" y="0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1" name="object 28">
            <a:extLst>
              <a:ext uri="{FF2B5EF4-FFF2-40B4-BE49-F238E27FC236}">
                <a16:creationId xmlns:a16="http://schemas.microsoft.com/office/drawing/2014/main" id="{5DB8D4F7-5763-0848-B00E-58B2C3FD4FA9}"/>
              </a:ext>
            </a:extLst>
          </p:cNvPr>
          <p:cNvSpPr/>
          <p:nvPr/>
        </p:nvSpPr>
        <p:spPr>
          <a:xfrm>
            <a:off x="331574" y="1324478"/>
            <a:ext cx="1139825" cy="0"/>
          </a:xfrm>
          <a:custGeom>
            <a:avLst/>
            <a:gdLst/>
            <a:ahLst/>
            <a:cxnLst/>
            <a:rect l="l" t="t" r="r" b="b"/>
            <a:pathLst>
              <a:path w="1139825">
                <a:moveTo>
                  <a:pt x="0" y="0"/>
                </a:moveTo>
                <a:lnTo>
                  <a:pt x="1139590" y="1"/>
                </a:lnTo>
              </a:path>
            </a:pathLst>
          </a:custGeom>
          <a:ln w="762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8EC2367C-44DC-E047-A410-633FF7999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</p:spPr>
        <p:txBody>
          <a:bodyPr/>
          <a:lstStyle/>
          <a:p>
            <a:fld id="{8D482D4C-7324-4DE2-94D4-658F89AED4D8}" type="slidenum">
              <a:rPr lang="en-US" smtClean="0">
                <a:latin typeface="Helvetica" pitchFamily="2" charset="0"/>
              </a:rPr>
              <a:pPr/>
              <a:t>9</a:t>
            </a:fld>
            <a:endParaRPr lang="en-US">
              <a:latin typeface="Helvetica" pitchFamily="2" charset="0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10B5827E-E00E-0A4C-947D-E82257283008}"/>
              </a:ext>
            </a:extLst>
          </p:cNvPr>
          <p:cNvSpPr txBox="1">
            <a:spLocks/>
          </p:cNvSpPr>
          <p:nvPr/>
        </p:nvSpPr>
        <p:spPr>
          <a:xfrm>
            <a:off x="326703" y="403484"/>
            <a:ext cx="11538594" cy="629660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z="4000" spc="30" dirty="0" err="1">
                <a:solidFill>
                  <a:srgbClr val="3467AE"/>
                </a:solidFill>
                <a:latin typeface="Helvetica" pitchFamily="2" charset="0"/>
              </a:rPr>
              <a:t>cpoll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Implementation</a:t>
            </a:r>
            <a:endParaRPr lang="en-US" sz="2800" spc="-140" dirty="0">
              <a:solidFill>
                <a:srgbClr val="3467AE"/>
              </a:solidFill>
              <a:latin typeface="Helvetica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D9C43F-FB61-6047-B87E-D151D5C37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451" y="1909864"/>
            <a:ext cx="8579097" cy="3983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E71209-1ADA-9B45-9A76-B2E3875CC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8992" y="2734634"/>
            <a:ext cx="1073593" cy="10735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51A564-2FFA-A643-9FF2-68A9B729A4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4092" y="3610418"/>
            <a:ext cx="6066790" cy="1784350"/>
          </a:xfrm>
          <a:prstGeom prst="rect">
            <a:avLst/>
          </a:prstGeo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DA09AD84-B424-0148-9867-8DB7ED806251}"/>
              </a:ext>
            </a:extLst>
          </p:cNvPr>
          <p:cNvSpPr/>
          <p:nvPr/>
        </p:nvSpPr>
        <p:spPr>
          <a:xfrm>
            <a:off x="6911163" y="3792943"/>
            <a:ext cx="1573619" cy="610708"/>
          </a:xfrm>
          <a:prstGeom prst="wedgeRoundRectCallout">
            <a:avLst>
              <a:gd name="adj1" fmla="val 63691"/>
              <a:gd name="adj2" fmla="val 73944"/>
              <a:gd name="adj3" fmla="val 16667"/>
            </a:avLst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ysClr val="windowText" lastClr="000000"/>
                </a:solidFill>
                <a:latin typeface="Helvetica" pitchFamily="2" charset="0"/>
              </a:rPr>
              <a:t>Captured!</a:t>
            </a:r>
            <a:endParaRPr lang="en-US">
              <a:solidFill>
                <a:sysClr val="windowText" lastClr="000000"/>
              </a:solidFill>
              <a:latin typeface="Helvetica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B9C40C-7567-9241-B85B-B093020E3840}"/>
              </a:ext>
            </a:extLst>
          </p:cNvPr>
          <p:cNvSpPr txBox="1"/>
          <p:nvPr/>
        </p:nvSpPr>
        <p:spPr>
          <a:xfrm>
            <a:off x="227424" y="1396616"/>
            <a:ext cx="11104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zh-CN" sz="2800">
                <a:latin typeface="Helvetica" pitchFamily="2" charset="0"/>
              </a:rPr>
              <a:t>Approach</a:t>
            </a:r>
            <a:r>
              <a:rPr lang="zh-CN" altLang="en-US" sz="2800">
                <a:latin typeface="Helvetica" pitchFamily="2" charset="0"/>
              </a:rPr>
              <a:t> </a:t>
            </a:r>
            <a:r>
              <a:rPr lang="en-US" altLang="zh-CN" sz="2800">
                <a:latin typeface="Helvetica" pitchFamily="2" charset="0"/>
              </a:rPr>
              <a:t>1</a:t>
            </a:r>
            <a:endParaRPr lang="en-US" altLang="zh-CN" sz="160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80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1941</TotalTime>
  <Words>3069</Words>
  <Application>Microsoft Office PowerPoint</Application>
  <PresentationFormat>Widescreen</PresentationFormat>
  <Paragraphs>332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-apple-system</vt:lpstr>
      <vt:lpstr>Arial</vt:lpstr>
      <vt:lpstr>Calibri</vt:lpstr>
      <vt:lpstr>Calibri Light</vt:lpstr>
      <vt:lpstr>Cambria Math</vt:lpstr>
      <vt:lpstr>Helvetica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Youjie Li</dc:creator>
  <cp:lastModifiedBy>Yuan, Yifan</cp:lastModifiedBy>
  <cp:revision>22</cp:revision>
  <dcterms:created xsi:type="dcterms:W3CDTF">2017-06-21T20:13:27Z</dcterms:created>
  <dcterms:modified xsi:type="dcterms:W3CDTF">2023-02-15T00:08:17Z</dcterms:modified>
</cp:coreProperties>
</file>