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58" r:id="rId4"/>
    <p:sldId id="260" r:id="rId5"/>
    <p:sldId id="261" r:id="rId6"/>
    <p:sldId id="262" r:id="rId7"/>
    <p:sldId id="263" r:id="rId8"/>
    <p:sldId id="264" r:id="rId9"/>
    <p:sldId id="281" r:id="rId10"/>
    <p:sldId id="265" r:id="rId11"/>
    <p:sldId id="279" r:id="rId12"/>
    <p:sldId id="266" r:id="rId13"/>
    <p:sldId id="268" r:id="rId14"/>
    <p:sldId id="269" r:id="rId15"/>
    <p:sldId id="270" r:id="rId16"/>
    <p:sldId id="271" r:id="rId17"/>
    <p:sldId id="272" r:id="rId18"/>
    <p:sldId id="273" r:id="rId19"/>
    <p:sldId id="274" r:id="rId20"/>
    <p:sldId id="275" r:id="rId21"/>
    <p:sldId id="280" r:id="rId22"/>
    <p:sldId id="276" r:id="rId23"/>
    <p:sldId id="277"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87B1"/>
    <a:srgbClr val="2C830F"/>
    <a:srgbClr val="7D9E97"/>
    <a:srgbClr val="5B9BD5"/>
    <a:srgbClr val="BA4608"/>
    <a:srgbClr val="71AD47"/>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79" autoAdjust="0"/>
    <p:restoredTop sz="74966"/>
  </p:normalViewPr>
  <p:slideViewPr>
    <p:cSldViewPr snapToGrid="0">
      <p:cViewPr varScale="1">
        <p:scale>
          <a:sx n="93" d="100"/>
          <a:sy n="93" d="100"/>
        </p:scale>
        <p:origin x="105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BF5807-457A-8D40-B939-FE95E63D5EE3}" type="datetimeFigureOut">
              <a:rPr lang="en-US" smtClean="0"/>
              <a:t>10/21/2025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0BB68-3D19-9A45-B118-710B72D744F1}" type="slidenum">
              <a:rPr lang="en-US" smtClean="0"/>
              <a:t>‹#›</a:t>
            </a:fld>
            <a:endParaRPr lang="en-US"/>
          </a:p>
        </p:txBody>
      </p:sp>
    </p:spTree>
    <p:extLst>
      <p:ext uri="{BB962C8B-B14F-4D97-AF65-F5344CB8AC3E}">
        <p14:creationId xmlns:p14="http://schemas.microsoft.com/office/powerpoint/2010/main" val="1229423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Thanks for the introduction. Hi everyone, today I will introduce our recent work, </a:t>
            </a:r>
            <a:r>
              <a:rPr lang="en-US" sz="1200" dirty="0"/>
              <a:t>Re-architecting End-host Networking with CXL from three aspects: Coherence, Memory, and Offloading.</a:t>
            </a:r>
            <a:endParaRPr lang="en-US" dirty="0"/>
          </a:p>
        </p:txBody>
      </p:sp>
      <p:sp>
        <p:nvSpPr>
          <p:cNvPr id="4" name="Slide Number Placeholder 3"/>
          <p:cNvSpPr>
            <a:spLocks noGrp="1"/>
          </p:cNvSpPr>
          <p:nvPr>
            <p:ph type="sldNum" sz="quarter" idx="5"/>
          </p:nvPr>
        </p:nvSpPr>
        <p:spPr/>
        <p:txBody>
          <a:bodyPr/>
          <a:lstStyle/>
          <a:p>
            <a:fld id="{11F0BB68-3D19-9A45-B118-710B72D744F1}" type="slidenum">
              <a:rPr lang="en-US" smtClean="0"/>
              <a:t>1</a:t>
            </a:fld>
            <a:endParaRPr lang="en-US"/>
          </a:p>
        </p:txBody>
      </p:sp>
    </p:spTree>
    <p:extLst>
      <p:ext uri="{BB962C8B-B14F-4D97-AF65-F5344CB8AC3E}">
        <p14:creationId xmlns:p14="http://schemas.microsoft.com/office/powerpoint/2010/main" val="185906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accomplish all the operations with </a:t>
            </a:r>
            <a:r>
              <a:rPr lang="en-US" dirty="0" err="1"/>
              <a:t>CXL.cache</a:t>
            </a:r>
            <a:r>
              <a:rPr lang="en-US" dirty="0"/>
              <a:t> requests, </a:t>
            </a:r>
            <a:r>
              <a:rPr lang="en-US" dirty="0" err="1"/>
              <a:t>CXL.cache</a:t>
            </a:r>
            <a:r>
              <a:rPr lang="en-US" dirty="0"/>
              <a:t> can provide more! [CLICK]</a:t>
            </a:r>
          </a:p>
          <a:p>
            <a:r>
              <a:rPr lang="en-US" dirty="0"/>
              <a:t>One unique feature is Device Cache Line State Control with four types ….</a:t>
            </a:r>
          </a:p>
          <a:p>
            <a:r>
              <a:rPr lang="en-US" dirty="0"/>
              <a:t>NC does not store data copy in device cache. CS and CO store the copy in shared state and owned state. NCP is the most interesting one. Device can push data from device into host LLC actively.</a:t>
            </a:r>
          </a:p>
        </p:txBody>
      </p:sp>
      <p:sp>
        <p:nvSpPr>
          <p:cNvPr id="4" name="Slide Number Placeholder 3"/>
          <p:cNvSpPr>
            <a:spLocks noGrp="1"/>
          </p:cNvSpPr>
          <p:nvPr>
            <p:ph type="sldNum" sz="quarter" idx="5"/>
          </p:nvPr>
        </p:nvSpPr>
        <p:spPr/>
        <p:txBody>
          <a:bodyPr/>
          <a:lstStyle/>
          <a:p>
            <a:fld id="{11F0BB68-3D19-9A45-B118-710B72D744F1}" type="slidenum">
              <a:rPr lang="en-US" smtClean="0"/>
              <a:t>10</a:t>
            </a:fld>
            <a:endParaRPr lang="en-US"/>
          </a:p>
        </p:txBody>
      </p:sp>
    </p:spTree>
    <p:extLst>
      <p:ext uri="{BB962C8B-B14F-4D97-AF65-F5344CB8AC3E}">
        <p14:creationId xmlns:p14="http://schemas.microsoft.com/office/powerpoint/2010/main" val="2943142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0EED1-139F-87CC-0E69-DCE1B7DEF5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6FD8D0-5A3B-E64C-F1B2-FAE12F6D34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4ED184-116B-F15A-0095-644D145B3F4B}"/>
              </a:ext>
            </a:extLst>
          </p:cNvPr>
          <p:cNvSpPr>
            <a:spLocks noGrp="1"/>
          </p:cNvSpPr>
          <p:nvPr>
            <p:ph type="body" idx="1"/>
          </p:nvPr>
        </p:nvSpPr>
        <p:spPr/>
        <p:txBody>
          <a:bodyPr/>
          <a:lstStyle/>
          <a:p>
            <a:r>
              <a:rPr lang="en-US" dirty="0"/>
              <a:t>Here is one example to exploit the benefits of this unique capability. For example, here host would like to signal a new packet by increasing the index.</a:t>
            </a:r>
          </a:p>
          <a:p>
            <a:r>
              <a:rPr lang="en-US" dirty="0"/>
              <a:t>NC-based polling is similar to the polling using non-coherent requests like DMA or MMIO. [CLICK]</a:t>
            </a:r>
          </a:p>
          <a:p>
            <a:r>
              <a:rPr lang="en-US" dirty="0"/>
              <a:t>CXL-NIC continuously poll on the data [CLICK]</a:t>
            </a:r>
          </a:p>
          <a:p>
            <a:r>
              <a:rPr lang="en-US" dirty="0"/>
              <a:t>When host updates the data, CXL can only know it at the next poll. [CLICK]</a:t>
            </a:r>
          </a:p>
          <a:p>
            <a:r>
              <a:rPr lang="en-US" dirty="0"/>
              <a:t>In contrast, first CO request brings the data into device cache, and the following polling request hit in the device cache. [CLICK]</a:t>
            </a:r>
          </a:p>
          <a:p>
            <a:r>
              <a:rPr lang="en-US" dirty="0"/>
              <a:t>When host updates the data, there is one invalidation signal sent to revoke the cache line in device cache. [CLICK]</a:t>
            </a:r>
          </a:p>
          <a:p>
            <a:r>
              <a:rPr lang="en-US" dirty="0"/>
              <a:t>The next CO poll request find the data stale and read from host memory directly. [CLICK]</a:t>
            </a:r>
          </a:p>
          <a:p>
            <a:r>
              <a:rPr lang="en-US" dirty="0"/>
              <a:t>With CO, we can achieve a ‘interrupt’-like polling method to get the new data quickly while we saves the CXL bandwidth consumed by the polling request.</a:t>
            </a:r>
          </a:p>
          <a:p>
            <a:r>
              <a:rPr lang="en-US" dirty="0"/>
              <a:t>More opt in paper.</a:t>
            </a:r>
          </a:p>
          <a:p>
            <a:endParaRPr lang="en-US" dirty="0"/>
          </a:p>
        </p:txBody>
      </p:sp>
      <p:sp>
        <p:nvSpPr>
          <p:cNvPr id="4" name="Slide Number Placeholder 3">
            <a:extLst>
              <a:ext uri="{FF2B5EF4-FFF2-40B4-BE49-F238E27FC236}">
                <a16:creationId xmlns:a16="http://schemas.microsoft.com/office/drawing/2014/main" id="{B40BC2A2-EB8D-BB48-3653-A1BA1C1001B1}"/>
              </a:ext>
            </a:extLst>
          </p:cNvPr>
          <p:cNvSpPr>
            <a:spLocks noGrp="1"/>
          </p:cNvSpPr>
          <p:nvPr>
            <p:ph type="sldNum" sz="quarter" idx="5"/>
          </p:nvPr>
        </p:nvSpPr>
        <p:spPr/>
        <p:txBody>
          <a:bodyPr/>
          <a:lstStyle/>
          <a:p>
            <a:fld id="{11F0BB68-3D19-9A45-B118-710B72D744F1}" type="slidenum">
              <a:rPr lang="en-US" smtClean="0"/>
              <a:t>11</a:t>
            </a:fld>
            <a:endParaRPr lang="en-US"/>
          </a:p>
        </p:txBody>
      </p:sp>
    </p:spTree>
    <p:extLst>
      <p:ext uri="{BB962C8B-B14F-4D97-AF65-F5344CB8AC3E}">
        <p14:creationId xmlns:p14="http://schemas.microsoft.com/office/powerpoint/2010/main" val="4074379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CXL Type-2 device introduces coherent on-NIC memory, offered by </a:t>
            </a:r>
            <a:r>
              <a:rPr lang="en-US" dirty="0" err="1"/>
              <a:t>CXL.mem</a:t>
            </a:r>
            <a:r>
              <a:rPr lang="en-US" dirty="0"/>
              <a:t>. [CLICK]</a:t>
            </a:r>
          </a:p>
          <a:p>
            <a:r>
              <a:rPr lang="en-US" dirty="0"/>
              <a:t>[CLICK] among bullets.</a:t>
            </a:r>
          </a:p>
          <a:p>
            <a:r>
              <a:rPr lang="en-US" dirty="0"/>
              <a:t>Considering the tolerable latency and easy access, the on-NIC memory offers ….</a:t>
            </a:r>
          </a:p>
        </p:txBody>
      </p:sp>
      <p:sp>
        <p:nvSpPr>
          <p:cNvPr id="4" name="Slide Number Placeholder 3"/>
          <p:cNvSpPr>
            <a:spLocks noGrp="1"/>
          </p:cNvSpPr>
          <p:nvPr>
            <p:ph type="sldNum" sz="quarter" idx="5"/>
          </p:nvPr>
        </p:nvSpPr>
        <p:spPr/>
        <p:txBody>
          <a:bodyPr/>
          <a:lstStyle/>
          <a:p>
            <a:fld id="{11F0BB68-3D19-9A45-B118-710B72D744F1}" type="slidenum">
              <a:rPr lang="en-US" smtClean="0"/>
              <a:t>12</a:t>
            </a:fld>
            <a:endParaRPr lang="en-US"/>
          </a:p>
        </p:txBody>
      </p:sp>
    </p:spTree>
    <p:extLst>
      <p:ext uri="{BB962C8B-B14F-4D97-AF65-F5344CB8AC3E}">
        <p14:creationId xmlns:p14="http://schemas.microsoft.com/office/powerpoint/2010/main" val="2412283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BBB68-FAFD-585A-B04E-ACF04B9332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1A5E96-E81F-C64C-F920-F5894621CA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5623FE-AEA4-1F88-BA52-71FB7981286B}"/>
              </a:ext>
            </a:extLst>
          </p:cNvPr>
          <p:cNvSpPr>
            <a:spLocks noGrp="1"/>
          </p:cNvSpPr>
          <p:nvPr>
            <p:ph type="body" idx="1"/>
          </p:nvPr>
        </p:nvSpPr>
        <p:spPr/>
        <p:txBody>
          <a:bodyPr/>
          <a:lstStyle/>
          <a:p>
            <a:r>
              <a:rPr lang="en-US" dirty="0"/>
              <a:t>Here we take the placement of Tx packet buffer as an example.</a:t>
            </a:r>
          </a:p>
          <a:p>
            <a:r>
              <a:rPr lang="en-US" dirty="0"/>
              <a:t>On the left side, we allocate Tx packet buffer in host memory while in NIC memory on the right. [CLICK]</a:t>
            </a:r>
            <a:br>
              <a:rPr lang="en-US" dirty="0"/>
            </a:br>
            <a:r>
              <a:rPr lang="en-US" dirty="0"/>
              <a:t>There are two paths to transmit the packet. [CLICK] cache-based or memory-based</a:t>
            </a:r>
          </a:p>
          <a:p>
            <a:r>
              <a:rPr lang="en-US" dirty="0"/>
              <a:t>Let’s see them one by one. </a:t>
            </a:r>
          </a:p>
          <a:p>
            <a:r>
              <a:rPr lang="en-US" dirty="0"/>
              <a:t>First host CPU \</a:t>
            </a:r>
            <a:r>
              <a:rPr lang="en-US" dirty="0" err="1"/>
              <a:t>st</a:t>
            </a:r>
            <a:r>
              <a:rPr lang="en-US" dirty="0"/>
              <a:t> packet , update in host LLC [CLICK] then CXL-NIC can read it by host-bias D2D request [CLICK]</a:t>
            </a:r>
          </a:p>
          <a:p>
            <a:r>
              <a:rPr lang="en-US" dirty="0"/>
              <a:t>Or host CPU </a:t>
            </a:r>
            <a:r>
              <a:rPr lang="en-US" dirty="0" err="1"/>
              <a:t>nt-st</a:t>
            </a:r>
            <a:r>
              <a:rPr lang="en-US" dirty="0"/>
              <a:t> packet  update memory directly [CLICK] then CXL-NIC can read the packet either in host-bias or device-bias mode [CLICK]</a:t>
            </a:r>
          </a:p>
          <a:p>
            <a:r>
              <a:rPr lang="en-US" dirty="0"/>
              <a:t>The device-bias is enabled since no cached copy existing. </a:t>
            </a:r>
            <a:br>
              <a:rPr lang="en-US" dirty="0"/>
            </a:br>
            <a:br>
              <a:rPr lang="en-US" dirty="0"/>
            </a:br>
            <a:r>
              <a:rPr lang="en-US" dirty="0"/>
              <a:t>On the right hand, the </a:t>
            </a:r>
            <a:r>
              <a:rPr lang="en-US" dirty="0" err="1"/>
              <a:t>datapath</a:t>
            </a:r>
            <a:r>
              <a:rPr lang="en-US" dirty="0"/>
              <a:t> are similar, but we can note here for step 3 and 4 in two scenarios, their latency </a:t>
            </a:r>
            <a:r>
              <a:rPr lang="en-US"/>
              <a:t>can differ</a:t>
            </a:r>
            <a:endParaRPr lang="en-US" dirty="0"/>
          </a:p>
          <a:p>
            <a:endParaRPr lang="en-US" dirty="0"/>
          </a:p>
        </p:txBody>
      </p:sp>
      <p:sp>
        <p:nvSpPr>
          <p:cNvPr id="4" name="Slide Number Placeholder 3">
            <a:extLst>
              <a:ext uri="{FF2B5EF4-FFF2-40B4-BE49-F238E27FC236}">
                <a16:creationId xmlns:a16="http://schemas.microsoft.com/office/drawing/2014/main" id="{B6C2A81E-EB77-B57B-FA6E-A2342464CD92}"/>
              </a:ext>
            </a:extLst>
          </p:cNvPr>
          <p:cNvSpPr>
            <a:spLocks noGrp="1"/>
          </p:cNvSpPr>
          <p:nvPr>
            <p:ph type="sldNum" sz="quarter" idx="5"/>
          </p:nvPr>
        </p:nvSpPr>
        <p:spPr/>
        <p:txBody>
          <a:bodyPr/>
          <a:lstStyle/>
          <a:p>
            <a:fld id="{11F0BB68-3D19-9A45-B118-710B72D744F1}" type="slidenum">
              <a:rPr lang="en-US" smtClean="0"/>
              <a:t>13</a:t>
            </a:fld>
            <a:endParaRPr lang="en-US"/>
          </a:p>
        </p:txBody>
      </p:sp>
    </p:spTree>
    <p:extLst>
      <p:ext uri="{BB962C8B-B14F-4D97-AF65-F5344CB8AC3E}">
        <p14:creationId xmlns:p14="http://schemas.microsoft.com/office/powerpoint/2010/main" val="2833322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NCP: CXL-NIC push [CLICK] data into host LLC and CPU can access [CLICK] form host LLC. [CLICK]</a:t>
            </a:r>
          </a:p>
          <a:p>
            <a:r>
              <a:rPr lang="en-US" dirty="0"/>
              <a:t>However, a “leaky </a:t>
            </a:r>
            <a:r>
              <a:rPr lang="en-US" dirty="0" err="1"/>
              <a:t>dma</a:t>
            </a:r>
            <a:r>
              <a:rPr lang="en-US" dirty="0"/>
              <a:t>” issue occurs [CLICK] as NCP may push data faster than the CPU consumption.</a:t>
            </a:r>
          </a:p>
          <a:p>
            <a:r>
              <a:rPr lang="en-US" dirty="0"/>
              <a:t>We propose two mitigations one is [CLICK] </a:t>
            </a:r>
            <a:r>
              <a:rPr lang="en-US" dirty="0" err="1"/>
              <a:t>Adpative</a:t>
            </a:r>
            <a:r>
              <a:rPr lang="en-US" dirty="0"/>
              <a:t> … and the other one is [CLICK] which</a:t>
            </a:r>
          </a:p>
        </p:txBody>
      </p:sp>
      <p:sp>
        <p:nvSpPr>
          <p:cNvPr id="4" name="Slide Number Placeholder 3"/>
          <p:cNvSpPr>
            <a:spLocks noGrp="1"/>
          </p:cNvSpPr>
          <p:nvPr>
            <p:ph type="sldNum" sz="quarter" idx="5"/>
          </p:nvPr>
        </p:nvSpPr>
        <p:spPr/>
        <p:txBody>
          <a:bodyPr/>
          <a:lstStyle/>
          <a:p>
            <a:fld id="{11F0BB68-3D19-9A45-B118-710B72D744F1}" type="slidenum">
              <a:rPr lang="en-US" smtClean="0"/>
              <a:t>14</a:t>
            </a:fld>
            <a:endParaRPr lang="en-US"/>
          </a:p>
        </p:txBody>
      </p:sp>
    </p:spTree>
    <p:extLst>
      <p:ext uri="{BB962C8B-B14F-4D97-AF65-F5344CB8AC3E}">
        <p14:creationId xmlns:p14="http://schemas.microsoft.com/office/powerpoint/2010/main" val="4138700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last perspective, we look at the offloading opportunity by co-accelerating the network and application.</a:t>
            </a:r>
            <a:r>
              <a:rPr lang="zh-CN" altLang="en-US" dirty="0"/>
              <a:t> </a:t>
            </a:r>
            <a:endParaRPr lang="en-US" altLang="zh-CN" dirty="0"/>
          </a:p>
          <a:p>
            <a:r>
              <a:rPr lang="en-US" altLang="zh-CN" dirty="0"/>
              <a:t>In addition to the component for NIC capability, we integrate another component called KVS request handler to solve the request to key-value database. [CLICK]</a:t>
            </a:r>
          </a:p>
          <a:p>
            <a:r>
              <a:rPr lang="en-US" altLang="zh-CN" dirty="0"/>
              <a:t>We leverage the coherent on-NIC memory to store [CLICK] hot data. And host memory to store cold data [CLICK]. </a:t>
            </a:r>
            <a:r>
              <a:rPr lang="en-US" altLang="zh-CN" dirty="0" err="1"/>
              <a:t>Remmeber</a:t>
            </a:r>
            <a:r>
              <a:rPr lang="en-US" altLang="zh-CN" dirty="0"/>
              <a:t> that KVS handler can access host memory coherently. [CLICK]</a:t>
            </a:r>
          </a:p>
          <a:p>
            <a:endParaRPr lang="en-US" altLang="zh-CN" dirty="0"/>
          </a:p>
          <a:p>
            <a:r>
              <a:rPr lang="en-US" altLang="zh-CN" dirty="0"/>
              <a:t>We demonstrate two paths, fast local path, hit in hot data [CLICK] and slow remote path </a:t>
            </a:r>
            <a:r>
              <a:rPr lang="en-US" altLang="zh-CN"/>
              <a:t>[CLICK]</a:t>
            </a:r>
            <a:endParaRPr lang="en-US" altLang="zh-CN" dirty="0"/>
          </a:p>
        </p:txBody>
      </p:sp>
      <p:sp>
        <p:nvSpPr>
          <p:cNvPr id="4" name="Slide Number Placeholder 3"/>
          <p:cNvSpPr>
            <a:spLocks noGrp="1"/>
          </p:cNvSpPr>
          <p:nvPr>
            <p:ph type="sldNum" sz="quarter" idx="5"/>
          </p:nvPr>
        </p:nvSpPr>
        <p:spPr/>
        <p:txBody>
          <a:bodyPr/>
          <a:lstStyle/>
          <a:p>
            <a:fld id="{11F0BB68-3D19-9A45-B118-710B72D744F1}" type="slidenum">
              <a:rPr lang="en-US" smtClean="0"/>
              <a:t>15</a:t>
            </a:fld>
            <a:endParaRPr lang="en-US"/>
          </a:p>
        </p:txBody>
      </p:sp>
    </p:spTree>
    <p:extLst>
      <p:ext uri="{BB962C8B-B14F-4D97-AF65-F5344CB8AC3E}">
        <p14:creationId xmlns:p14="http://schemas.microsoft.com/office/powerpoint/2010/main" val="3812214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look into some evaluation results of CXL-NIC.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use a single-socket Intel 5</a:t>
            </a:r>
            <a:r>
              <a:rPr lang="en-US" baseline="30000" dirty="0"/>
              <a:t>th</a:t>
            </a:r>
            <a:r>
              <a:rPr lang="en-US" dirty="0"/>
              <a:t> generation Xeon CPU, Intel Agliex-7 board for CXL device and an arm core-based </a:t>
            </a:r>
            <a:r>
              <a:rPr lang="en-US" dirty="0" err="1"/>
              <a:t>SmartNIC</a:t>
            </a:r>
            <a:r>
              <a:rPr lang="en-US" dirty="0"/>
              <a:t>, Nvidia Bluefield-3, as mentioned before.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We use both synthetic workloads for loopback test and a key-value store application with two various workloads.</a:t>
            </a:r>
            <a:endParaRPr lang="en-US" dirty="0"/>
          </a:p>
        </p:txBody>
      </p:sp>
      <p:sp>
        <p:nvSpPr>
          <p:cNvPr id="4" name="Slide Number Placeholder 3"/>
          <p:cNvSpPr>
            <a:spLocks noGrp="1"/>
          </p:cNvSpPr>
          <p:nvPr>
            <p:ph type="sldNum" sz="quarter" idx="5"/>
          </p:nvPr>
        </p:nvSpPr>
        <p:spPr/>
        <p:txBody>
          <a:bodyPr/>
          <a:lstStyle/>
          <a:p>
            <a:fld id="{11F0BB68-3D19-9A45-B118-710B72D744F1}" type="slidenum">
              <a:rPr lang="en-US" smtClean="0"/>
              <a:t>16</a:t>
            </a:fld>
            <a:endParaRPr lang="en-US"/>
          </a:p>
        </p:txBody>
      </p:sp>
    </p:spTree>
    <p:extLst>
      <p:ext uri="{BB962C8B-B14F-4D97-AF65-F5344CB8AC3E}">
        <p14:creationId xmlns:p14="http://schemas.microsoft.com/office/powerpoint/2010/main" val="3569537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examine the four layouts to place Rx and Tx packet buffers. Here we use NC requests by default. We can see that [takeaway]. </a:t>
            </a:r>
          </a:p>
        </p:txBody>
      </p:sp>
      <p:sp>
        <p:nvSpPr>
          <p:cNvPr id="4" name="Slide Number Placeholder 3"/>
          <p:cNvSpPr>
            <a:spLocks noGrp="1"/>
          </p:cNvSpPr>
          <p:nvPr>
            <p:ph type="sldNum" sz="quarter" idx="5"/>
          </p:nvPr>
        </p:nvSpPr>
        <p:spPr/>
        <p:txBody>
          <a:bodyPr/>
          <a:lstStyle/>
          <a:p>
            <a:fld id="{11F0BB68-3D19-9A45-B118-710B72D744F1}" type="slidenum">
              <a:rPr lang="en-US" smtClean="0"/>
              <a:t>20</a:t>
            </a:fld>
            <a:endParaRPr lang="en-US"/>
          </a:p>
        </p:txBody>
      </p:sp>
    </p:spTree>
    <p:extLst>
      <p:ext uri="{BB962C8B-B14F-4D97-AF65-F5344CB8AC3E}">
        <p14:creationId xmlns:p14="http://schemas.microsoft.com/office/powerpoint/2010/main" val="2995767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Compared to CC-NIC, another cutting-edge work based on coherent interconnect, UPI. [CLICK]</a:t>
            </a:r>
          </a:p>
          <a:p>
            <a:r>
              <a:rPr lang="en-US" dirty="0"/>
              <a:t>[CLICK] between bullets.</a:t>
            </a:r>
          </a:p>
        </p:txBody>
      </p:sp>
      <p:sp>
        <p:nvSpPr>
          <p:cNvPr id="4" name="Slide Number Placeholder 3"/>
          <p:cNvSpPr>
            <a:spLocks noGrp="1"/>
          </p:cNvSpPr>
          <p:nvPr>
            <p:ph type="sldNum" sz="quarter" idx="5"/>
          </p:nvPr>
        </p:nvSpPr>
        <p:spPr/>
        <p:txBody>
          <a:bodyPr/>
          <a:lstStyle/>
          <a:p>
            <a:fld id="{11F0BB68-3D19-9A45-B118-710B72D744F1}" type="slidenum">
              <a:rPr lang="en-US" smtClean="0"/>
              <a:t>21</a:t>
            </a:fld>
            <a:endParaRPr lang="en-US"/>
          </a:p>
        </p:txBody>
      </p:sp>
    </p:spTree>
    <p:extLst>
      <p:ext uri="{BB962C8B-B14F-4D97-AF65-F5344CB8AC3E}">
        <p14:creationId xmlns:p14="http://schemas.microsoft.com/office/powerpoint/2010/main" val="3003267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takeaway.</a:t>
            </a:r>
          </a:p>
        </p:txBody>
      </p:sp>
      <p:sp>
        <p:nvSpPr>
          <p:cNvPr id="4" name="Slide Number Placeholder 3"/>
          <p:cNvSpPr>
            <a:spLocks noGrp="1"/>
          </p:cNvSpPr>
          <p:nvPr>
            <p:ph type="sldNum" sz="quarter" idx="5"/>
          </p:nvPr>
        </p:nvSpPr>
        <p:spPr/>
        <p:txBody>
          <a:bodyPr/>
          <a:lstStyle/>
          <a:p>
            <a:fld id="{11F0BB68-3D19-9A45-B118-710B72D744F1}" type="slidenum">
              <a:rPr lang="en-US" smtClean="0"/>
              <a:t>22</a:t>
            </a:fld>
            <a:endParaRPr lang="en-US"/>
          </a:p>
        </p:txBody>
      </p:sp>
    </p:spTree>
    <p:extLst>
      <p:ext uri="{BB962C8B-B14F-4D97-AF65-F5344CB8AC3E}">
        <p14:creationId xmlns:p14="http://schemas.microsoft.com/office/powerpoint/2010/main" val="1940915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traditional end-host networking, PCIe is the de facto standard to connect NIC and host CPU. [CLICK]</a:t>
            </a:r>
          </a:p>
          <a:p>
            <a:r>
              <a:rPr lang="en-US" strike="noStrike" dirty="0"/>
              <a:t>During the past decade, inter-host network has advanced rapidly. To accommodate it, the NIC’s bandwidth has increased to 100Gbps and more. [CLICK]</a:t>
            </a:r>
          </a:p>
          <a:p>
            <a:r>
              <a:rPr lang="en-US" strike="noStrike" dirty="0"/>
              <a:t>Meanwhile, on the host side, there has been SW optimizations like DPDK for efficient processing. [CLICK]</a:t>
            </a:r>
          </a:p>
          <a:p>
            <a:r>
              <a:rPr lang="en-US" strike="noStrike" dirty="0"/>
              <a:t>More CPU cores are allocated to networking functions.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question is </a:t>
            </a:r>
            <a:r>
              <a:rPr lang="en-US" sz="1200" dirty="0"/>
              <a:t>Can PCIe still keep pace with rising network line rates while PCIe has widen bandwidth across generations.</a:t>
            </a:r>
          </a:p>
        </p:txBody>
      </p:sp>
      <p:sp>
        <p:nvSpPr>
          <p:cNvPr id="4" name="Slide Number Placeholder 3"/>
          <p:cNvSpPr>
            <a:spLocks noGrp="1"/>
          </p:cNvSpPr>
          <p:nvPr>
            <p:ph type="sldNum" sz="quarter" idx="5"/>
          </p:nvPr>
        </p:nvSpPr>
        <p:spPr/>
        <p:txBody>
          <a:bodyPr/>
          <a:lstStyle/>
          <a:p>
            <a:fld id="{11F0BB68-3D19-9A45-B118-710B72D744F1}" type="slidenum">
              <a:rPr lang="en-US" smtClean="0"/>
              <a:t>2</a:t>
            </a:fld>
            <a:endParaRPr lang="en-US"/>
          </a:p>
        </p:txBody>
      </p:sp>
    </p:spTree>
    <p:extLst>
      <p:ext uri="{BB962C8B-B14F-4D97-AF65-F5344CB8AC3E}">
        <p14:creationId xmlns:p14="http://schemas.microsoft.com/office/powerpoint/2010/main" val="1455762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[CLICK] for each bullet.</a:t>
            </a:r>
          </a:p>
        </p:txBody>
      </p:sp>
      <p:sp>
        <p:nvSpPr>
          <p:cNvPr id="4" name="Slide Number Placeholder 3"/>
          <p:cNvSpPr>
            <a:spLocks noGrp="1"/>
          </p:cNvSpPr>
          <p:nvPr>
            <p:ph type="sldNum" sz="quarter" idx="5"/>
          </p:nvPr>
        </p:nvSpPr>
        <p:spPr/>
        <p:txBody>
          <a:bodyPr/>
          <a:lstStyle/>
          <a:p>
            <a:fld id="{11F0BB68-3D19-9A45-B118-710B72D744F1}" type="slidenum">
              <a:rPr lang="en-US" smtClean="0"/>
              <a:t>23</a:t>
            </a:fld>
            <a:endParaRPr lang="en-US"/>
          </a:p>
        </p:txBody>
      </p:sp>
    </p:spTree>
    <p:extLst>
      <p:ext uri="{BB962C8B-B14F-4D97-AF65-F5344CB8AC3E}">
        <p14:creationId xmlns:p14="http://schemas.microsoft.com/office/powerpoint/2010/main" val="3564566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quantify the PCIe’s contribution to the end-host networking, we conduct a DPDK-based loopback test. [CLICK]</a:t>
            </a:r>
          </a:p>
          <a:p>
            <a:r>
              <a:rPr lang="en-US" dirty="0"/>
              <a:t>When a packet comes in, we timestamp it when arriving at the NIC, shown as T0 [CLICK].</a:t>
            </a:r>
          </a:p>
          <a:p>
            <a:r>
              <a:rPr lang="en-US" dirty="0"/>
              <a:t>The packet is transferred to host memory and becomes available to host at T1 [CLICK].</a:t>
            </a:r>
          </a:p>
          <a:p>
            <a:r>
              <a:rPr lang="en-US" dirty="0"/>
              <a:t>CPU simply copies the packet from Rx packet buffer to Tx packet buffer and T2 refers to the time CPU initiates the Tx packet transfer [CLICK].</a:t>
            </a:r>
          </a:p>
          <a:p>
            <a:r>
              <a:rPr lang="en-US" dirty="0"/>
              <a:t>Finally we record the time when Tx packet arrives at the NIC as T3.</a:t>
            </a:r>
          </a:p>
          <a:p>
            <a:r>
              <a:rPr lang="en-US" dirty="0"/>
              <a:t>The PCIe contribution is calculated as the equation shows, which isolates the overhead caused by CPU.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evaluation shows </a:t>
            </a:r>
            <a:r>
              <a:rPr lang="en-US" b="0" dirty="0"/>
              <a:t>that </a:t>
            </a:r>
            <a:r>
              <a:rPr lang="en-US" sz="1200" b="0" i="0" dirty="0">
                <a:ln w="0"/>
                <a:solidFill>
                  <a:schemeClr val="bg1"/>
                </a:solidFill>
                <a:effectLst>
                  <a:outerShdw blurRad="38100" dist="19050" dir="2700000" algn="tl" rotWithShape="0">
                    <a:schemeClr val="dk1">
                      <a:alpha val="40000"/>
                    </a:schemeClr>
                  </a:outerShdw>
                </a:effectLst>
                <a:latin typeface="Aptos" panose="020B0004020202020204" pitchFamily="34" charset="0"/>
              </a:rPr>
              <a:t>PCIe contribution can be up to </a:t>
            </a:r>
            <a:r>
              <a:rPr lang="en-US" sz="1200" b="0" i="0" dirty="0">
                <a:ln w="0"/>
                <a:solidFill>
                  <a:srgbClr val="FFC000"/>
                </a:solidFill>
                <a:effectLst>
                  <a:outerShdw blurRad="38100" dist="19050" dir="2700000" algn="tl" rotWithShape="0">
                    <a:schemeClr val="dk1">
                      <a:alpha val="40000"/>
                    </a:schemeClr>
                  </a:outerShdw>
                </a:effectLst>
                <a:latin typeface="Aptos" panose="020B0004020202020204" pitchFamily="34" charset="0"/>
              </a:rPr>
              <a:t>57%, which becomes a bottleneck of the whole </a:t>
            </a:r>
            <a:r>
              <a:rPr lang="en-US" sz="1200" b="0" i="0" dirty="0" err="1">
                <a:ln w="0"/>
                <a:solidFill>
                  <a:srgbClr val="FFC000"/>
                </a:solidFill>
                <a:effectLst>
                  <a:outerShdw blurRad="38100" dist="19050" dir="2700000" algn="tl" rotWithShape="0">
                    <a:schemeClr val="dk1">
                      <a:alpha val="40000"/>
                    </a:schemeClr>
                  </a:outerShdw>
                </a:effectLst>
                <a:latin typeface="Aptos" panose="020B0004020202020204" pitchFamily="34" charset="0"/>
              </a:rPr>
              <a:t>datapath</a:t>
            </a:r>
            <a:r>
              <a:rPr lang="en-US" sz="1200" b="0" i="0" dirty="0">
                <a:ln w="0"/>
                <a:solidFill>
                  <a:srgbClr val="FFC000"/>
                </a:solidFill>
                <a:effectLst>
                  <a:outerShdw blurRad="38100" dist="19050" dir="2700000" algn="tl" rotWithShape="0">
                    <a:schemeClr val="dk1">
                      <a:alpha val="40000"/>
                    </a:schemeClr>
                  </a:outerShdw>
                </a:effectLst>
                <a:latin typeface="Aptos" panose="020B0004020202020204" pitchFamily="34" charset="0"/>
              </a:rPr>
              <a:t>.</a:t>
            </a:r>
            <a:endParaRPr lang="en-US" b="0" i="0" dirty="0"/>
          </a:p>
          <a:p>
            <a:endParaRPr lang="en-US" dirty="0"/>
          </a:p>
        </p:txBody>
      </p:sp>
      <p:sp>
        <p:nvSpPr>
          <p:cNvPr id="4" name="Slide Number Placeholder 3"/>
          <p:cNvSpPr>
            <a:spLocks noGrp="1"/>
          </p:cNvSpPr>
          <p:nvPr>
            <p:ph type="sldNum" sz="quarter" idx="5"/>
          </p:nvPr>
        </p:nvSpPr>
        <p:spPr/>
        <p:txBody>
          <a:bodyPr/>
          <a:lstStyle/>
          <a:p>
            <a:fld id="{11F0BB68-3D19-9A45-B118-710B72D744F1}" type="slidenum">
              <a:rPr lang="en-US" smtClean="0"/>
              <a:t>3</a:t>
            </a:fld>
            <a:endParaRPr lang="en-US"/>
          </a:p>
        </p:txBody>
      </p:sp>
    </p:spTree>
    <p:extLst>
      <p:ext uri="{BB962C8B-B14F-4D97-AF65-F5344CB8AC3E}">
        <p14:creationId xmlns:p14="http://schemas.microsoft.com/office/powerpoint/2010/main" val="45996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ask why PCIe takes a such high portion in the </a:t>
            </a:r>
            <a:r>
              <a:rPr lang="en-US" dirty="0" err="1"/>
              <a:t>datapath</a:t>
            </a:r>
            <a:r>
              <a:rPr lang="en-US" dirty="0"/>
              <a:t>. Let’s take Tx </a:t>
            </a:r>
            <a:r>
              <a:rPr lang="en-US" dirty="0" err="1"/>
              <a:t>datapath</a:t>
            </a:r>
            <a:r>
              <a:rPr lang="en-US" dirty="0"/>
              <a:t> as an example and look closer to the flow. [CLICK]</a:t>
            </a:r>
          </a:p>
          <a:p>
            <a:r>
              <a:rPr lang="en-US" dirty="0"/>
              <a:t>To transfer a packet, the host CPU prepares the packet and the descriptor which contains the address of the packet. [CLICK]</a:t>
            </a:r>
          </a:p>
          <a:p>
            <a:r>
              <a:rPr lang="en-US" dirty="0"/>
              <a:t>Then host CPU updates the doorbell register through MMIO. [CLICK]</a:t>
            </a:r>
          </a:p>
          <a:p>
            <a:r>
              <a:rPr lang="en-US" dirty="0"/>
              <a:t>After being notified of the existence of new packet, NIC first DMA reads the descriptor [CLICK] and then DMA reads the packet based on the address in the descriptor [CLICK]</a:t>
            </a:r>
          </a:p>
          <a:p>
            <a:r>
              <a:rPr lang="en-US" dirty="0"/>
              <a:t>We can see that MMIO and DMA are the two major PCIe operations involved in the path [CLICK]</a:t>
            </a:r>
          </a:p>
          <a:p>
            <a:r>
              <a:rPr lang="en-US" dirty="0"/>
              <a:t>Since the PCIe becomes the bottleneck and MMIO and DMA are the two major PCIe operations, we wonder is there any </a:t>
            </a:r>
            <a:r>
              <a:rPr lang="en-US" sz="1200" b="0" i="0" dirty="0">
                <a:ln w="0"/>
                <a:solidFill>
                  <a:schemeClr val="bg1"/>
                </a:solidFill>
                <a:effectLst>
                  <a:outerShdw blurRad="38100" dist="19050" dir="2700000" algn="tl" rotWithShape="0">
                    <a:schemeClr val="dk1">
                      <a:alpha val="40000"/>
                    </a:schemeClr>
                  </a:outerShdw>
                </a:effectLst>
                <a:latin typeface="Aptos" panose="020B0004020202020204" pitchFamily="34" charset="0"/>
              </a:rPr>
              <a:t>faster and more efficient alternatives to alleviate the PCIe bottleneck</a:t>
            </a:r>
            <a:endParaRPr lang="en-US" b="0" i="0" dirty="0"/>
          </a:p>
        </p:txBody>
      </p:sp>
      <p:sp>
        <p:nvSpPr>
          <p:cNvPr id="4" name="Slide Number Placeholder 3"/>
          <p:cNvSpPr>
            <a:spLocks noGrp="1"/>
          </p:cNvSpPr>
          <p:nvPr>
            <p:ph type="sldNum" sz="quarter" idx="5"/>
          </p:nvPr>
        </p:nvSpPr>
        <p:spPr/>
        <p:txBody>
          <a:bodyPr/>
          <a:lstStyle/>
          <a:p>
            <a:fld id="{11F0BB68-3D19-9A45-B118-710B72D744F1}" type="slidenum">
              <a:rPr lang="en-US" smtClean="0"/>
              <a:t>4</a:t>
            </a:fld>
            <a:endParaRPr lang="en-US"/>
          </a:p>
        </p:txBody>
      </p:sp>
    </p:spTree>
    <p:extLst>
      <p:ext uri="{BB962C8B-B14F-4D97-AF65-F5344CB8AC3E}">
        <p14:creationId xmlns:p14="http://schemas.microsoft.com/office/powerpoint/2010/main" val="3479064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answer is Compute Express Link makes it possible. CXL is the open standard industry-supported interconnect with three protocols: ….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three types of CXL devices based on the supported protocols.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focus is the first two type which both supports </a:t>
            </a:r>
            <a:r>
              <a:rPr lang="en-US" dirty="0" err="1"/>
              <a:t>CXL.cache</a:t>
            </a:r>
            <a:r>
              <a:rPr lang="en-US" dirty="0"/>
              <a:t> and Type-2 device also supports </a:t>
            </a:r>
            <a:r>
              <a:rPr lang="en-US" dirty="0" err="1"/>
              <a:t>CXL.mem</a:t>
            </a:r>
            <a:r>
              <a:rPr lang="en-US" dirty="0"/>
              <a:t>.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two protocols offer … </a:t>
            </a:r>
          </a:p>
          <a:p>
            <a:endParaRPr lang="en-US" dirty="0"/>
          </a:p>
        </p:txBody>
      </p:sp>
      <p:sp>
        <p:nvSpPr>
          <p:cNvPr id="4" name="Slide Number Placeholder 3"/>
          <p:cNvSpPr>
            <a:spLocks noGrp="1"/>
          </p:cNvSpPr>
          <p:nvPr>
            <p:ph type="sldNum" sz="quarter" idx="5"/>
          </p:nvPr>
        </p:nvSpPr>
        <p:spPr/>
        <p:txBody>
          <a:bodyPr/>
          <a:lstStyle/>
          <a:p>
            <a:fld id="{11F0BB68-3D19-9A45-B118-710B72D744F1}" type="slidenum">
              <a:rPr lang="en-US" smtClean="0"/>
              <a:t>5</a:t>
            </a:fld>
            <a:endParaRPr lang="en-US"/>
          </a:p>
        </p:txBody>
      </p:sp>
    </p:spTree>
    <p:extLst>
      <p:ext uri="{BB962C8B-B14F-4D97-AF65-F5344CB8AC3E}">
        <p14:creationId xmlns:p14="http://schemas.microsoft.com/office/powerpoint/2010/main" val="1051982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quantitively compares the PCIe-based and CXL-based operation to accomplish the </a:t>
            </a:r>
            <a:r>
              <a:rPr lang="en-US" dirty="0" err="1"/>
              <a:t>datapath</a:t>
            </a:r>
            <a:r>
              <a:rPr lang="en-US" dirty="0"/>
              <a:t> operations. [CLICK]</a:t>
            </a:r>
          </a:p>
          <a:p>
            <a:r>
              <a:rPr lang="en-US" dirty="0"/>
              <a:t>For example, for Rx packet transfer, PCIe uses … and the CXL counterpart is … [CLICK]</a:t>
            </a:r>
          </a:p>
          <a:p>
            <a:r>
              <a:rPr lang="en-US" dirty="0"/>
              <a:t>We use the NVIDIA BF-3 as the PCIe device and Intel Agliex-7 with hardcoded CXL IP as the CXL device. </a:t>
            </a:r>
          </a:p>
        </p:txBody>
      </p:sp>
      <p:sp>
        <p:nvSpPr>
          <p:cNvPr id="4" name="Slide Number Placeholder 3"/>
          <p:cNvSpPr>
            <a:spLocks noGrp="1"/>
          </p:cNvSpPr>
          <p:nvPr>
            <p:ph type="sldNum" sz="quarter" idx="5"/>
          </p:nvPr>
        </p:nvSpPr>
        <p:spPr/>
        <p:txBody>
          <a:bodyPr/>
          <a:lstStyle/>
          <a:p>
            <a:fld id="{11F0BB68-3D19-9A45-B118-710B72D744F1}" type="slidenum">
              <a:rPr lang="en-US" smtClean="0"/>
              <a:t>6</a:t>
            </a:fld>
            <a:endParaRPr lang="en-US"/>
          </a:p>
        </p:txBody>
      </p:sp>
    </p:spTree>
    <p:extLst>
      <p:ext uri="{BB962C8B-B14F-4D97-AF65-F5344CB8AC3E}">
        <p14:creationId xmlns:p14="http://schemas.microsoft.com/office/powerpoint/2010/main" val="1520545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demonstrate the packet transfer latency across multiple packet sizes ranging from 64B to 9K. [CLICK]</a:t>
            </a:r>
          </a:p>
          <a:p>
            <a:r>
              <a:rPr lang="en-US" dirty="0"/>
              <a:t>Looking at the 64-B packet, we can see the CXL-</a:t>
            </a:r>
            <a:r>
              <a:rPr lang="en-US" dirty="0" err="1"/>
              <a:t>rd</a:t>
            </a:r>
            <a:r>
              <a:rPr lang="en-US" dirty="0"/>
              <a:t> is 89% lower [CLICK] and CXL-write is 69% lower than DMA-write.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ln w="0"/>
                <a:solidFill>
                  <a:schemeClr val="bg1"/>
                </a:solidFill>
                <a:effectLst>
                  <a:outerShdw blurRad="38100" dist="19050" dir="2700000" algn="tl" rotWithShape="0">
                    <a:schemeClr val="dk1">
                      <a:alpha val="40000"/>
                    </a:schemeClr>
                  </a:outerShdw>
                </a:effectLst>
                <a:latin typeface="Aptos" panose="020B0004020202020204" pitchFamily="34" charset="0"/>
              </a:rPr>
              <a:t>We can clearly see the significant latency reduction from PCIe to CXL. </a:t>
            </a:r>
            <a:r>
              <a:rPr lang="en-US" dirty="0"/>
              <a:t>Reasons are 1. remove DMA setup overhead and 2. CXL optimized link/transaction layer. More analysis is provided in paper.</a:t>
            </a:r>
          </a:p>
        </p:txBody>
      </p:sp>
      <p:sp>
        <p:nvSpPr>
          <p:cNvPr id="4" name="Slide Number Placeholder 3"/>
          <p:cNvSpPr>
            <a:spLocks noGrp="1"/>
          </p:cNvSpPr>
          <p:nvPr>
            <p:ph type="sldNum" sz="quarter" idx="5"/>
          </p:nvPr>
        </p:nvSpPr>
        <p:spPr/>
        <p:txBody>
          <a:bodyPr/>
          <a:lstStyle/>
          <a:p>
            <a:fld id="{11F0BB68-3D19-9A45-B118-710B72D744F1}" type="slidenum">
              <a:rPr lang="en-US" smtClean="0"/>
              <a:t>7</a:t>
            </a:fld>
            <a:endParaRPr lang="en-US"/>
          </a:p>
        </p:txBody>
      </p:sp>
    </p:spTree>
    <p:extLst>
      <p:ext uri="{BB962C8B-B14F-4D97-AF65-F5344CB8AC3E}">
        <p14:creationId xmlns:p14="http://schemas.microsoft.com/office/powerpoint/2010/main" val="268864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hand, we show a typical structure of CXL Type-1 device, consisting of two main parts: …. [CLICK]</a:t>
            </a:r>
          </a:p>
          <a:p>
            <a:r>
              <a:rPr lang="en-US" dirty="0"/>
              <a:t>We implement several components to accomplish the </a:t>
            </a:r>
            <a:r>
              <a:rPr lang="en-US" dirty="0" err="1"/>
              <a:t>datapath</a:t>
            </a:r>
            <a:r>
              <a:rPr lang="en-US" dirty="0"/>
              <a:t> [CLICK]</a:t>
            </a:r>
          </a:p>
          <a:p>
            <a:r>
              <a:rPr lang="en-US" dirty="0"/>
              <a:t>Network interface receive and send packets through the ethernet [CLICK]</a:t>
            </a:r>
          </a:p>
          <a:p>
            <a:r>
              <a:rPr lang="en-US" dirty="0"/>
              <a:t>DMU is responsible for the descriptor reading, update and relevant operations. [CLICK]</a:t>
            </a:r>
          </a:p>
          <a:p>
            <a:r>
              <a:rPr lang="en-US" dirty="0"/>
              <a:t>PFU handles the packet transfer [CLICK]</a:t>
            </a:r>
            <a:br>
              <a:rPr lang="en-US" dirty="0"/>
            </a:br>
            <a:r>
              <a:rPr lang="en-US" dirty="0"/>
              <a:t>We leave the CSR/MMIO space to let CPU configure CXL-NIC via </a:t>
            </a:r>
            <a:r>
              <a:rPr lang="en-US" dirty="0" err="1"/>
              <a:t>CXL.io</a:t>
            </a:r>
            <a:r>
              <a:rPr lang="en-US" dirty="0"/>
              <a:t>.[CLICK]</a:t>
            </a:r>
          </a:p>
          <a:p>
            <a:pPr algn="l"/>
            <a:r>
              <a:rPr lang="en-US" sz="1200" b="0" i="0" dirty="0">
                <a:ln w="0"/>
                <a:solidFill>
                  <a:schemeClr val="bg1"/>
                </a:solidFill>
                <a:effectLst>
                  <a:outerShdw blurRad="38100" dist="19050" dir="2700000" algn="tl" rotWithShape="0">
                    <a:schemeClr val="dk1">
                      <a:alpha val="40000"/>
                    </a:schemeClr>
                  </a:outerShdw>
                </a:effectLst>
                <a:latin typeface="Aptos" panose="020B0004020202020204" pitchFamily="34" charset="0"/>
              </a:rPr>
              <a:t>Host-NIC </a:t>
            </a:r>
            <a:r>
              <a:rPr lang="en-US" sz="1200" b="0" i="0" dirty="0" err="1">
                <a:ln w="0"/>
                <a:solidFill>
                  <a:schemeClr val="bg1"/>
                </a:solidFill>
                <a:effectLst>
                  <a:outerShdw blurRad="38100" dist="19050" dir="2700000" algn="tl" rotWithShape="0">
                    <a:schemeClr val="dk1">
                      <a:alpha val="40000"/>
                    </a:schemeClr>
                  </a:outerShdw>
                </a:effectLst>
                <a:latin typeface="Aptos" panose="020B0004020202020204" pitchFamily="34" charset="0"/>
              </a:rPr>
              <a:t>datapath</a:t>
            </a:r>
            <a:r>
              <a:rPr lang="en-US" sz="1200" b="0" i="0" dirty="0">
                <a:ln w="0"/>
                <a:solidFill>
                  <a:schemeClr val="bg1"/>
                </a:solidFill>
                <a:effectLst>
                  <a:outerShdw blurRad="38100" dist="19050" dir="2700000" algn="tl" rotWithShape="0">
                    <a:schemeClr val="dk1">
                      <a:alpha val="40000"/>
                    </a:schemeClr>
                  </a:outerShdw>
                </a:effectLst>
                <a:latin typeface="Aptos" panose="020B0004020202020204" pitchFamily="34" charset="0"/>
              </a:rPr>
              <a:t> is now accomplished totally by faster </a:t>
            </a:r>
            <a:r>
              <a:rPr lang="en-US" sz="1200" b="0" i="0" dirty="0" err="1">
                <a:ln w="0"/>
                <a:solidFill>
                  <a:schemeClr val="bg1"/>
                </a:solidFill>
                <a:effectLst>
                  <a:outerShdw blurRad="38100" dist="19050" dir="2700000" algn="tl" rotWithShape="0">
                    <a:schemeClr val="dk1">
                      <a:alpha val="40000"/>
                    </a:schemeClr>
                  </a:outerShdw>
                </a:effectLst>
                <a:latin typeface="Aptos" panose="020B0004020202020204" pitchFamily="34" charset="0"/>
              </a:rPr>
              <a:t>CXL.cache</a:t>
            </a:r>
            <a:r>
              <a:rPr lang="en-US" sz="1200" b="0" i="0" dirty="0">
                <a:ln w="0"/>
                <a:solidFill>
                  <a:schemeClr val="bg1"/>
                </a:solidFill>
                <a:effectLst>
                  <a:outerShdw blurRad="38100" dist="19050" dir="2700000" algn="tl" rotWithShape="0">
                    <a:schemeClr val="dk1">
                      <a:alpha val="40000"/>
                    </a:schemeClr>
                  </a:outerShdw>
                </a:effectLst>
                <a:latin typeface="Aptos" panose="020B0004020202020204" pitchFamily="34" charset="0"/>
              </a:rPr>
              <a:t> requests.</a:t>
            </a:r>
          </a:p>
        </p:txBody>
      </p:sp>
      <p:sp>
        <p:nvSpPr>
          <p:cNvPr id="4" name="Slide Number Placeholder 3"/>
          <p:cNvSpPr>
            <a:spLocks noGrp="1"/>
          </p:cNvSpPr>
          <p:nvPr>
            <p:ph type="sldNum" sz="quarter" idx="5"/>
          </p:nvPr>
        </p:nvSpPr>
        <p:spPr/>
        <p:txBody>
          <a:bodyPr/>
          <a:lstStyle/>
          <a:p>
            <a:fld id="{11F0BB68-3D19-9A45-B118-710B72D744F1}" type="slidenum">
              <a:rPr lang="en-US" smtClean="0"/>
              <a:t>8</a:t>
            </a:fld>
            <a:endParaRPr lang="en-US"/>
          </a:p>
        </p:txBody>
      </p:sp>
    </p:spTree>
    <p:extLst>
      <p:ext uri="{BB962C8B-B14F-4D97-AF65-F5344CB8AC3E}">
        <p14:creationId xmlns:p14="http://schemas.microsoft.com/office/powerpoint/2010/main" val="4268972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80D11-F0A5-12F7-9527-3CAD802C0D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8B4503-6C17-F807-6725-376FA92194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B4780B-CECD-0094-ED31-8658D3B82C1C}"/>
              </a:ext>
            </a:extLst>
          </p:cNvPr>
          <p:cNvSpPr>
            <a:spLocks noGrp="1"/>
          </p:cNvSpPr>
          <p:nvPr>
            <p:ph type="body" idx="1"/>
          </p:nvPr>
        </p:nvSpPr>
        <p:spPr/>
        <p:txBody>
          <a:bodyPr/>
          <a:lstStyle/>
          <a:p>
            <a:r>
              <a:rPr lang="en-US" dirty="0"/>
              <a:t>On the left hand, we show a typical structure of CXL Type-1 device, consisting of two main parts: …. [CLICK]</a:t>
            </a:r>
          </a:p>
          <a:p>
            <a:r>
              <a:rPr lang="en-US" dirty="0"/>
              <a:t>We implement several components to accomplish the </a:t>
            </a:r>
            <a:r>
              <a:rPr lang="en-US" dirty="0" err="1"/>
              <a:t>datapath</a:t>
            </a:r>
            <a:r>
              <a:rPr lang="en-US" dirty="0"/>
              <a:t> [CLICK]</a:t>
            </a:r>
          </a:p>
          <a:p>
            <a:r>
              <a:rPr lang="en-US" dirty="0"/>
              <a:t>Network interface receive and send packets through the ethernet [CLICK]</a:t>
            </a:r>
          </a:p>
          <a:p>
            <a:r>
              <a:rPr lang="en-US" dirty="0"/>
              <a:t>DMU is responsible for the descriptor reading, update and relevant operations. [CLICK]</a:t>
            </a:r>
          </a:p>
          <a:p>
            <a:r>
              <a:rPr lang="en-US" dirty="0"/>
              <a:t>PFU handles the packet transfer [CLICK]</a:t>
            </a:r>
            <a:br>
              <a:rPr lang="en-US" dirty="0"/>
            </a:br>
            <a:r>
              <a:rPr lang="en-US" dirty="0"/>
              <a:t>We leave the CSR/MMIO space to let CPU configure CXL-NIC via </a:t>
            </a:r>
            <a:r>
              <a:rPr lang="en-US" dirty="0" err="1"/>
              <a:t>CXL.io</a:t>
            </a:r>
            <a:r>
              <a:rPr lang="en-US" dirty="0"/>
              <a:t>.[CLICK]</a:t>
            </a:r>
          </a:p>
          <a:p>
            <a:pPr algn="l"/>
            <a:r>
              <a:rPr lang="en-US" sz="1200" b="0" i="0" dirty="0">
                <a:ln w="0"/>
                <a:solidFill>
                  <a:schemeClr val="bg1"/>
                </a:solidFill>
                <a:effectLst>
                  <a:outerShdw blurRad="38100" dist="19050" dir="2700000" algn="tl" rotWithShape="0">
                    <a:schemeClr val="dk1">
                      <a:alpha val="40000"/>
                    </a:schemeClr>
                  </a:outerShdw>
                </a:effectLst>
                <a:latin typeface="Aptos" panose="020B0004020202020204" pitchFamily="34" charset="0"/>
              </a:rPr>
              <a:t>Host-NIC </a:t>
            </a:r>
            <a:r>
              <a:rPr lang="en-US" sz="1200" b="0" i="0" dirty="0" err="1">
                <a:ln w="0"/>
                <a:solidFill>
                  <a:schemeClr val="bg1"/>
                </a:solidFill>
                <a:effectLst>
                  <a:outerShdw blurRad="38100" dist="19050" dir="2700000" algn="tl" rotWithShape="0">
                    <a:schemeClr val="dk1">
                      <a:alpha val="40000"/>
                    </a:schemeClr>
                  </a:outerShdw>
                </a:effectLst>
                <a:latin typeface="Aptos" panose="020B0004020202020204" pitchFamily="34" charset="0"/>
              </a:rPr>
              <a:t>datapath</a:t>
            </a:r>
            <a:r>
              <a:rPr lang="en-US" sz="1200" b="0" i="0" dirty="0">
                <a:ln w="0"/>
                <a:solidFill>
                  <a:schemeClr val="bg1"/>
                </a:solidFill>
                <a:effectLst>
                  <a:outerShdw blurRad="38100" dist="19050" dir="2700000" algn="tl" rotWithShape="0">
                    <a:schemeClr val="dk1">
                      <a:alpha val="40000"/>
                    </a:schemeClr>
                  </a:outerShdw>
                </a:effectLst>
                <a:latin typeface="Aptos" panose="020B0004020202020204" pitchFamily="34" charset="0"/>
              </a:rPr>
              <a:t> is now accomplished totally by faster </a:t>
            </a:r>
            <a:r>
              <a:rPr lang="en-US" sz="1200" b="0" i="0" dirty="0" err="1">
                <a:ln w="0"/>
                <a:solidFill>
                  <a:schemeClr val="bg1"/>
                </a:solidFill>
                <a:effectLst>
                  <a:outerShdw blurRad="38100" dist="19050" dir="2700000" algn="tl" rotWithShape="0">
                    <a:schemeClr val="dk1">
                      <a:alpha val="40000"/>
                    </a:schemeClr>
                  </a:outerShdw>
                </a:effectLst>
                <a:latin typeface="Aptos" panose="020B0004020202020204" pitchFamily="34" charset="0"/>
              </a:rPr>
              <a:t>CXL.cache</a:t>
            </a:r>
            <a:r>
              <a:rPr lang="en-US" sz="1200" b="0" i="0" dirty="0">
                <a:ln w="0"/>
                <a:solidFill>
                  <a:schemeClr val="bg1"/>
                </a:solidFill>
                <a:effectLst>
                  <a:outerShdw blurRad="38100" dist="19050" dir="2700000" algn="tl" rotWithShape="0">
                    <a:schemeClr val="dk1">
                      <a:alpha val="40000"/>
                    </a:schemeClr>
                  </a:outerShdw>
                </a:effectLst>
                <a:latin typeface="Aptos" panose="020B0004020202020204" pitchFamily="34" charset="0"/>
              </a:rPr>
              <a:t> requests.</a:t>
            </a:r>
          </a:p>
        </p:txBody>
      </p:sp>
      <p:sp>
        <p:nvSpPr>
          <p:cNvPr id="4" name="Slide Number Placeholder 3">
            <a:extLst>
              <a:ext uri="{FF2B5EF4-FFF2-40B4-BE49-F238E27FC236}">
                <a16:creationId xmlns:a16="http://schemas.microsoft.com/office/drawing/2014/main" id="{0E01A096-63A4-1F5B-9856-E204E4125AB1}"/>
              </a:ext>
            </a:extLst>
          </p:cNvPr>
          <p:cNvSpPr>
            <a:spLocks noGrp="1"/>
          </p:cNvSpPr>
          <p:nvPr>
            <p:ph type="sldNum" sz="quarter" idx="5"/>
          </p:nvPr>
        </p:nvSpPr>
        <p:spPr/>
        <p:txBody>
          <a:bodyPr/>
          <a:lstStyle/>
          <a:p>
            <a:fld id="{11F0BB68-3D19-9A45-B118-710B72D744F1}" type="slidenum">
              <a:rPr lang="en-US" smtClean="0"/>
              <a:t>9</a:t>
            </a:fld>
            <a:endParaRPr lang="en-US"/>
          </a:p>
        </p:txBody>
      </p:sp>
    </p:spTree>
    <p:extLst>
      <p:ext uri="{BB962C8B-B14F-4D97-AF65-F5344CB8AC3E}">
        <p14:creationId xmlns:p14="http://schemas.microsoft.com/office/powerpoint/2010/main" val="2332525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7A6C2A-5EB8-334C-8E72-0C2B1C4CA0EF}" type="datetime1">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F68087-AABC-574A-BD74-AEFA2BAED7D4}" type="datetime1">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4C2CE8-D084-B648-8ABB-4BB8A34C2DC5}" type="datetime1">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F29CAF-974C-F145-B0D1-A082CF4A458E}" type="datetime1">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CF3092-54A5-7A46-9254-0C3B5D7E8719}" type="datetime1">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2E747E-25E6-404E-B799-5ADB6E8B1265}" type="datetime1">
              <a:rPr lang="en-US" smtClean="0"/>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8A27BF-EE26-5648-B147-ACD860B9CAF4}" type="datetime1">
              <a:rPr lang="en-US" smtClean="0"/>
              <a:t>10/21/2025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61290-70FD-AC4D-9842-3E2B7BBCD860}" type="datetime1">
              <a:rPr lang="en-US" smtClean="0"/>
              <a:t>10/21/2025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EE8F80-DCA3-E145-BC31-245CF79CAD5D}" type="datetime1">
              <a:rPr lang="en-US" smtClean="0"/>
              <a:t>10/21/2025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F2C5E3-D3B2-B44E-878C-11EB935F54CA}" type="datetime1">
              <a:rPr lang="en-US" smtClean="0"/>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487939-671E-1543-84CF-5E6AA598E1EE}" type="datetime1">
              <a:rPr lang="en-US" smtClean="0"/>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CE9DBD-867B-E142-9E33-ADB226D77B09}" type="datetime1">
              <a:rPr lang="en-US" smtClean="0"/>
              <a:t>10/21/2025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3.svg"/><Relationship Id="rId4" Type="http://schemas.openxmlformats.org/officeDocument/2006/relationships/image" Target="../media/image8.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svg"/><Relationship Id="rId3" Type="http://schemas.openxmlformats.org/officeDocument/2006/relationships/image" Target="../media/image7.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18.svg"/><Relationship Id="rId5" Type="http://schemas.openxmlformats.org/officeDocument/2006/relationships/image" Target="../media/image11.png"/><Relationship Id="rId10" Type="http://schemas.openxmlformats.org/officeDocument/2006/relationships/image" Target="../media/image17.png"/><Relationship Id="rId4" Type="http://schemas.openxmlformats.org/officeDocument/2006/relationships/image" Target="../media/image10.pn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Re-architecting End-host Networking with CXL: </a:t>
            </a:r>
            <a:br>
              <a:rPr lang="en-US" sz="4800" dirty="0"/>
            </a:br>
            <a:r>
              <a:rPr lang="en-US" sz="4800" dirty="0"/>
              <a:t>Coherence, Memory, and Offloading</a:t>
            </a:r>
          </a:p>
        </p:txBody>
      </p:sp>
      <p:sp>
        <p:nvSpPr>
          <p:cNvPr id="3" name="Subtitle 2"/>
          <p:cNvSpPr>
            <a:spLocks noGrp="1"/>
          </p:cNvSpPr>
          <p:nvPr>
            <p:ph type="subTitle" idx="1"/>
          </p:nvPr>
        </p:nvSpPr>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30000" noProof="0" dirty="0">
                <a:ln>
                  <a:noFill/>
                </a:ln>
                <a:solidFill>
                  <a:prstClr val="black"/>
                </a:solidFill>
                <a:effectLst/>
                <a:uLnTx/>
                <a:uFillTx/>
                <a:ea typeface="Helvetica Neue" panose="02000503000000020004" pitchFamily="2" charset="0"/>
                <a:cs typeface="Helvetica Neue" panose="02000503000000020004" pitchFamily="2" charset="0"/>
              </a:rPr>
              <a:t>1</a:t>
            </a:r>
            <a:r>
              <a:rPr kumimoji="0" lang="en-US" b="0" i="0" u="none" strike="noStrike" kern="1200" cap="none" spc="0" normalizeH="0" baseline="0" noProof="0" dirty="0">
                <a:ln>
                  <a:noFill/>
                </a:ln>
                <a:solidFill>
                  <a:prstClr val="black"/>
                </a:solidFill>
                <a:effectLst/>
                <a:uLnTx/>
                <a:uFillTx/>
                <a:ea typeface="Helvetica Neue" panose="02000503000000020004" pitchFamily="2" charset="0"/>
                <a:cs typeface="Helvetica Neue" panose="02000503000000020004" pitchFamily="2" charset="0"/>
              </a:rPr>
              <a:t>Houxiang Ji, </a:t>
            </a:r>
            <a:r>
              <a:rPr kumimoji="0" lang="en-US" b="0" i="0" u="sng" strike="noStrike" kern="1200" cap="none" spc="0" normalizeH="0" baseline="30000" noProof="0" dirty="0">
                <a:ln>
                  <a:noFill/>
                </a:ln>
                <a:solidFill>
                  <a:prstClr val="black"/>
                </a:solidFill>
                <a:effectLst/>
                <a:uLnTx/>
                <a:uFillTx/>
                <a:ea typeface="Helvetica Neue" panose="02000503000000020004" pitchFamily="2" charset="0"/>
                <a:cs typeface="Helvetica Neue" panose="02000503000000020004" pitchFamily="2" charset="0"/>
              </a:rPr>
              <a:t>2</a:t>
            </a:r>
            <a:r>
              <a:rPr kumimoji="0" lang="en-US" b="0" i="0" u="sng" strike="noStrike" kern="1200" cap="none" spc="0" normalizeH="0" baseline="0" noProof="0" dirty="0">
                <a:ln>
                  <a:noFill/>
                </a:ln>
                <a:solidFill>
                  <a:prstClr val="black"/>
                </a:solidFill>
                <a:effectLst/>
                <a:uLnTx/>
                <a:uFillTx/>
                <a:ea typeface="Helvetica Neue" panose="02000503000000020004" pitchFamily="2" charset="0"/>
                <a:cs typeface="Helvetica Neue" panose="02000503000000020004" pitchFamily="2" charset="0"/>
              </a:rPr>
              <a:t>Yifan Yuan</a:t>
            </a:r>
            <a:r>
              <a:rPr kumimoji="0" lang="en-US" b="0" i="0" u="none" strike="noStrike" kern="1200" cap="none" spc="0" normalizeH="0" baseline="0" noProof="0" dirty="0">
                <a:ln>
                  <a:noFill/>
                </a:ln>
                <a:solidFill>
                  <a:prstClr val="black"/>
                </a:solidFill>
                <a:effectLst/>
                <a:uLnTx/>
                <a:uFillTx/>
                <a:ea typeface="Helvetica Neue" panose="02000503000000020004" pitchFamily="2" charset="0"/>
                <a:cs typeface="Helvetica Neue" panose="02000503000000020004" pitchFamily="2" charset="0"/>
              </a:rPr>
              <a:t>, </a:t>
            </a:r>
            <a:r>
              <a:rPr kumimoji="0" lang="en-US" b="0" i="0" u="none" strike="noStrike" kern="1200" cap="none" spc="0" normalizeH="0" baseline="30000" noProof="0" dirty="0">
                <a:ln>
                  <a:noFill/>
                </a:ln>
                <a:solidFill>
                  <a:prstClr val="black"/>
                </a:solidFill>
                <a:effectLst/>
                <a:uLnTx/>
                <a:uFillTx/>
                <a:ea typeface="Helvetica Neue" panose="02000503000000020004" pitchFamily="2" charset="0"/>
                <a:cs typeface="Helvetica Neue" panose="02000503000000020004" pitchFamily="2" charset="0"/>
              </a:rPr>
              <a:t>1</a:t>
            </a:r>
            <a:r>
              <a:rPr kumimoji="0" lang="en-US" b="0" i="0" u="none" strike="noStrike" kern="1200" cap="none" spc="0" normalizeH="0" baseline="0" noProof="0" dirty="0">
                <a:ln>
                  <a:noFill/>
                </a:ln>
                <a:solidFill>
                  <a:prstClr val="black"/>
                </a:solidFill>
                <a:effectLst/>
                <a:uLnTx/>
                <a:uFillTx/>
                <a:ea typeface="Helvetica Neue" panose="02000503000000020004" pitchFamily="2" charset="0"/>
                <a:cs typeface="Helvetica Neue" panose="02000503000000020004" pitchFamily="2" charset="0"/>
              </a:rPr>
              <a:t>Yang Zhou, </a:t>
            </a:r>
            <a:r>
              <a:rPr kumimoji="0" lang="en-US" b="0" i="0" u="none" strike="noStrike" kern="1200" cap="none" spc="0" normalizeH="0" baseline="30000" noProof="0" dirty="0">
                <a:ln>
                  <a:noFill/>
                </a:ln>
                <a:solidFill>
                  <a:prstClr val="black"/>
                </a:solidFill>
                <a:effectLst/>
                <a:uLnTx/>
                <a:uFillTx/>
                <a:ea typeface="Helvetica Neue" panose="02000503000000020004" pitchFamily="2" charset="0"/>
                <a:cs typeface="Helvetica Neue" panose="02000503000000020004" pitchFamily="2" charset="0"/>
              </a:rPr>
              <a:t>3</a:t>
            </a:r>
            <a:r>
              <a:rPr kumimoji="0" lang="en-US" b="0" i="0" u="none" strike="noStrike" kern="1200" cap="none" spc="0" normalizeH="0" baseline="0" noProof="0" dirty="0">
                <a:ln>
                  <a:noFill/>
                </a:ln>
                <a:solidFill>
                  <a:prstClr val="black"/>
                </a:solidFill>
                <a:effectLst/>
                <a:uLnTx/>
                <a:uFillTx/>
                <a:ea typeface="Helvetica Neue" panose="02000503000000020004" pitchFamily="2" charset="0"/>
                <a:cs typeface="Helvetica Neue" panose="02000503000000020004" pitchFamily="2" charset="0"/>
              </a:rPr>
              <a:t>Ipoom Jeong, </a:t>
            </a:r>
            <a:r>
              <a:rPr kumimoji="0" lang="en-US" b="0" i="0" u="none" strike="noStrike" kern="1200" cap="none" spc="0" normalizeH="0" baseline="30000" noProof="0" dirty="0">
                <a:ln>
                  <a:noFill/>
                </a:ln>
                <a:solidFill>
                  <a:prstClr val="black"/>
                </a:solidFill>
                <a:effectLst/>
                <a:uLnTx/>
                <a:uFillTx/>
                <a:ea typeface="Helvetica Neue" panose="02000503000000020004" pitchFamily="2" charset="0"/>
                <a:cs typeface="Helvetica Neue" panose="02000503000000020004" pitchFamily="2" charset="0"/>
              </a:rPr>
              <a:t>4</a:t>
            </a:r>
            <a:r>
              <a:rPr kumimoji="0" lang="en-US" b="0" i="0" u="none" strike="noStrike" kern="1200" cap="none" spc="0" normalizeH="0" baseline="0" noProof="0" dirty="0">
                <a:ln>
                  <a:noFill/>
                </a:ln>
                <a:solidFill>
                  <a:prstClr val="black"/>
                </a:solidFill>
                <a:effectLst/>
                <a:uLnTx/>
                <a:uFillTx/>
                <a:ea typeface="Helvetica Neue" panose="02000503000000020004" pitchFamily="2" charset="0"/>
                <a:cs typeface="Helvetica Neue" panose="02000503000000020004" pitchFamily="2" charset="0"/>
              </a:rPr>
              <a:t>Ren Wang,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30000" noProof="0" dirty="0">
                <a:ln>
                  <a:noFill/>
                </a:ln>
                <a:solidFill>
                  <a:prstClr val="black"/>
                </a:solidFill>
                <a:effectLst/>
                <a:uLnTx/>
                <a:uFillTx/>
                <a:ea typeface="Helvetica Neue" panose="02000503000000020004" pitchFamily="2" charset="0"/>
                <a:cs typeface="Helvetica Neue" panose="02000503000000020004" pitchFamily="2" charset="0"/>
              </a:rPr>
              <a:t>1</a:t>
            </a:r>
            <a:r>
              <a:rPr kumimoji="0" lang="en-US" b="0" i="0" u="none" strike="noStrike" kern="1200" cap="none" spc="0" normalizeH="0" baseline="0" noProof="0" dirty="0">
                <a:ln>
                  <a:noFill/>
                </a:ln>
                <a:solidFill>
                  <a:prstClr val="black"/>
                </a:solidFill>
                <a:effectLst/>
                <a:uLnTx/>
                <a:uFillTx/>
                <a:ea typeface="Helvetica Neue" panose="02000503000000020004" pitchFamily="2" charset="0"/>
                <a:cs typeface="Helvetica Neue" panose="02000503000000020004" pitchFamily="2" charset="0"/>
              </a:rPr>
              <a:t>Saksham Agarwal, </a:t>
            </a:r>
            <a:r>
              <a:rPr kumimoji="0" lang="en-US" b="0" i="0" u="none" strike="noStrike" kern="1200" cap="none" spc="0" normalizeH="0" baseline="30000" noProof="0" dirty="0">
                <a:ln>
                  <a:noFill/>
                </a:ln>
                <a:solidFill>
                  <a:prstClr val="black"/>
                </a:solidFill>
                <a:effectLst/>
                <a:uLnTx/>
                <a:uFillTx/>
                <a:ea typeface="+mn-ea"/>
                <a:cs typeface="Arial" panose="020B0604020202020204" pitchFamily="34" charset="0"/>
              </a:rPr>
              <a:t>1</a:t>
            </a:r>
            <a:r>
              <a:rPr kumimoji="0" lang="en-US" b="0" i="0" u="none" strike="noStrike" kern="1200" cap="none" spc="0" normalizeH="0" baseline="0" noProof="0" dirty="0">
                <a:ln>
                  <a:noFill/>
                </a:ln>
                <a:solidFill>
                  <a:prstClr val="black"/>
                </a:solidFill>
                <a:effectLst/>
                <a:uLnTx/>
                <a:uFillTx/>
                <a:ea typeface="Helvetica Neue" panose="02000503000000020004" pitchFamily="2" charset="0"/>
                <a:cs typeface="Helvetica Neue" panose="02000503000000020004" pitchFamily="2" charset="0"/>
              </a:rPr>
              <a:t>Nam Sung Kim</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1" u="none" strike="noStrike" kern="1200" cap="none" spc="0" normalizeH="0" baseline="30000" noProof="0" dirty="0">
                <a:ln>
                  <a:noFill/>
                </a:ln>
                <a:solidFill>
                  <a:prstClr val="black"/>
                </a:solidFill>
                <a:effectLst/>
                <a:uLnTx/>
                <a:uFillTx/>
                <a:ea typeface="+mn-ea"/>
                <a:cs typeface="Arial" panose="020B0604020202020204" pitchFamily="34" charset="0"/>
              </a:rPr>
              <a:t>1</a:t>
            </a:r>
            <a:r>
              <a:rPr kumimoji="0" lang="en-US" sz="2000" b="0" i="1" u="none" strike="noStrike" kern="1200" cap="none" spc="0" normalizeH="0" baseline="0" noProof="0" dirty="0">
                <a:ln>
                  <a:noFill/>
                </a:ln>
                <a:solidFill>
                  <a:prstClr val="black"/>
                </a:solidFill>
                <a:effectLst/>
                <a:uLnTx/>
                <a:uFillTx/>
                <a:ea typeface="+mn-ea"/>
                <a:cs typeface="Arial" panose="020B0604020202020204" pitchFamily="34" charset="0"/>
              </a:rPr>
              <a:t>University of Illinois Urbana-Champaign, </a:t>
            </a:r>
            <a:r>
              <a:rPr kumimoji="0" lang="en-US" sz="2000" b="0" i="1" u="none" strike="noStrike" kern="1200" cap="none" spc="0" normalizeH="0" baseline="30000" noProof="0" dirty="0">
                <a:ln>
                  <a:noFill/>
                </a:ln>
                <a:solidFill>
                  <a:prstClr val="black"/>
                </a:solidFill>
                <a:effectLst/>
                <a:uLnTx/>
                <a:uFillTx/>
                <a:ea typeface="+mn-ea"/>
                <a:cs typeface="Arial" panose="020B0604020202020204" pitchFamily="34" charset="0"/>
              </a:rPr>
              <a:t>2</a:t>
            </a:r>
            <a:r>
              <a:rPr kumimoji="0" lang="en-US" sz="2000" b="0" i="1" u="none" strike="noStrike" kern="1200" cap="none" spc="0" normalizeH="0" baseline="0" noProof="0" dirty="0">
                <a:ln>
                  <a:noFill/>
                </a:ln>
                <a:solidFill>
                  <a:prstClr val="black"/>
                </a:solidFill>
                <a:effectLst/>
                <a:uLnTx/>
                <a:uFillTx/>
                <a:ea typeface="+mn-ea"/>
                <a:cs typeface="Arial" panose="020B0604020202020204" pitchFamily="34" charset="0"/>
              </a:rPr>
              <a:t>Meta, </a:t>
            </a:r>
            <a:r>
              <a:rPr kumimoji="0" lang="en-US" sz="2000" b="0" i="1" u="none" strike="noStrike" kern="1200" cap="none" spc="0" normalizeH="0" baseline="30000" noProof="0" dirty="0">
                <a:ln>
                  <a:noFill/>
                </a:ln>
                <a:solidFill>
                  <a:prstClr val="black"/>
                </a:solidFill>
                <a:effectLst/>
                <a:uLnTx/>
                <a:uFillTx/>
                <a:ea typeface="+mn-ea"/>
                <a:cs typeface="Arial" panose="020B0604020202020204" pitchFamily="34" charset="0"/>
              </a:rPr>
              <a:t>3</a:t>
            </a:r>
            <a:r>
              <a:rPr kumimoji="0" lang="en-US" sz="2000" b="0" i="1" u="none" strike="noStrike" kern="1200" cap="none" spc="0" normalizeH="0" baseline="0" noProof="0" dirty="0">
                <a:ln>
                  <a:noFill/>
                </a:ln>
                <a:solidFill>
                  <a:prstClr val="black"/>
                </a:solidFill>
                <a:effectLst/>
                <a:uLnTx/>
                <a:uFillTx/>
                <a:ea typeface="+mn-ea"/>
                <a:cs typeface="Arial" panose="020B0604020202020204" pitchFamily="34" charset="0"/>
              </a:rPr>
              <a:t>Yonsei University, </a:t>
            </a:r>
            <a:r>
              <a:rPr kumimoji="0" lang="en-US" sz="2000" b="0" i="1" u="none" strike="noStrike" kern="1200" cap="none" spc="0" normalizeH="0" baseline="30000" noProof="0" dirty="0">
                <a:ln>
                  <a:noFill/>
                </a:ln>
                <a:solidFill>
                  <a:prstClr val="black"/>
                </a:solidFill>
                <a:effectLst/>
                <a:uLnTx/>
                <a:uFillTx/>
                <a:ea typeface="+mn-ea"/>
                <a:cs typeface="Arial" panose="020B0604020202020204" pitchFamily="34" charset="0"/>
              </a:rPr>
              <a:t>4</a:t>
            </a:r>
            <a:r>
              <a:rPr kumimoji="0" lang="en-US" sz="2000" b="0" i="1" u="none" strike="noStrike" kern="1200" cap="none" spc="0" normalizeH="0" baseline="0" noProof="0" dirty="0">
                <a:ln>
                  <a:noFill/>
                </a:ln>
                <a:solidFill>
                  <a:prstClr val="black"/>
                </a:solidFill>
                <a:effectLst/>
                <a:uLnTx/>
                <a:uFillTx/>
                <a:ea typeface="+mn-ea"/>
                <a:cs typeface="Arial" panose="020B0604020202020204" pitchFamily="34" charset="0"/>
              </a:rPr>
              <a:t>Intel Corp.</a:t>
            </a:r>
            <a:endParaRPr kumimoji="0" lang="en-US" sz="2000" b="0" i="0" u="none" strike="noStrike" kern="1200" cap="none" spc="0" normalizeH="0" baseline="0" noProof="0" dirty="0">
              <a:ln>
                <a:noFill/>
              </a:ln>
              <a:solidFill>
                <a:prstClr val="black"/>
              </a:solidFill>
              <a:effectLst/>
              <a:uLnTx/>
              <a:uFillTx/>
              <a:ea typeface="Helvetica Neue" panose="02000503000000020004" pitchFamily="2" charset="0"/>
              <a:cs typeface="Helvetica Neue" panose="02000503000000020004"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ea typeface="+mn-ea"/>
              <a:cs typeface="+mn-cs"/>
            </a:endParaRPr>
          </a:p>
          <a:p>
            <a:endParaRPr lang="en-US" sz="3200" dirty="0"/>
          </a:p>
        </p:txBody>
      </p:sp>
      <p:pic>
        <p:nvPicPr>
          <p:cNvPr id="5" name="Picture 4" descr="A blue and black logo&#10;&#10;Description automatically generated">
            <a:extLst>
              <a:ext uri="{FF2B5EF4-FFF2-40B4-BE49-F238E27FC236}">
                <a16:creationId xmlns:a16="http://schemas.microsoft.com/office/drawing/2014/main" id="{7CCD9187-6ACD-2EDD-2356-60FA5D0F0D15}"/>
              </a:ext>
            </a:extLst>
          </p:cNvPr>
          <p:cNvPicPr>
            <a:picLocks noChangeAspect="1"/>
          </p:cNvPicPr>
          <p:nvPr/>
        </p:nvPicPr>
        <p:blipFill>
          <a:blip r:embed="rId3"/>
          <a:stretch>
            <a:fillRect/>
          </a:stretch>
        </p:blipFill>
        <p:spPr>
          <a:xfrm>
            <a:off x="1691559" y="5119672"/>
            <a:ext cx="3191803" cy="548640"/>
          </a:xfrm>
          <a:prstGeom prst="rect">
            <a:avLst/>
          </a:prstGeom>
        </p:spPr>
      </p:pic>
      <p:pic>
        <p:nvPicPr>
          <p:cNvPr id="6" name="Picture 5">
            <a:extLst>
              <a:ext uri="{FF2B5EF4-FFF2-40B4-BE49-F238E27FC236}">
                <a16:creationId xmlns:a16="http://schemas.microsoft.com/office/drawing/2014/main" id="{67759C21-271A-8061-6E63-8005020035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8208" y="5119672"/>
            <a:ext cx="1352233" cy="5486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blue and white logo&#10;&#10;Description automatically generated">
            <a:extLst>
              <a:ext uri="{FF2B5EF4-FFF2-40B4-BE49-F238E27FC236}">
                <a16:creationId xmlns:a16="http://schemas.microsoft.com/office/drawing/2014/main" id="{278BDEE2-81DA-9F18-D4F1-8436D9031B74}"/>
              </a:ext>
            </a:extLst>
          </p:cNvPr>
          <p:cNvPicPr>
            <a:picLocks noChangeAspect="1"/>
          </p:cNvPicPr>
          <p:nvPr/>
        </p:nvPicPr>
        <p:blipFill>
          <a:blip r:embed="rId5"/>
          <a:srcRect l="1936" t="19903" b="20772"/>
          <a:stretch/>
        </p:blipFill>
        <p:spPr>
          <a:xfrm>
            <a:off x="7488006" y="4967272"/>
            <a:ext cx="1396727" cy="1005840"/>
          </a:xfrm>
          <a:prstGeom prst="rect">
            <a:avLst/>
          </a:prstGeom>
        </p:spPr>
      </p:pic>
      <p:pic>
        <p:nvPicPr>
          <p:cNvPr id="8" name="Picture 4" descr="Facebook changes the one thing it doesn ...">
            <a:extLst>
              <a:ext uri="{FF2B5EF4-FFF2-40B4-BE49-F238E27FC236}">
                <a16:creationId xmlns:a16="http://schemas.microsoft.com/office/drawing/2014/main" id="{1A4A1FB5-2509-499C-F91F-50CB8540E71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9129" b="31253"/>
          <a:stretch/>
        </p:blipFill>
        <p:spPr bwMode="auto">
          <a:xfrm>
            <a:off x="5015099" y="5119672"/>
            <a:ext cx="2472907" cy="5486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D9CCF1DA-790F-55CB-7E39-4FABE2785C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79278" y="330180"/>
            <a:ext cx="1103122" cy="10972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4E1C2022-092A-55F8-71E4-761E1B27EB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96271" y="330180"/>
            <a:ext cx="1103122" cy="1097280"/>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0">
            <a:extLst>
              <a:ext uri="{FF2B5EF4-FFF2-40B4-BE49-F238E27FC236}">
                <a16:creationId xmlns:a16="http://schemas.microsoft.com/office/drawing/2014/main" id="{2A4CA413-C2E9-5D79-744D-031FD036EC7D}"/>
              </a:ext>
            </a:extLst>
          </p:cNvPr>
          <p:cNvSpPr>
            <a:spLocks noGrp="1"/>
          </p:cNvSpPr>
          <p:nvPr>
            <p:ph type="sldNum" sz="quarter" idx="12"/>
          </p:nvPr>
        </p:nvSpPr>
        <p:spPr/>
        <p:txBody>
          <a:bodyPr/>
          <a:lstStyle/>
          <a:p>
            <a:fld id="{330EA680-D336-4FF7-8B7A-9848BB0A1C32}" type="slidenum">
              <a:rPr lang="en-US" smtClean="0"/>
              <a:t>1</a:t>
            </a:fld>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4E60-51C8-A8CD-1542-C3B75DD01049}"/>
              </a:ext>
            </a:extLst>
          </p:cNvPr>
          <p:cNvSpPr>
            <a:spLocks noGrp="1"/>
          </p:cNvSpPr>
          <p:nvPr>
            <p:ph type="title"/>
          </p:nvPr>
        </p:nvSpPr>
        <p:spPr/>
        <p:txBody>
          <a:bodyPr/>
          <a:lstStyle/>
          <a:p>
            <a:r>
              <a:rPr lang="en-US" dirty="0"/>
              <a:t>Coherence: Type-1 CXL-NIC</a:t>
            </a:r>
          </a:p>
        </p:txBody>
      </p:sp>
      <p:sp>
        <p:nvSpPr>
          <p:cNvPr id="3" name="Content Placeholder 2">
            <a:extLst>
              <a:ext uri="{FF2B5EF4-FFF2-40B4-BE49-F238E27FC236}">
                <a16:creationId xmlns:a16="http://schemas.microsoft.com/office/drawing/2014/main" id="{B14A125E-99F5-1DEC-2BB8-0E6F79B04566}"/>
              </a:ext>
            </a:extLst>
          </p:cNvPr>
          <p:cNvSpPr>
            <a:spLocks noGrp="1"/>
          </p:cNvSpPr>
          <p:nvPr>
            <p:ph idx="1"/>
          </p:nvPr>
        </p:nvSpPr>
        <p:spPr/>
        <p:txBody>
          <a:bodyPr/>
          <a:lstStyle/>
          <a:p>
            <a:r>
              <a:rPr lang="en-US" dirty="0"/>
              <a:t>Device Cache Line State Control - Unique in CXL</a:t>
            </a:r>
          </a:p>
          <a:p>
            <a:pPr lvl="1"/>
            <a:r>
              <a:rPr lang="en-US" dirty="0"/>
              <a:t>Non-cacheable (NC)</a:t>
            </a:r>
          </a:p>
          <a:p>
            <a:pPr lvl="1"/>
            <a:r>
              <a:rPr lang="en-US" dirty="0"/>
              <a:t>Cacheable-shared (CS)</a:t>
            </a:r>
          </a:p>
          <a:p>
            <a:pPr lvl="1"/>
            <a:r>
              <a:rPr lang="en-US" dirty="0"/>
              <a:t>Cacheable-owned (CO)</a:t>
            </a:r>
          </a:p>
          <a:p>
            <a:pPr lvl="1"/>
            <a:r>
              <a:rPr lang="en-US" dirty="0"/>
              <a:t>Non-cacheable Push (NCP)</a:t>
            </a:r>
          </a:p>
        </p:txBody>
      </p:sp>
      <p:sp>
        <p:nvSpPr>
          <p:cNvPr id="5" name="Content Placeholder 2">
            <a:extLst>
              <a:ext uri="{FF2B5EF4-FFF2-40B4-BE49-F238E27FC236}">
                <a16:creationId xmlns:a16="http://schemas.microsoft.com/office/drawing/2014/main" id="{91775157-61CC-FBA4-3D7A-CD0567666AE1}"/>
              </a:ext>
            </a:extLst>
          </p:cNvPr>
          <p:cNvSpPr txBox="1">
            <a:spLocks/>
          </p:cNvSpPr>
          <p:nvPr/>
        </p:nvSpPr>
        <p:spPr>
          <a:xfrm>
            <a:off x="1503404" y="2944912"/>
            <a:ext cx="8950211" cy="501675"/>
          </a:xfrm>
          <a:prstGeom prst="rect">
            <a:avLst/>
          </a:prstGeom>
          <a:solidFill>
            <a:srgbClr val="6787B1"/>
          </a:solid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i="1" dirty="0" err="1">
                <a:solidFill>
                  <a:schemeClr val="bg1"/>
                </a:solidFill>
              </a:rPr>
              <a:t>CXL.cache</a:t>
            </a:r>
            <a:r>
              <a:rPr lang="en-US" sz="3200" b="1" i="1" dirty="0">
                <a:solidFill>
                  <a:schemeClr val="bg1"/>
                </a:solidFill>
              </a:rPr>
              <a:t> provides more! </a:t>
            </a:r>
          </a:p>
        </p:txBody>
      </p:sp>
      <p:sp>
        <p:nvSpPr>
          <p:cNvPr id="4" name="Slide Number Placeholder 3">
            <a:extLst>
              <a:ext uri="{FF2B5EF4-FFF2-40B4-BE49-F238E27FC236}">
                <a16:creationId xmlns:a16="http://schemas.microsoft.com/office/drawing/2014/main" id="{EA2B5EDA-702D-E59A-129B-ACCC1C9FDFD3}"/>
              </a:ext>
            </a:extLst>
          </p:cNvPr>
          <p:cNvSpPr>
            <a:spLocks noGrp="1"/>
          </p:cNvSpPr>
          <p:nvPr>
            <p:ph type="sldNum" sz="quarter" idx="12"/>
          </p:nvPr>
        </p:nvSpPr>
        <p:spPr/>
        <p:txBody>
          <a:bodyPr/>
          <a:lstStyle/>
          <a:p>
            <a:fld id="{330EA680-D336-4FF7-8B7A-9848BB0A1C32}" type="slidenum">
              <a:rPr lang="en-US" smtClean="0"/>
              <a:t>10</a:t>
            </a:fld>
            <a:endParaRPr lang="en-US"/>
          </a:p>
        </p:txBody>
      </p:sp>
    </p:spTree>
    <p:extLst>
      <p:ext uri="{BB962C8B-B14F-4D97-AF65-F5344CB8AC3E}">
        <p14:creationId xmlns:p14="http://schemas.microsoft.com/office/powerpoint/2010/main" val="141234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0" nodeType="clickEffect">
                                  <p:stCondLst>
                                    <p:cond delay="0"/>
                                  </p:stCondLst>
                                  <p:childTnLst>
                                    <p:animEffect transition="out" filter="blinds(horizontal)">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75536-0FA2-F32C-EAC6-2CEF52E8F9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A1C360-51DA-231D-F6BB-73473425358B}"/>
              </a:ext>
            </a:extLst>
          </p:cNvPr>
          <p:cNvSpPr>
            <a:spLocks noGrp="1"/>
          </p:cNvSpPr>
          <p:nvPr>
            <p:ph type="title"/>
          </p:nvPr>
        </p:nvSpPr>
        <p:spPr/>
        <p:txBody>
          <a:bodyPr/>
          <a:lstStyle/>
          <a:p>
            <a:r>
              <a:rPr lang="en-US" dirty="0"/>
              <a:t>Coherence: Type-1 CXL-NIC</a:t>
            </a:r>
          </a:p>
        </p:txBody>
      </p:sp>
      <p:sp>
        <p:nvSpPr>
          <p:cNvPr id="3" name="Content Placeholder 2">
            <a:extLst>
              <a:ext uri="{FF2B5EF4-FFF2-40B4-BE49-F238E27FC236}">
                <a16:creationId xmlns:a16="http://schemas.microsoft.com/office/drawing/2014/main" id="{BE3E4B6D-6E37-0468-8E00-1A913C7AB02A}"/>
              </a:ext>
            </a:extLst>
          </p:cNvPr>
          <p:cNvSpPr>
            <a:spLocks noGrp="1"/>
          </p:cNvSpPr>
          <p:nvPr>
            <p:ph idx="1"/>
          </p:nvPr>
        </p:nvSpPr>
        <p:spPr/>
        <p:txBody>
          <a:bodyPr/>
          <a:lstStyle/>
          <a:p>
            <a:r>
              <a:rPr lang="en-US" dirty="0"/>
              <a:t>Example usage of CO read</a:t>
            </a:r>
          </a:p>
          <a:p>
            <a:pPr lvl="1"/>
            <a:endParaRPr lang="en-US" dirty="0"/>
          </a:p>
        </p:txBody>
      </p:sp>
      <p:sp>
        <p:nvSpPr>
          <p:cNvPr id="6" name="Content Placeholder 2">
            <a:extLst>
              <a:ext uri="{FF2B5EF4-FFF2-40B4-BE49-F238E27FC236}">
                <a16:creationId xmlns:a16="http://schemas.microsoft.com/office/drawing/2014/main" id="{2FAECC6F-0848-7AB8-B815-CF682E70418A}"/>
              </a:ext>
            </a:extLst>
          </p:cNvPr>
          <p:cNvSpPr txBox="1">
            <a:spLocks/>
          </p:cNvSpPr>
          <p:nvPr/>
        </p:nvSpPr>
        <p:spPr>
          <a:xfrm>
            <a:off x="7558163" y="6042399"/>
            <a:ext cx="3902317" cy="548664"/>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i="1" dirty="0"/>
              <a:t>More CXL-specific optimizations in the paper</a:t>
            </a:r>
          </a:p>
        </p:txBody>
      </p:sp>
      <p:pic>
        <p:nvPicPr>
          <p:cNvPr id="7" name="Picture 2" descr="Research Paper Icon Stock Illustrations – 34,361 Research Paper Icon Stock  Illustrations, Vectors &amp; Clipart - Dreamstime">
            <a:extLst>
              <a:ext uri="{FF2B5EF4-FFF2-40B4-BE49-F238E27FC236}">
                <a16:creationId xmlns:a16="http://schemas.microsoft.com/office/drawing/2014/main" id="{645BCDA4-470F-3C54-6A41-247C78DF07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0480" y="5811203"/>
            <a:ext cx="731520" cy="73152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5890983A-4245-F0A7-805F-A9A75D03FAC4}"/>
              </a:ext>
            </a:extLst>
          </p:cNvPr>
          <p:cNvSpPr txBox="1">
            <a:spLocks/>
          </p:cNvSpPr>
          <p:nvPr/>
        </p:nvSpPr>
        <p:spPr>
          <a:xfrm>
            <a:off x="2508026" y="5494454"/>
            <a:ext cx="2271787" cy="315566"/>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i="1" dirty="0"/>
              <a:t>NC-based polling</a:t>
            </a:r>
          </a:p>
        </p:txBody>
      </p:sp>
      <p:sp>
        <p:nvSpPr>
          <p:cNvPr id="4" name="Slide Number Placeholder 3">
            <a:extLst>
              <a:ext uri="{FF2B5EF4-FFF2-40B4-BE49-F238E27FC236}">
                <a16:creationId xmlns:a16="http://schemas.microsoft.com/office/drawing/2014/main" id="{4B04C48B-4CBF-35C3-F00D-FBC76CBA66DE}"/>
              </a:ext>
            </a:extLst>
          </p:cNvPr>
          <p:cNvSpPr>
            <a:spLocks noGrp="1"/>
          </p:cNvSpPr>
          <p:nvPr>
            <p:ph type="sldNum" sz="quarter" idx="12"/>
          </p:nvPr>
        </p:nvSpPr>
        <p:spPr/>
        <p:txBody>
          <a:bodyPr/>
          <a:lstStyle/>
          <a:p>
            <a:fld id="{330EA680-D336-4FF7-8B7A-9848BB0A1C32}" type="slidenum">
              <a:rPr lang="en-US" smtClean="0"/>
              <a:t>11</a:t>
            </a:fld>
            <a:endParaRPr lang="en-US"/>
          </a:p>
        </p:txBody>
      </p:sp>
      <p:sp>
        <p:nvSpPr>
          <p:cNvPr id="42" name="TextBox 41">
            <a:extLst>
              <a:ext uri="{FF2B5EF4-FFF2-40B4-BE49-F238E27FC236}">
                <a16:creationId xmlns:a16="http://schemas.microsoft.com/office/drawing/2014/main" id="{06B679C4-211B-C171-ED13-097B70153403}"/>
              </a:ext>
            </a:extLst>
          </p:cNvPr>
          <p:cNvSpPr txBox="1"/>
          <p:nvPr/>
        </p:nvSpPr>
        <p:spPr>
          <a:xfrm>
            <a:off x="2248817" y="2428475"/>
            <a:ext cx="829107" cy="646331"/>
          </a:xfrm>
          <a:prstGeom prst="rect">
            <a:avLst/>
          </a:prstGeom>
          <a:noFill/>
        </p:spPr>
        <p:txBody>
          <a:bodyPr wrap="square" rtlCol="0" anchor="ctr">
            <a:spAutoFit/>
          </a:bodyPr>
          <a:lstStyle/>
          <a:p>
            <a:pPr algn="ctr" defTabSz="457200">
              <a:defRPr/>
            </a:pPr>
            <a:r>
              <a:rPr lang="en-US" dirty="0">
                <a:solidFill>
                  <a:prstClr val="black"/>
                </a:solidFill>
                <a:latin typeface="Arial" panose="020B0604020202020204" pitchFamily="34" charset="0"/>
                <a:cs typeface="Arial" panose="020B0604020202020204" pitchFamily="34" charset="0"/>
              </a:rPr>
              <a:t>Host </a:t>
            </a:r>
          </a:p>
          <a:p>
            <a:pPr algn="ctr" defTabSz="457200">
              <a:defRPr/>
            </a:pPr>
            <a:r>
              <a:rPr lang="en-US" dirty="0">
                <a:solidFill>
                  <a:prstClr val="black"/>
                </a:solidFill>
                <a:latin typeface="Arial" panose="020B0604020202020204" pitchFamily="34" charset="0"/>
                <a:cs typeface="Arial" panose="020B0604020202020204" pitchFamily="34" charset="0"/>
              </a:rPr>
              <a:t>Mem.</a:t>
            </a:r>
          </a:p>
        </p:txBody>
      </p:sp>
      <p:cxnSp>
        <p:nvCxnSpPr>
          <p:cNvPr id="43" name="Straight Connector 42">
            <a:extLst>
              <a:ext uri="{FF2B5EF4-FFF2-40B4-BE49-F238E27FC236}">
                <a16:creationId xmlns:a16="http://schemas.microsoft.com/office/drawing/2014/main" id="{90BA120C-374B-AA05-4779-326C7A341AAE}"/>
              </a:ext>
            </a:extLst>
          </p:cNvPr>
          <p:cNvCxnSpPr>
            <a:cxnSpLocks/>
          </p:cNvCxnSpPr>
          <p:nvPr/>
        </p:nvCxnSpPr>
        <p:spPr>
          <a:xfrm flipH="1">
            <a:off x="2663370" y="3185918"/>
            <a:ext cx="0" cy="2194560"/>
          </a:xfrm>
          <a:prstGeom prst="line">
            <a:avLst/>
          </a:prstGeom>
          <a:noFill/>
          <a:ln w="38100" cap="flat" cmpd="sng" algn="ctr">
            <a:solidFill>
              <a:sysClr val="windowText" lastClr="000000"/>
            </a:solidFill>
            <a:prstDash val="solid"/>
            <a:miter lim="800000"/>
          </a:ln>
          <a:effectLst/>
        </p:spPr>
      </p:cxnSp>
      <p:sp>
        <p:nvSpPr>
          <p:cNvPr id="44" name="Right Arrow 43">
            <a:extLst>
              <a:ext uri="{FF2B5EF4-FFF2-40B4-BE49-F238E27FC236}">
                <a16:creationId xmlns:a16="http://schemas.microsoft.com/office/drawing/2014/main" id="{8DFB106A-C79C-68F7-78CD-8A43A4231AB7}"/>
              </a:ext>
            </a:extLst>
          </p:cNvPr>
          <p:cNvSpPr/>
          <p:nvPr/>
        </p:nvSpPr>
        <p:spPr>
          <a:xfrm>
            <a:off x="1194356" y="4378077"/>
            <a:ext cx="550853" cy="300292"/>
          </a:xfrm>
          <a:prstGeom prst="rightArrow">
            <a:avLst/>
          </a:prstGeom>
          <a:solidFill>
            <a:srgbClr val="70AD47"/>
          </a:solidFill>
          <a:ln w="190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ptos" panose="020B0004020202020204"/>
              <a:ea typeface="+mn-ea"/>
              <a:cs typeface="+mn-cs"/>
            </a:endParaRPr>
          </a:p>
        </p:txBody>
      </p:sp>
      <p:sp>
        <p:nvSpPr>
          <p:cNvPr id="45" name="TextBox 44">
            <a:extLst>
              <a:ext uri="{FF2B5EF4-FFF2-40B4-BE49-F238E27FC236}">
                <a16:creationId xmlns:a16="http://schemas.microsoft.com/office/drawing/2014/main" id="{B2F7D968-9A17-3F09-343E-BDE810B2C3F4}"/>
              </a:ext>
            </a:extLst>
          </p:cNvPr>
          <p:cNvSpPr txBox="1"/>
          <p:nvPr/>
        </p:nvSpPr>
        <p:spPr>
          <a:xfrm>
            <a:off x="4138863" y="2718258"/>
            <a:ext cx="1243875" cy="369332"/>
          </a:xfrm>
          <a:prstGeom prst="rect">
            <a:avLst/>
          </a:prstGeom>
          <a:noFill/>
        </p:spPr>
        <p:txBody>
          <a:bodyPr wrap="square" rtlCol="0">
            <a:spAutoFit/>
          </a:bodyPr>
          <a:lstStyle/>
          <a:p>
            <a:pPr algn="ctr" defTabSz="457200">
              <a:defRPr/>
            </a:pPr>
            <a:r>
              <a:rPr lang="en-US" dirty="0">
                <a:solidFill>
                  <a:prstClr val="black"/>
                </a:solidFill>
                <a:latin typeface="Arial" panose="020B0604020202020204" pitchFamily="34" charset="0"/>
                <a:cs typeface="Arial" panose="020B0604020202020204" pitchFamily="34" charset="0"/>
              </a:rPr>
              <a:t>CXL-NIC</a:t>
            </a:r>
          </a:p>
        </p:txBody>
      </p:sp>
      <p:cxnSp>
        <p:nvCxnSpPr>
          <p:cNvPr id="46" name="Straight Connector 45">
            <a:extLst>
              <a:ext uri="{FF2B5EF4-FFF2-40B4-BE49-F238E27FC236}">
                <a16:creationId xmlns:a16="http://schemas.microsoft.com/office/drawing/2014/main" id="{3673469B-9495-8D1F-F5DF-E9D7315E4B89}"/>
              </a:ext>
            </a:extLst>
          </p:cNvPr>
          <p:cNvCxnSpPr>
            <a:cxnSpLocks/>
          </p:cNvCxnSpPr>
          <p:nvPr/>
        </p:nvCxnSpPr>
        <p:spPr>
          <a:xfrm>
            <a:off x="4439651" y="3185918"/>
            <a:ext cx="0" cy="2194560"/>
          </a:xfrm>
          <a:prstGeom prst="line">
            <a:avLst/>
          </a:prstGeom>
          <a:noFill/>
          <a:ln w="38100" cap="flat" cmpd="sng" algn="ctr">
            <a:solidFill>
              <a:sysClr val="windowText" lastClr="000000"/>
            </a:solidFill>
            <a:prstDash val="solid"/>
            <a:miter lim="800000"/>
          </a:ln>
          <a:effectLst/>
        </p:spPr>
      </p:cxnSp>
      <p:sp>
        <p:nvSpPr>
          <p:cNvPr id="47" name="TextBox 46">
            <a:extLst>
              <a:ext uri="{FF2B5EF4-FFF2-40B4-BE49-F238E27FC236}">
                <a16:creationId xmlns:a16="http://schemas.microsoft.com/office/drawing/2014/main" id="{147AF104-A7B5-80BA-1202-37D6622DB075}"/>
              </a:ext>
            </a:extLst>
          </p:cNvPr>
          <p:cNvSpPr txBox="1"/>
          <p:nvPr/>
        </p:nvSpPr>
        <p:spPr>
          <a:xfrm>
            <a:off x="3347627" y="2429733"/>
            <a:ext cx="940173" cy="646331"/>
          </a:xfrm>
          <a:prstGeom prst="rect">
            <a:avLst/>
          </a:prstGeom>
          <a:noFill/>
        </p:spPr>
        <p:txBody>
          <a:bodyPr wrap="square" rtlCol="0">
            <a:spAutoFit/>
          </a:bodyPr>
          <a:lstStyle/>
          <a:p>
            <a:pPr algn="ctr" defTabSz="457200">
              <a:defRPr/>
            </a:pPr>
            <a:r>
              <a:rPr lang="en-US" dirty="0">
                <a:solidFill>
                  <a:prstClr val="black"/>
                </a:solidFill>
                <a:latin typeface="Arial" panose="020B0604020202020204" pitchFamily="34" charset="0"/>
                <a:cs typeface="Arial" panose="020B0604020202020204" pitchFamily="34" charset="0"/>
              </a:rPr>
              <a:t>Dev. </a:t>
            </a:r>
          </a:p>
          <a:p>
            <a:pPr algn="ctr" defTabSz="457200">
              <a:defRPr/>
            </a:pPr>
            <a:r>
              <a:rPr lang="en-US" dirty="0">
                <a:solidFill>
                  <a:prstClr val="black"/>
                </a:solidFill>
                <a:latin typeface="Arial" panose="020B0604020202020204" pitchFamily="34" charset="0"/>
                <a:cs typeface="Arial" panose="020B0604020202020204" pitchFamily="34" charset="0"/>
              </a:rPr>
              <a:t>Cache</a:t>
            </a:r>
          </a:p>
        </p:txBody>
      </p:sp>
      <p:cxnSp>
        <p:nvCxnSpPr>
          <p:cNvPr id="48" name="Straight Connector 47">
            <a:extLst>
              <a:ext uri="{FF2B5EF4-FFF2-40B4-BE49-F238E27FC236}">
                <a16:creationId xmlns:a16="http://schemas.microsoft.com/office/drawing/2014/main" id="{FB06F16C-DA22-4B6B-032A-0901A586651B}"/>
              </a:ext>
            </a:extLst>
          </p:cNvPr>
          <p:cNvCxnSpPr>
            <a:cxnSpLocks/>
          </p:cNvCxnSpPr>
          <p:nvPr/>
        </p:nvCxnSpPr>
        <p:spPr>
          <a:xfrm>
            <a:off x="3820138" y="3185918"/>
            <a:ext cx="0" cy="2194560"/>
          </a:xfrm>
          <a:prstGeom prst="line">
            <a:avLst/>
          </a:prstGeom>
          <a:noFill/>
          <a:ln w="38100" cap="flat" cmpd="sng" algn="ctr">
            <a:solidFill>
              <a:sysClr val="windowText" lastClr="000000"/>
            </a:solidFill>
            <a:prstDash val="solid"/>
            <a:miter lim="800000"/>
          </a:ln>
          <a:effectLst/>
        </p:spPr>
      </p:cxnSp>
      <p:grpSp>
        <p:nvGrpSpPr>
          <p:cNvPr id="49" name="Group 48">
            <a:extLst>
              <a:ext uri="{FF2B5EF4-FFF2-40B4-BE49-F238E27FC236}">
                <a16:creationId xmlns:a16="http://schemas.microsoft.com/office/drawing/2014/main" id="{408B1076-CC29-0F72-65EA-2D23F7775ED4}"/>
              </a:ext>
            </a:extLst>
          </p:cNvPr>
          <p:cNvGrpSpPr/>
          <p:nvPr/>
        </p:nvGrpSpPr>
        <p:grpSpPr>
          <a:xfrm>
            <a:off x="2663369" y="3238782"/>
            <a:ext cx="1792224" cy="344310"/>
            <a:chOff x="5433740" y="467748"/>
            <a:chExt cx="2200386" cy="370251"/>
          </a:xfrm>
        </p:grpSpPr>
        <p:cxnSp>
          <p:nvCxnSpPr>
            <p:cNvPr id="50" name="Straight Connector 49">
              <a:extLst>
                <a:ext uri="{FF2B5EF4-FFF2-40B4-BE49-F238E27FC236}">
                  <a16:creationId xmlns:a16="http://schemas.microsoft.com/office/drawing/2014/main" id="{6C763576-B9B7-A878-9D65-B9EDCA56AC2A}"/>
                </a:ext>
              </a:extLst>
            </p:cNvPr>
            <p:cNvCxnSpPr>
              <a:cxnSpLocks/>
            </p:cNvCxnSpPr>
            <p:nvPr/>
          </p:nvCxnSpPr>
          <p:spPr>
            <a:xfrm flipH="1">
              <a:off x="5433740" y="467748"/>
              <a:ext cx="2194560" cy="178246"/>
            </a:xfrm>
            <a:prstGeom prst="line">
              <a:avLst/>
            </a:prstGeom>
            <a:noFill/>
            <a:ln w="28575" cap="flat" cmpd="sng" algn="ctr">
              <a:solidFill>
                <a:sysClr val="windowText" lastClr="000000"/>
              </a:solidFill>
              <a:prstDash val="solid"/>
              <a:miter lim="800000"/>
            </a:ln>
            <a:effectLst/>
          </p:spPr>
        </p:cxnSp>
        <p:cxnSp>
          <p:nvCxnSpPr>
            <p:cNvPr id="51" name="Straight Connector 50">
              <a:extLst>
                <a:ext uri="{FF2B5EF4-FFF2-40B4-BE49-F238E27FC236}">
                  <a16:creationId xmlns:a16="http://schemas.microsoft.com/office/drawing/2014/main" id="{98FE50AE-D01C-9D06-E486-871A15966C1D}"/>
                </a:ext>
              </a:extLst>
            </p:cNvPr>
            <p:cNvCxnSpPr>
              <a:cxnSpLocks/>
            </p:cNvCxnSpPr>
            <p:nvPr/>
          </p:nvCxnSpPr>
          <p:spPr>
            <a:xfrm flipH="1" flipV="1">
              <a:off x="5439566" y="655119"/>
              <a:ext cx="2194560" cy="182880"/>
            </a:xfrm>
            <a:prstGeom prst="line">
              <a:avLst/>
            </a:prstGeom>
            <a:noFill/>
            <a:ln w="28575" cap="flat" cmpd="sng" algn="ctr">
              <a:solidFill>
                <a:sysClr val="windowText" lastClr="000000"/>
              </a:solidFill>
              <a:prstDash val="solid"/>
              <a:miter lim="800000"/>
              <a:headEnd type="arrow"/>
              <a:tailEnd type="none"/>
            </a:ln>
            <a:effectLst/>
          </p:spPr>
        </p:cxnSp>
      </p:grpSp>
      <p:sp>
        <p:nvSpPr>
          <p:cNvPr id="52" name="TextBox 51">
            <a:extLst>
              <a:ext uri="{FF2B5EF4-FFF2-40B4-BE49-F238E27FC236}">
                <a16:creationId xmlns:a16="http://schemas.microsoft.com/office/drawing/2014/main" id="{630EC161-F035-20DC-2C86-1D3BC807B5A3}"/>
              </a:ext>
            </a:extLst>
          </p:cNvPr>
          <p:cNvSpPr txBox="1"/>
          <p:nvPr/>
        </p:nvSpPr>
        <p:spPr>
          <a:xfrm>
            <a:off x="941501" y="4604516"/>
            <a:ext cx="1058938" cy="369332"/>
          </a:xfrm>
          <a:prstGeom prst="rect">
            <a:avLst/>
          </a:prstGeom>
          <a:noFill/>
        </p:spPr>
        <p:txBody>
          <a:bodyPr wrap="square" rtlCol="0">
            <a:spAutoFit/>
          </a:bodyPr>
          <a:lstStyle/>
          <a:p>
            <a:pPr algn="ctr" defTabSz="457200">
              <a:defRPr/>
            </a:pPr>
            <a:r>
              <a:rPr lang="en-US" dirty="0">
                <a:solidFill>
                  <a:prstClr val="black"/>
                </a:solidFill>
                <a:latin typeface="Arial" panose="020B0604020202020204" pitchFamily="34" charset="0"/>
                <a:cs typeface="Arial" panose="020B0604020202020204" pitchFamily="34" charset="0"/>
              </a:rPr>
              <a:t>update</a:t>
            </a:r>
            <a:endParaRPr lang="en-US" sz="2000" dirty="0">
              <a:solidFill>
                <a:prstClr val="black"/>
              </a:solidFill>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C18D2321-8FA7-F049-248C-1108713264CC}"/>
              </a:ext>
            </a:extLst>
          </p:cNvPr>
          <p:cNvSpPr>
            <a:spLocks/>
          </p:cNvSpPr>
          <p:nvPr/>
        </p:nvSpPr>
        <p:spPr>
          <a:xfrm>
            <a:off x="2050826" y="3185918"/>
            <a:ext cx="457200" cy="272581"/>
          </a:xfrm>
          <a:prstGeom prst="rect">
            <a:avLst/>
          </a:prstGeom>
          <a:solidFill>
            <a:srgbClr val="5B9BD5"/>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
            </a:r>
          </a:p>
        </p:txBody>
      </p:sp>
      <p:cxnSp>
        <p:nvCxnSpPr>
          <p:cNvPr id="54" name="Straight Connector 53">
            <a:extLst>
              <a:ext uri="{FF2B5EF4-FFF2-40B4-BE49-F238E27FC236}">
                <a16:creationId xmlns:a16="http://schemas.microsoft.com/office/drawing/2014/main" id="{C612C3CB-E3F5-CDD6-BFE3-BA7D9DA2E16D}"/>
              </a:ext>
            </a:extLst>
          </p:cNvPr>
          <p:cNvCxnSpPr>
            <a:cxnSpLocks/>
          </p:cNvCxnSpPr>
          <p:nvPr/>
        </p:nvCxnSpPr>
        <p:spPr>
          <a:xfrm flipV="1">
            <a:off x="2171669" y="4515237"/>
            <a:ext cx="2771934" cy="5958"/>
          </a:xfrm>
          <a:prstGeom prst="line">
            <a:avLst/>
          </a:prstGeom>
          <a:noFill/>
          <a:ln w="28575" cap="flat" cmpd="sng" algn="ctr">
            <a:solidFill>
              <a:srgbClr val="ED7D31"/>
            </a:solidFill>
            <a:prstDash val="dash"/>
            <a:miter lim="800000"/>
          </a:ln>
          <a:effectLst/>
        </p:spPr>
      </p:cxnSp>
      <p:sp>
        <p:nvSpPr>
          <p:cNvPr id="64" name="Rectangle 63">
            <a:extLst>
              <a:ext uri="{FF2B5EF4-FFF2-40B4-BE49-F238E27FC236}">
                <a16:creationId xmlns:a16="http://schemas.microsoft.com/office/drawing/2014/main" id="{86CD42F6-B76F-A966-C365-A3C3BC5AF061}"/>
              </a:ext>
            </a:extLst>
          </p:cNvPr>
          <p:cNvSpPr>
            <a:spLocks/>
          </p:cNvSpPr>
          <p:nvPr/>
        </p:nvSpPr>
        <p:spPr>
          <a:xfrm>
            <a:off x="1837434" y="4378077"/>
            <a:ext cx="684503" cy="274320"/>
          </a:xfrm>
          <a:prstGeom prst="rect">
            <a:avLst/>
          </a:prstGeom>
          <a:solidFill>
            <a:srgbClr val="70AD47"/>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N+1</a:t>
            </a:r>
          </a:p>
        </p:txBody>
      </p:sp>
      <p:grpSp>
        <p:nvGrpSpPr>
          <p:cNvPr id="76" name="Group 75">
            <a:extLst>
              <a:ext uri="{FF2B5EF4-FFF2-40B4-BE49-F238E27FC236}">
                <a16:creationId xmlns:a16="http://schemas.microsoft.com/office/drawing/2014/main" id="{3C408F96-0977-30A8-90D6-5F558F302E51}"/>
              </a:ext>
            </a:extLst>
          </p:cNvPr>
          <p:cNvGrpSpPr/>
          <p:nvPr/>
        </p:nvGrpSpPr>
        <p:grpSpPr>
          <a:xfrm>
            <a:off x="2663369" y="3600624"/>
            <a:ext cx="1792224" cy="344310"/>
            <a:chOff x="5433740" y="467748"/>
            <a:chExt cx="2200386" cy="370251"/>
          </a:xfrm>
        </p:grpSpPr>
        <p:cxnSp>
          <p:nvCxnSpPr>
            <p:cNvPr id="77" name="Straight Connector 76">
              <a:extLst>
                <a:ext uri="{FF2B5EF4-FFF2-40B4-BE49-F238E27FC236}">
                  <a16:creationId xmlns:a16="http://schemas.microsoft.com/office/drawing/2014/main" id="{87B4F21A-73B0-72C4-82B0-997DC7E65871}"/>
                </a:ext>
              </a:extLst>
            </p:cNvPr>
            <p:cNvCxnSpPr>
              <a:cxnSpLocks/>
            </p:cNvCxnSpPr>
            <p:nvPr/>
          </p:nvCxnSpPr>
          <p:spPr>
            <a:xfrm flipH="1">
              <a:off x="5433740" y="467748"/>
              <a:ext cx="2194560" cy="178246"/>
            </a:xfrm>
            <a:prstGeom prst="line">
              <a:avLst/>
            </a:prstGeom>
            <a:noFill/>
            <a:ln w="28575" cap="flat" cmpd="sng" algn="ctr">
              <a:solidFill>
                <a:sysClr val="windowText" lastClr="000000"/>
              </a:solidFill>
              <a:prstDash val="solid"/>
              <a:miter lim="800000"/>
            </a:ln>
            <a:effectLst/>
          </p:spPr>
        </p:cxnSp>
        <p:cxnSp>
          <p:nvCxnSpPr>
            <p:cNvPr id="78" name="Straight Connector 77">
              <a:extLst>
                <a:ext uri="{FF2B5EF4-FFF2-40B4-BE49-F238E27FC236}">
                  <a16:creationId xmlns:a16="http://schemas.microsoft.com/office/drawing/2014/main" id="{E09BC47C-002C-3495-FC87-F5EBF46C4F87}"/>
                </a:ext>
              </a:extLst>
            </p:cNvPr>
            <p:cNvCxnSpPr>
              <a:cxnSpLocks/>
            </p:cNvCxnSpPr>
            <p:nvPr/>
          </p:nvCxnSpPr>
          <p:spPr>
            <a:xfrm flipH="1" flipV="1">
              <a:off x="5439566" y="655119"/>
              <a:ext cx="2194560" cy="182880"/>
            </a:xfrm>
            <a:prstGeom prst="line">
              <a:avLst/>
            </a:prstGeom>
            <a:noFill/>
            <a:ln w="28575" cap="flat" cmpd="sng" algn="ctr">
              <a:solidFill>
                <a:sysClr val="windowText" lastClr="000000"/>
              </a:solidFill>
              <a:prstDash val="solid"/>
              <a:miter lim="800000"/>
              <a:headEnd type="arrow"/>
              <a:tailEnd type="none"/>
            </a:ln>
            <a:effectLst/>
          </p:spPr>
        </p:cxnSp>
      </p:grpSp>
      <p:grpSp>
        <p:nvGrpSpPr>
          <p:cNvPr id="79" name="Group 78">
            <a:extLst>
              <a:ext uri="{FF2B5EF4-FFF2-40B4-BE49-F238E27FC236}">
                <a16:creationId xmlns:a16="http://schemas.microsoft.com/office/drawing/2014/main" id="{63912908-16B0-574F-98C1-F01555040E0A}"/>
              </a:ext>
            </a:extLst>
          </p:cNvPr>
          <p:cNvGrpSpPr/>
          <p:nvPr/>
        </p:nvGrpSpPr>
        <p:grpSpPr>
          <a:xfrm>
            <a:off x="2647427" y="3943876"/>
            <a:ext cx="1792224" cy="344310"/>
            <a:chOff x="5433740" y="467748"/>
            <a:chExt cx="2200386" cy="370251"/>
          </a:xfrm>
        </p:grpSpPr>
        <p:cxnSp>
          <p:nvCxnSpPr>
            <p:cNvPr id="80" name="Straight Connector 79">
              <a:extLst>
                <a:ext uri="{FF2B5EF4-FFF2-40B4-BE49-F238E27FC236}">
                  <a16:creationId xmlns:a16="http://schemas.microsoft.com/office/drawing/2014/main" id="{82E1F88B-F90E-5DD1-3FE4-0CDEB8924264}"/>
                </a:ext>
              </a:extLst>
            </p:cNvPr>
            <p:cNvCxnSpPr>
              <a:cxnSpLocks/>
            </p:cNvCxnSpPr>
            <p:nvPr/>
          </p:nvCxnSpPr>
          <p:spPr>
            <a:xfrm flipH="1">
              <a:off x="5433740" y="467748"/>
              <a:ext cx="2194560" cy="178246"/>
            </a:xfrm>
            <a:prstGeom prst="line">
              <a:avLst/>
            </a:prstGeom>
            <a:noFill/>
            <a:ln w="28575" cap="flat" cmpd="sng" algn="ctr">
              <a:solidFill>
                <a:sysClr val="windowText" lastClr="000000"/>
              </a:solidFill>
              <a:prstDash val="solid"/>
              <a:miter lim="800000"/>
            </a:ln>
            <a:effectLst/>
          </p:spPr>
        </p:cxnSp>
        <p:cxnSp>
          <p:nvCxnSpPr>
            <p:cNvPr id="81" name="Straight Connector 80">
              <a:extLst>
                <a:ext uri="{FF2B5EF4-FFF2-40B4-BE49-F238E27FC236}">
                  <a16:creationId xmlns:a16="http://schemas.microsoft.com/office/drawing/2014/main" id="{D28DE3E9-DEA4-F6EF-13B5-58FBD339FC9C}"/>
                </a:ext>
              </a:extLst>
            </p:cNvPr>
            <p:cNvCxnSpPr>
              <a:cxnSpLocks/>
            </p:cNvCxnSpPr>
            <p:nvPr/>
          </p:nvCxnSpPr>
          <p:spPr>
            <a:xfrm flipH="1" flipV="1">
              <a:off x="5439566" y="655119"/>
              <a:ext cx="2194560" cy="182880"/>
            </a:xfrm>
            <a:prstGeom prst="line">
              <a:avLst/>
            </a:prstGeom>
            <a:noFill/>
            <a:ln w="28575" cap="flat" cmpd="sng" algn="ctr">
              <a:solidFill>
                <a:sysClr val="windowText" lastClr="000000"/>
              </a:solidFill>
              <a:prstDash val="solid"/>
              <a:miter lim="800000"/>
              <a:headEnd type="arrow"/>
              <a:tailEnd type="none"/>
            </a:ln>
            <a:effectLst/>
          </p:spPr>
        </p:cxnSp>
      </p:grpSp>
      <p:grpSp>
        <p:nvGrpSpPr>
          <p:cNvPr id="82" name="Group 81">
            <a:extLst>
              <a:ext uri="{FF2B5EF4-FFF2-40B4-BE49-F238E27FC236}">
                <a16:creationId xmlns:a16="http://schemas.microsoft.com/office/drawing/2014/main" id="{0D7C80E6-67D1-AF44-B317-D8ECF4629337}"/>
              </a:ext>
            </a:extLst>
          </p:cNvPr>
          <p:cNvGrpSpPr/>
          <p:nvPr/>
        </p:nvGrpSpPr>
        <p:grpSpPr>
          <a:xfrm>
            <a:off x="2655968" y="4299550"/>
            <a:ext cx="1788505" cy="344310"/>
            <a:chOff x="5433740" y="467748"/>
            <a:chExt cx="2200386" cy="370251"/>
          </a:xfrm>
        </p:grpSpPr>
        <p:cxnSp>
          <p:nvCxnSpPr>
            <p:cNvPr id="83" name="Straight Connector 82">
              <a:extLst>
                <a:ext uri="{FF2B5EF4-FFF2-40B4-BE49-F238E27FC236}">
                  <a16:creationId xmlns:a16="http://schemas.microsoft.com/office/drawing/2014/main" id="{01C0C8A4-4FFB-09C6-B01B-18C21C055204}"/>
                </a:ext>
              </a:extLst>
            </p:cNvPr>
            <p:cNvCxnSpPr>
              <a:cxnSpLocks/>
            </p:cNvCxnSpPr>
            <p:nvPr/>
          </p:nvCxnSpPr>
          <p:spPr>
            <a:xfrm flipH="1">
              <a:off x="5433740" y="467748"/>
              <a:ext cx="2194560" cy="178246"/>
            </a:xfrm>
            <a:prstGeom prst="line">
              <a:avLst/>
            </a:prstGeom>
            <a:noFill/>
            <a:ln w="28575" cap="flat" cmpd="sng" algn="ctr">
              <a:solidFill>
                <a:sysClr val="windowText" lastClr="000000"/>
              </a:solidFill>
              <a:prstDash val="solid"/>
              <a:miter lim="800000"/>
            </a:ln>
            <a:effectLst/>
          </p:spPr>
        </p:cxnSp>
        <p:cxnSp>
          <p:nvCxnSpPr>
            <p:cNvPr id="84" name="Straight Connector 83">
              <a:extLst>
                <a:ext uri="{FF2B5EF4-FFF2-40B4-BE49-F238E27FC236}">
                  <a16:creationId xmlns:a16="http://schemas.microsoft.com/office/drawing/2014/main" id="{EB57683D-BAF3-A828-622A-A9C8FE368827}"/>
                </a:ext>
              </a:extLst>
            </p:cNvPr>
            <p:cNvCxnSpPr>
              <a:cxnSpLocks/>
            </p:cNvCxnSpPr>
            <p:nvPr/>
          </p:nvCxnSpPr>
          <p:spPr>
            <a:xfrm flipH="1" flipV="1">
              <a:off x="5439566" y="655119"/>
              <a:ext cx="2194560" cy="182880"/>
            </a:xfrm>
            <a:prstGeom prst="line">
              <a:avLst/>
            </a:prstGeom>
            <a:noFill/>
            <a:ln w="28575" cap="flat" cmpd="sng" algn="ctr">
              <a:solidFill>
                <a:sysClr val="windowText" lastClr="000000"/>
              </a:solidFill>
              <a:prstDash val="solid"/>
              <a:miter lim="800000"/>
              <a:headEnd type="arrow"/>
              <a:tailEnd type="none"/>
            </a:ln>
            <a:effectLst/>
          </p:spPr>
        </p:cxnSp>
      </p:grpSp>
      <p:grpSp>
        <p:nvGrpSpPr>
          <p:cNvPr id="85" name="Group 84">
            <a:extLst>
              <a:ext uri="{FF2B5EF4-FFF2-40B4-BE49-F238E27FC236}">
                <a16:creationId xmlns:a16="http://schemas.microsoft.com/office/drawing/2014/main" id="{CF2696AE-648A-D6C3-AEE1-D0C61D8491FF}"/>
              </a:ext>
            </a:extLst>
          </p:cNvPr>
          <p:cNvGrpSpPr/>
          <p:nvPr/>
        </p:nvGrpSpPr>
        <p:grpSpPr>
          <a:xfrm>
            <a:off x="2656225" y="4702892"/>
            <a:ext cx="1788505" cy="344310"/>
            <a:chOff x="5433740" y="467748"/>
            <a:chExt cx="2200386" cy="370251"/>
          </a:xfrm>
        </p:grpSpPr>
        <p:cxnSp>
          <p:nvCxnSpPr>
            <p:cNvPr id="86" name="Straight Connector 85">
              <a:extLst>
                <a:ext uri="{FF2B5EF4-FFF2-40B4-BE49-F238E27FC236}">
                  <a16:creationId xmlns:a16="http://schemas.microsoft.com/office/drawing/2014/main" id="{0D9EE56E-8EF6-9A31-41FA-DB405446ABF7}"/>
                </a:ext>
              </a:extLst>
            </p:cNvPr>
            <p:cNvCxnSpPr>
              <a:cxnSpLocks/>
            </p:cNvCxnSpPr>
            <p:nvPr/>
          </p:nvCxnSpPr>
          <p:spPr>
            <a:xfrm flipH="1">
              <a:off x="5433740" y="467748"/>
              <a:ext cx="2194560" cy="178246"/>
            </a:xfrm>
            <a:prstGeom prst="line">
              <a:avLst/>
            </a:prstGeom>
            <a:noFill/>
            <a:ln w="28575" cap="flat" cmpd="sng" algn="ctr">
              <a:solidFill>
                <a:sysClr val="windowText" lastClr="000000"/>
              </a:solidFill>
              <a:prstDash val="solid"/>
              <a:miter lim="800000"/>
            </a:ln>
            <a:effectLst/>
          </p:spPr>
        </p:cxnSp>
        <p:cxnSp>
          <p:nvCxnSpPr>
            <p:cNvPr id="87" name="Straight Connector 86">
              <a:extLst>
                <a:ext uri="{FF2B5EF4-FFF2-40B4-BE49-F238E27FC236}">
                  <a16:creationId xmlns:a16="http://schemas.microsoft.com/office/drawing/2014/main" id="{0C98B092-7988-EA12-B0AA-6F54BD652AE2}"/>
                </a:ext>
              </a:extLst>
            </p:cNvPr>
            <p:cNvCxnSpPr>
              <a:cxnSpLocks/>
            </p:cNvCxnSpPr>
            <p:nvPr/>
          </p:nvCxnSpPr>
          <p:spPr>
            <a:xfrm flipH="1" flipV="1">
              <a:off x="5439566" y="655119"/>
              <a:ext cx="2194560" cy="182880"/>
            </a:xfrm>
            <a:prstGeom prst="line">
              <a:avLst/>
            </a:prstGeom>
            <a:noFill/>
            <a:ln w="28575" cap="flat" cmpd="sng" algn="ctr">
              <a:solidFill>
                <a:sysClr val="windowText" lastClr="000000"/>
              </a:solidFill>
              <a:prstDash val="solid"/>
              <a:miter lim="800000"/>
              <a:headEnd type="arrow"/>
              <a:tailEnd type="none"/>
            </a:ln>
            <a:effectLst/>
          </p:spPr>
        </p:cxnSp>
      </p:grpSp>
      <p:sp>
        <p:nvSpPr>
          <p:cNvPr id="88" name="Rectangle 87">
            <a:extLst>
              <a:ext uri="{FF2B5EF4-FFF2-40B4-BE49-F238E27FC236}">
                <a16:creationId xmlns:a16="http://schemas.microsoft.com/office/drawing/2014/main" id="{971F1B35-CF3A-8CD9-D97A-B060C766C165}"/>
              </a:ext>
            </a:extLst>
          </p:cNvPr>
          <p:cNvSpPr>
            <a:spLocks/>
          </p:cNvSpPr>
          <p:nvPr/>
        </p:nvSpPr>
        <p:spPr>
          <a:xfrm>
            <a:off x="4543862" y="4950589"/>
            <a:ext cx="684503" cy="274320"/>
          </a:xfrm>
          <a:prstGeom prst="rect">
            <a:avLst/>
          </a:prstGeom>
          <a:solidFill>
            <a:srgbClr val="70AD47"/>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N+1</a:t>
            </a:r>
          </a:p>
        </p:txBody>
      </p:sp>
      <p:sp>
        <p:nvSpPr>
          <p:cNvPr id="89" name="Rectangle 88">
            <a:extLst>
              <a:ext uri="{FF2B5EF4-FFF2-40B4-BE49-F238E27FC236}">
                <a16:creationId xmlns:a16="http://schemas.microsoft.com/office/drawing/2014/main" id="{80015217-6231-08E6-B3DD-C126203AA7B4}"/>
              </a:ext>
            </a:extLst>
          </p:cNvPr>
          <p:cNvSpPr>
            <a:spLocks/>
          </p:cNvSpPr>
          <p:nvPr/>
        </p:nvSpPr>
        <p:spPr>
          <a:xfrm>
            <a:off x="4543862" y="3428744"/>
            <a:ext cx="457200" cy="272581"/>
          </a:xfrm>
          <a:prstGeom prst="rect">
            <a:avLst/>
          </a:prstGeom>
          <a:solidFill>
            <a:srgbClr val="5B9BD5"/>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
            </a:r>
          </a:p>
        </p:txBody>
      </p:sp>
      <p:sp>
        <p:nvSpPr>
          <p:cNvPr id="90" name="Rectangle 89">
            <a:extLst>
              <a:ext uri="{FF2B5EF4-FFF2-40B4-BE49-F238E27FC236}">
                <a16:creationId xmlns:a16="http://schemas.microsoft.com/office/drawing/2014/main" id="{43B94145-43EF-F218-491C-AD95173424D0}"/>
              </a:ext>
            </a:extLst>
          </p:cNvPr>
          <p:cNvSpPr>
            <a:spLocks/>
          </p:cNvSpPr>
          <p:nvPr/>
        </p:nvSpPr>
        <p:spPr>
          <a:xfrm>
            <a:off x="4543862" y="3806275"/>
            <a:ext cx="457200" cy="272581"/>
          </a:xfrm>
          <a:prstGeom prst="rect">
            <a:avLst/>
          </a:prstGeom>
          <a:solidFill>
            <a:srgbClr val="5B9BD5"/>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
            </a:r>
          </a:p>
        </p:txBody>
      </p:sp>
      <p:sp>
        <p:nvSpPr>
          <p:cNvPr id="91" name="Rectangle 90">
            <a:extLst>
              <a:ext uri="{FF2B5EF4-FFF2-40B4-BE49-F238E27FC236}">
                <a16:creationId xmlns:a16="http://schemas.microsoft.com/office/drawing/2014/main" id="{5F5A4048-0F0E-B414-B598-474C75DBC6B7}"/>
              </a:ext>
            </a:extLst>
          </p:cNvPr>
          <p:cNvSpPr>
            <a:spLocks/>
          </p:cNvSpPr>
          <p:nvPr/>
        </p:nvSpPr>
        <p:spPr>
          <a:xfrm>
            <a:off x="4543862" y="4183806"/>
            <a:ext cx="457200" cy="272581"/>
          </a:xfrm>
          <a:prstGeom prst="rect">
            <a:avLst/>
          </a:prstGeom>
          <a:solidFill>
            <a:srgbClr val="5B9BD5"/>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
            </a:r>
          </a:p>
        </p:txBody>
      </p:sp>
      <p:sp>
        <p:nvSpPr>
          <p:cNvPr id="92" name="Rectangle 91">
            <a:extLst>
              <a:ext uri="{FF2B5EF4-FFF2-40B4-BE49-F238E27FC236}">
                <a16:creationId xmlns:a16="http://schemas.microsoft.com/office/drawing/2014/main" id="{A11637FD-31D8-E681-28C7-E5FCE7166E12}"/>
              </a:ext>
            </a:extLst>
          </p:cNvPr>
          <p:cNvSpPr>
            <a:spLocks/>
          </p:cNvSpPr>
          <p:nvPr/>
        </p:nvSpPr>
        <p:spPr>
          <a:xfrm>
            <a:off x="4543862" y="4561337"/>
            <a:ext cx="457200" cy="272581"/>
          </a:xfrm>
          <a:prstGeom prst="rect">
            <a:avLst/>
          </a:prstGeom>
          <a:solidFill>
            <a:srgbClr val="5B9BD5"/>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
            </a:r>
          </a:p>
        </p:txBody>
      </p:sp>
      <p:sp>
        <p:nvSpPr>
          <p:cNvPr id="55" name="Content Placeholder 2">
            <a:extLst>
              <a:ext uri="{FF2B5EF4-FFF2-40B4-BE49-F238E27FC236}">
                <a16:creationId xmlns:a16="http://schemas.microsoft.com/office/drawing/2014/main" id="{A91AB7D2-8457-49B6-66B7-85008F1E372C}"/>
              </a:ext>
            </a:extLst>
          </p:cNvPr>
          <p:cNvSpPr txBox="1">
            <a:spLocks/>
          </p:cNvSpPr>
          <p:nvPr/>
        </p:nvSpPr>
        <p:spPr>
          <a:xfrm>
            <a:off x="7529156" y="5628299"/>
            <a:ext cx="2271787" cy="315566"/>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i="1" dirty="0"/>
              <a:t>CO-based polling</a:t>
            </a:r>
          </a:p>
        </p:txBody>
      </p:sp>
      <p:sp>
        <p:nvSpPr>
          <p:cNvPr id="56" name="TextBox 55">
            <a:extLst>
              <a:ext uri="{FF2B5EF4-FFF2-40B4-BE49-F238E27FC236}">
                <a16:creationId xmlns:a16="http://schemas.microsoft.com/office/drawing/2014/main" id="{EB390ACF-9021-1BBB-98CC-44875CA5260E}"/>
              </a:ext>
            </a:extLst>
          </p:cNvPr>
          <p:cNvSpPr txBox="1"/>
          <p:nvPr/>
        </p:nvSpPr>
        <p:spPr>
          <a:xfrm>
            <a:off x="7269947" y="2562320"/>
            <a:ext cx="829107" cy="646331"/>
          </a:xfrm>
          <a:prstGeom prst="rect">
            <a:avLst/>
          </a:prstGeom>
          <a:noFill/>
        </p:spPr>
        <p:txBody>
          <a:bodyPr wrap="square" rtlCol="0" anchor="ctr">
            <a:spAutoFit/>
          </a:bodyPr>
          <a:lstStyle/>
          <a:p>
            <a:pPr algn="ctr" defTabSz="457200">
              <a:defRPr/>
            </a:pPr>
            <a:r>
              <a:rPr lang="en-US" dirty="0">
                <a:solidFill>
                  <a:prstClr val="black"/>
                </a:solidFill>
                <a:latin typeface="Arial" panose="020B0604020202020204" pitchFamily="34" charset="0"/>
                <a:cs typeface="Arial" panose="020B0604020202020204" pitchFamily="34" charset="0"/>
              </a:rPr>
              <a:t>Host </a:t>
            </a:r>
          </a:p>
          <a:p>
            <a:pPr algn="ctr" defTabSz="457200">
              <a:defRPr/>
            </a:pPr>
            <a:r>
              <a:rPr lang="en-US" dirty="0">
                <a:solidFill>
                  <a:prstClr val="black"/>
                </a:solidFill>
                <a:latin typeface="Arial" panose="020B0604020202020204" pitchFamily="34" charset="0"/>
                <a:cs typeface="Arial" panose="020B0604020202020204" pitchFamily="34" charset="0"/>
              </a:rPr>
              <a:t>Mem.</a:t>
            </a:r>
          </a:p>
        </p:txBody>
      </p:sp>
      <p:cxnSp>
        <p:nvCxnSpPr>
          <p:cNvPr id="57" name="Straight Connector 56">
            <a:extLst>
              <a:ext uri="{FF2B5EF4-FFF2-40B4-BE49-F238E27FC236}">
                <a16:creationId xmlns:a16="http://schemas.microsoft.com/office/drawing/2014/main" id="{B321EA2B-1028-BFC9-F323-F14E708E9A88}"/>
              </a:ext>
            </a:extLst>
          </p:cNvPr>
          <p:cNvCxnSpPr>
            <a:cxnSpLocks/>
          </p:cNvCxnSpPr>
          <p:nvPr/>
        </p:nvCxnSpPr>
        <p:spPr>
          <a:xfrm flipH="1">
            <a:off x="7684500" y="3319763"/>
            <a:ext cx="0" cy="2194560"/>
          </a:xfrm>
          <a:prstGeom prst="line">
            <a:avLst/>
          </a:prstGeom>
          <a:noFill/>
          <a:ln w="38100" cap="flat" cmpd="sng" algn="ctr">
            <a:solidFill>
              <a:sysClr val="windowText" lastClr="000000"/>
            </a:solidFill>
            <a:prstDash val="solid"/>
            <a:miter lim="800000"/>
          </a:ln>
          <a:effectLst/>
        </p:spPr>
      </p:cxnSp>
      <p:sp>
        <p:nvSpPr>
          <p:cNvPr id="58" name="Right Arrow 57">
            <a:extLst>
              <a:ext uri="{FF2B5EF4-FFF2-40B4-BE49-F238E27FC236}">
                <a16:creationId xmlns:a16="http://schemas.microsoft.com/office/drawing/2014/main" id="{050742F4-AD17-FAEB-D7DC-ADC97C5E148E}"/>
              </a:ext>
            </a:extLst>
          </p:cNvPr>
          <p:cNvSpPr/>
          <p:nvPr/>
        </p:nvSpPr>
        <p:spPr>
          <a:xfrm>
            <a:off x="6215486" y="4406820"/>
            <a:ext cx="550853" cy="300292"/>
          </a:xfrm>
          <a:prstGeom prst="rightArrow">
            <a:avLst/>
          </a:prstGeom>
          <a:solidFill>
            <a:srgbClr val="70AD47"/>
          </a:solidFill>
          <a:ln w="190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ptos" panose="020B0004020202020204"/>
              <a:ea typeface="+mn-ea"/>
              <a:cs typeface="+mn-cs"/>
            </a:endParaRPr>
          </a:p>
        </p:txBody>
      </p:sp>
      <p:sp>
        <p:nvSpPr>
          <p:cNvPr id="59" name="TextBox 58">
            <a:extLst>
              <a:ext uri="{FF2B5EF4-FFF2-40B4-BE49-F238E27FC236}">
                <a16:creationId xmlns:a16="http://schemas.microsoft.com/office/drawing/2014/main" id="{B33D4593-2EF1-8850-11EE-6ACD47D9E9BE}"/>
              </a:ext>
            </a:extLst>
          </p:cNvPr>
          <p:cNvSpPr txBox="1"/>
          <p:nvPr/>
        </p:nvSpPr>
        <p:spPr>
          <a:xfrm>
            <a:off x="9159993" y="2852103"/>
            <a:ext cx="1243875" cy="369332"/>
          </a:xfrm>
          <a:prstGeom prst="rect">
            <a:avLst/>
          </a:prstGeom>
          <a:noFill/>
        </p:spPr>
        <p:txBody>
          <a:bodyPr wrap="square" rtlCol="0">
            <a:spAutoFit/>
          </a:bodyPr>
          <a:lstStyle/>
          <a:p>
            <a:pPr algn="ctr" defTabSz="457200">
              <a:defRPr/>
            </a:pPr>
            <a:r>
              <a:rPr lang="en-US" dirty="0">
                <a:solidFill>
                  <a:prstClr val="black"/>
                </a:solidFill>
                <a:latin typeface="Arial" panose="020B0604020202020204" pitchFamily="34" charset="0"/>
                <a:cs typeface="Arial" panose="020B0604020202020204" pitchFamily="34" charset="0"/>
              </a:rPr>
              <a:t>CXL-NIC</a:t>
            </a:r>
          </a:p>
        </p:txBody>
      </p:sp>
      <p:cxnSp>
        <p:nvCxnSpPr>
          <p:cNvPr id="60" name="Straight Connector 59">
            <a:extLst>
              <a:ext uri="{FF2B5EF4-FFF2-40B4-BE49-F238E27FC236}">
                <a16:creationId xmlns:a16="http://schemas.microsoft.com/office/drawing/2014/main" id="{DCFA522B-0AC7-4032-ED57-C6945CA7F959}"/>
              </a:ext>
            </a:extLst>
          </p:cNvPr>
          <p:cNvCxnSpPr>
            <a:cxnSpLocks/>
          </p:cNvCxnSpPr>
          <p:nvPr/>
        </p:nvCxnSpPr>
        <p:spPr>
          <a:xfrm>
            <a:off x="9460781" y="3319763"/>
            <a:ext cx="0" cy="2194560"/>
          </a:xfrm>
          <a:prstGeom prst="line">
            <a:avLst/>
          </a:prstGeom>
          <a:noFill/>
          <a:ln w="38100" cap="flat" cmpd="sng" algn="ctr">
            <a:solidFill>
              <a:sysClr val="windowText" lastClr="000000"/>
            </a:solidFill>
            <a:prstDash val="solid"/>
            <a:miter lim="800000"/>
          </a:ln>
          <a:effectLst/>
        </p:spPr>
      </p:cxnSp>
      <p:sp>
        <p:nvSpPr>
          <p:cNvPr id="61" name="TextBox 60">
            <a:extLst>
              <a:ext uri="{FF2B5EF4-FFF2-40B4-BE49-F238E27FC236}">
                <a16:creationId xmlns:a16="http://schemas.microsoft.com/office/drawing/2014/main" id="{B0CD82EA-A227-854C-07C9-C38E1531312C}"/>
              </a:ext>
            </a:extLst>
          </p:cNvPr>
          <p:cNvSpPr txBox="1"/>
          <p:nvPr/>
        </p:nvSpPr>
        <p:spPr>
          <a:xfrm>
            <a:off x="8368757" y="2563578"/>
            <a:ext cx="940173" cy="646331"/>
          </a:xfrm>
          <a:prstGeom prst="rect">
            <a:avLst/>
          </a:prstGeom>
          <a:noFill/>
        </p:spPr>
        <p:txBody>
          <a:bodyPr wrap="square" rtlCol="0">
            <a:spAutoFit/>
          </a:bodyPr>
          <a:lstStyle/>
          <a:p>
            <a:pPr algn="ctr" defTabSz="457200">
              <a:defRPr/>
            </a:pPr>
            <a:r>
              <a:rPr lang="en-US" dirty="0">
                <a:solidFill>
                  <a:prstClr val="black"/>
                </a:solidFill>
                <a:latin typeface="Arial" panose="020B0604020202020204" pitchFamily="34" charset="0"/>
                <a:cs typeface="Arial" panose="020B0604020202020204" pitchFamily="34" charset="0"/>
              </a:rPr>
              <a:t>Dev. </a:t>
            </a:r>
          </a:p>
          <a:p>
            <a:pPr algn="ctr" defTabSz="457200">
              <a:defRPr/>
            </a:pPr>
            <a:r>
              <a:rPr lang="en-US" dirty="0">
                <a:solidFill>
                  <a:prstClr val="black"/>
                </a:solidFill>
                <a:latin typeface="Arial" panose="020B0604020202020204" pitchFamily="34" charset="0"/>
                <a:cs typeface="Arial" panose="020B0604020202020204" pitchFamily="34" charset="0"/>
              </a:rPr>
              <a:t>Cache</a:t>
            </a:r>
          </a:p>
        </p:txBody>
      </p:sp>
      <p:cxnSp>
        <p:nvCxnSpPr>
          <p:cNvPr id="62" name="Straight Connector 61">
            <a:extLst>
              <a:ext uri="{FF2B5EF4-FFF2-40B4-BE49-F238E27FC236}">
                <a16:creationId xmlns:a16="http://schemas.microsoft.com/office/drawing/2014/main" id="{17FAC8DA-DCFE-021A-2BDC-07407FE8BB9D}"/>
              </a:ext>
            </a:extLst>
          </p:cNvPr>
          <p:cNvCxnSpPr>
            <a:cxnSpLocks/>
          </p:cNvCxnSpPr>
          <p:nvPr/>
        </p:nvCxnSpPr>
        <p:spPr>
          <a:xfrm>
            <a:off x="8841268" y="3319763"/>
            <a:ext cx="0" cy="2194560"/>
          </a:xfrm>
          <a:prstGeom prst="line">
            <a:avLst/>
          </a:prstGeom>
          <a:noFill/>
          <a:ln w="38100" cap="flat" cmpd="sng" algn="ctr">
            <a:solidFill>
              <a:sysClr val="windowText" lastClr="000000"/>
            </a:solidFill>
            <a:prstDash val="solid"/>
            <a:miter lim="800000"/>
          </a:ln>
          <a:effectLst/>
        </p:spPr>
      </p:cxnSp>
      <p:grpSp>
        <p:nvGrpSpPr>
          <p:cNvPr id="63" name="Group 62">
            <a:extLst>
              <a:ext uri="{FF2B5EF4-FFF2-40B4-BE49-F238E27FC236}">
                <a16:creationId xmlns:a16="http://schemas.microsoft.com/office/drawing/2014/main" id="{12C476C2-C315-3DA6-7CD6-8FD34B8F49C0}"/>
              </a:ext>
            </a:extLst>
          </p:cNvPr>
          <p:cNvGrpSpPr/>
          <p:nvPr/>
        </p:nvGrpSpPr>
        <p:grpSpPr>
          <a:xfrm>
            <a:off x="7684499" y="3372627"/>
            <a:ext cx="1792224" cy="344310"/>
            <a:chOff x="5433740" y="467748"/>
            <a:chExt cx="2200386" cy="370251"/>
          </a:xfrm>
        </p:grpSpPr>
        <p:cxnSp>
          <p:nvCxnSpPr>
            <p:cNvPr id="65" name="Straight Connector 64">
              <a:extLst>
                <a:ext uri="{FF2B5EF4-FFF2-40B4-BE49-F238E27FC236}">
                  <a16:creationId xmlns:a16="http://schemas.microsoft.com/office/drawing/2014/main" id="{2079F9B3-AF45-3F9D-3AAA-FC822885953E}"/>
                </a:ext>
              </a:extLst>
            </p:cNvPr>
            <p:cNvCxnSpPr>
              <a:cxnSpLocks/>
            </p:cNvCxnSpPr>
            <p:nvPr/>
          </p:nvCxnSpPr>
          <p:spPr>
            <a:xfrm flipH="1">
              <a:off x="5433740" y="467748"/>
              <a:ext cx="2194560" cy="178246"/>
            </a:xfrm>
            <a:prstGeom prst="line">
              <a:avLst/>
            </a:prstGeom>
            <a:noFill/>
            <a:ln w="28575" cap="flat" cmpd="sng" algn="ctr">
              <a:solidFill>
                <a:sysClr val="windowText" lastClr="000000"/>
              </a:solidFill>
              <a:prstDash val="solid"/>
              <a:miter lim="800000"/>
            </a:ln>
            <a:effectLst/>
          </p:spPr>
        </p:cxnSp>
        <p:cxnSp>
          <p:nvCxnSpPr>
            <p:cNvPr id="66" name="Straight Connector 65">
              <a:extLst>
                <a:ext uri="{FF2B5EF4-FFF2-40B4-BE49-F238E27FC236}">
                  <a16:creationId xmlns:a16="http://schemas.microsoft.com/office/drawing/2014/main" id="{46AEB8A1-B1E6-E13C-AC8B-D5C3F1FD6C75}"/>
                </a:ext>
              </a:extLst>
            </p:cNvPr>
            <p:cNvCxnSpPr>
              <a:cxnSpLocks/>
            </p:cNvCxnSpPr>
            <p:nvPr/>
          </p:nvCxnSpPr>
          <p:spPr>
            <a:xfrm flipH="1" flipV="1">
              <a:off x="5439566" y="655119"/>
              <a:ext cx="2194560" cy="182880"/>
            </a:xfrm>
            <a:prstGeom prst="line">
              <a:avLst/>
            </a:prstGeom>
            <a:noFill/>
            <a:ln w="28575" cap="flat" cmpd="sng" algn="ctr">
              <a:solidFill>
                <a:sysClr val="windowText" lastClr="000000"/>
              </a:solidFill>
              <a:prstDash val="solid"/>
              <a:miter lim="800000"/>
              <a:headEnd type="arrow"/>
              <a:tailEnd type="none"/>
            </a:ln>
            <a:effectLst/>
          </p:spPr>
        </p:cxnSp>
      </p:grpSp>
      <p:sp>
        <p:nvSpPr>
          <p:cNvPr id="67" name="TextBox 66">
            <a:extLst>
              <a:ext uri="{FF2B5EF4-FFF2-40B4-BE49-F238E27FC236}">
                <a16:creationId xmlns:a16="http://schemas.microsoft.com/office/drawing/2014/main" id="{3BE99A2F-AB38-8D42-6F54-8290EF9F58F6}"/>
              </a:ext>
            </a:extLst>
          </p:cNvPr>
          <p:cNvSpPr txBox="1"/>
          <p:nvPr/>
        </p:nvSpPr>
        <p:spPr>
          <a:xfrm>
            <a:off x="5962631" y="4633259"/>
            <a:ext cx="1058938" cy="369332"/>
          </a:xfrm>
          <a:prstGeom prst="rect">
            <a:avLst/>
          </a:prstGeom>
          <a:noFill/>
        </p:spPr>
        <p:txBody>
          <a:bodyPr wrap="square" rtlCol="0">
            <a:spAutoFit/>
          </a:bodyPr>
          <a:lstStyle/>
          <a:p>
            <a:pPr algn="ctr" defTabSz="457200">
              <a:defRPr/>
            </a:pPr>
            <a:r>
              <a:rPr lang="en-US" dirty="0">
                <a:solidFill>
                  <a:prstClr val="black"/>
                </a:solidFill>
                <a:latin typeface="Arial" panose="020B0604020202020204" pitchFamily="34" charset="0"/>
                <a:cs typeface="Arial" panose="020B0604020202020204" pitchFamily="34" charset="0"/>
              </a:rPr>
              <a:t>update</a:t>
            </a:r>
            <a:endParaRPr lang="en-US" sz="2000" dirty="0">
              <a:solidFill>
                <a:prstClr val="black"/>
              </a:solidFill>
              <a:latin typeface="Arial" panose="020B0604020202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id="{2A1A8A71-D7D7-0C9B-A4B1-A82B29F122A6}"/>
              </a:ext>
            </a:extLst>
          </p:cNvPr>
          <p:cNvSpPr>
            <a:spLocks/>
          </p:cNvSpPr>
          <p:nvPr/>
        </p:nvSpPr>
        <p:spPr>
          <a:xfrm>
            <a:off x="7071956" y="3319763"/>
            <a:ext cx="457200" cy="272581"/>
          </a:xfrm>
          <a:prstGeom prst="rect">
            <a:avLst/>
          </a:prstGeom>
          <a:solidFill>
            <a:srgbClr val="5B9BD5"/>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
            </a:r>
          </a:p>
        </p:txBody>
      </p:sp>
      <p:cxnSp>
        <p:nvCxnSpPr>
          <p:cNvPr id="69" name="Straight Connector 68">
            <a:extLst>
              <a:ext uri="{FF2B5EF4-FFF2-40B4-BE49-F238E27FC236}">
                <a16:creationId xmlns:a16="http://schemas.microsoft.com/office/drawing/2014/main" id="{486BCE88-E8ED-1F06-0568-F8F71145809B}"/>
              </a:ext>
            </a:extLst>
          </p:cNvPr>
          <p:cNvCxnSpPr>
            <a:cxnSpLocks/>
          </p:cNvCxnSpPr>
          <p:nvPr/>
        </p:nvCxnSpPr>
        <p:spPr>
          <a:xfrm flipV="1">
            <a:off x="7192799" y="4543980"/>
            <a:ext cx="2771934" cy="5958"/>
          </a:xfrm>
          <a:prstGeom prst="line">
            <a:avLst/>
          </a:prstGeom>
          <a:noFill/>
          <a:ln w="28575" cap="flat" cmpd="sng" algn="ctr">
            <a:solidFill>
              <a:srgbClr val="ED7D31"/>
            </a:solidFill>
            <a:prstDash val="dash"/>
            <a:miter lim="800000"/>
          </a:ln>
          <a:effectLst/>
        </p:spPr>
      </p:cxnSp>
      <p:sp>
        <p:nvSpPr>
          <p:cNvPr id="70" name="Rectangle 69">
            <a:extLst>
              <a:ext uri="{FF2B5EF4-FFF2-40B4-BE49-F238E27FC236}">
                <a16:creationId xmlns:a16="http://schemas.microsoft.com/office/drawing/2014/main" id="{35C8BB83-1E4A-2421-35F7-7EB4D81A9607}"/>
              </a:ext>
            </a:extLst>
          </p:cNvPr>
          <p:cNvSpPr>
            <a:spLocks/>
          </p:cNvSpPr>
          <p:nvPr/>
        </p:nvSpPr>
        <p:spPr>
          <a:xfrm>
            <a:off x="6858564" y="4406820"/>
            <a:ext cx="684503" cy="274320"/>
          </a:xfrm>
          <a:prstGeom prst="rect">
            <a:avLst/>
          </a:prstGeom>
          <a:solidFill>
            <a:srgbClr val="70AD47"/>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N+1</a:t>
            </a:r>
          </a:p>
        </p:txBody>
      </p:sp>
      <p:grpSp>
        <p:nvGrpSpPr>
          <p:cNvPr id="71" name="Group 70">
            <a:extLst>
              <a:ext uri="{FF2B5EF4-FFF2-40B4-BE49-F238E27FC236}">
                <a16:creationId xmlns:a16="http://schemas.microsoft.com/office/drawing/2014/main" id="{EAE082D4-A18C-7404-E496-E2E3D5160957}"/>
              </a:ext>
            </a:extLst>
          </p:cNvPr>
          <p:cNvGrpSpPr/>
          <p:nvPr/>
        </p:nvGrpSpPr>
        <p:grpSpPr>
          <a:xfrm>
            <a:off x="8836525" y="3734469"/>
            <a:ext cx="640197" cy="157645"/>
            <a:chOff x="5433740" y="467748"/>
            <a:chExt cx="2200386" cy="370251"/>
          </a:xfrm>
        </p:grpSpPr>
        <p:cxnSp>
          <p:nvCxnSpPr>
            <p:cNvPr id="72" name="Straight Connector 71">
              <a:extLst>
                <a:ext uri="{FF2B5EF4-FFF2-40B4-BE49-F238E27FC236}">
                  <a16:creationId xmlns:a16="http://schemas.microsoft.com/office/drawing/2014/main" id="{7D7E31DB-A3E5-5F30-9A6D-CC1813534E0E}"/>
                </a:ext>
              </a:extLst>
            </p:cNvPr>
            <p:cNvCxnSpPr>
              <a:cxnSpLocks/>
            </p:cNvCxnSpPr>
            <p:nvPr/>
          </p:nvCxnSpPr>
          <p:spPr>
            <a:xfrm flipH="1">
              <a:off x="5433740" y="467748"/>
              <a:ext cx="2194560" cy="178246"/>
            </a:xfrm>
            <a:prstGeom prst="line">
              <a:avLst/>
            </a:prstGeom>
            <a:noFill/>
            <a:ln w="28575" cap="flat" cmpd="sng" algn="ctr">
              <a:solidFill>
                <a:sysClr val="windowText" lastClr="000000"/>
              </a:solidFill>
              <a:prstDash val="solid"/>
              <a:miter lim="800000"/>
            </a:ln>
            <a:effectLst/>
          </p:spPr>
        </p:cxnSp>
        <p:cxnSp>
          <p:nvCxnSpPr>
            <p:cNvPr id="73" name="Straight Connector 72">
              <a:extLst>
                <a:ext uri="{FF2B5EF4-FFF2-40B4-BE49-F238E27FC236}">
                  <a16:creationId xmlns:a16="http://schemas.microsoft.com/office/drawing/2014/main" id="{20001D8B-4952-13D1-772F-12543D3A5B15}"/>
                </a:ext>
              </a:extLst>
            </p:cNvPr>
            <p:cNvCxnSpPr>
              <a:cxnSpLocks/>
            </p:cNvCxnSpPr>
            <p:nvPr/>
          </p:nvCxnSpPr>
          <p:spPr>
            <a:xfrm flipH="1" flipV="1">
              <a:off x="5439566" y="655119"/>
              <a:ext cx="2194560" cy="182880"/>
            </a:xfrm>
            <a:prstGeom prst="line">
              <a:avLst/>
            </a:prstGeom>
            <a:noFill/>
            <a:ln w="28575" cap="flat" cmpd="sng" algn="ctr">
              <a:solidFill>
                <a:sysClr val="windowText" lastClr="000000"/>
              </a:solidFill>
              <a:prstDash val="solid"/>
              <a:miter lim="800000"/>
              <a:headEnd type="arrow"/>
              <a:tailEnd type="none"/>
            </a:ln>
            <a:effectLst/>
          </p:spPr>
        </p:cxnSp>
      </p:grpSp>
      <p:grpSp>
        <p:nvGrpSpPr>
          <p:cNvPr id="74" name="Group 73">
            <a:extLst>
              <a:ext uri="{FF2B5EF4-FFF2-40B4-BE49-F238E27FC236}">
                <a16:creationId xmlns:a16="http://schemas.microsoft.com/office/drawing/2014/main" id="{3898C5B5-23E8-9081-6F2A-5196FA397A15}"/>
              </a:ext>
            </a:extLst>
          </p:cNvPr>
          <p:cNvGrpSpPr/>
          <p:nvPr/>
        </p:nvGrpSpPr>
        <p:grpSpPr>
          <a:xfrm>
            <a:off x="8865423" y="4338367"/>
            <a:ext cx="595358" cy="153073"/>
            <a:chOff x="5433740" y="467748"/>
            <a:chExt cx="2200386" cy="370251"/>
          </a:xfrm>
        </p:grpSpPr>
        <p:cxnSp>
          <p:nvCxnSpPr>
            <p:cNvPr id="75" name="Straight Connector 74">
              <a:extLst>
                <a:ext uri="{FF2B5EF4-FFF2-40B4-BE49-F238E27FC236}">
                  <a16:creationId xmlns:a16="http://schemas.microsoft.com/office/drawing/2014/main" id="{737BE192-C24B-1FFB-E08F-9990B23A6D6F}"/>
                </a:ext>
              </a:extLst>
            </p:cNvPr>
            <p:cNvCxnSpPr>
              <a:cxnSpLocks/>
            </p:cNvCxnSpPr>
            <p:nvPr/>
          </p:nvCxnSpPr>
          <p:spPr>
            <a:xfrm flipH="1">
              <a:off x="5433740" y="467748"/>
              <a:ext cx="2194560" cy="178246"/>
            </a:xfrm>
            <a:prstGeom prst="line">
              <a:avLst/>
            </a:prstGeom>
            <a:noFill/>
            <a:ln w="28575" cap="flat" cmpd="sng" algn="ctr">
              <a:solidFill>
                <a:sysClr val="windowText" lastClr="000000"/>
              </a:solidFill>
              <a:prstDash val="solid"/>
              <a:miter lim="800000"/>
            </a:ln>
            <a:effectLst/>
          </p:spPr>
        </p:cxnSp>
        <p:cxnSp>
          <p:nvCxnSpPr>
            <p:cNvPr id="93" name="Straight Connector 92">
              <a:extLst>
                <a:ext uri="{FF2B5EF4-FFF2-40B4-BE49-F238E27FC236}">
                  <a16:creationId xmlns:a16="http://schemas.microsoft.com/office/drawing/2014/main" id="{9DE8221D-E892-595B-07C9-61681F7A1DEE}"/>
                </a:ext>
              </a:extLst>
            </p:cNvPr>
            <p:cNvCxnSpPr>
              <a:cxnSpLocks/>
            </p:cNvCxnSpPr>
            <p:nvPr/>
          </p:nvCxnSpPr>
          <p:spPr>
            <a:xfrm flipH="1" flipV="1">
              <a:off x="5439566" y="655119"/>
              <a:ext cx="2194560" cy="182880"/>
            </a:xfrm>
            <a:prstGeom prst="line">
              <a:avLst/>
            </a:prstGeom>
            <a:noFill/>
            <a:ln w="28575" cap="flat" cmpd="sng" algn="ctr">
              <a:solidFill>
                <a:sysClr val="windowText" lastClr="000000"/>
              </a:solidFill>
              <a:prstDash val="solid"/>
              <a:miter lim="800000"/>
              <a:headEnd type="arrow"/>
              <a:tailEnd type="none"/>
            </a:ln>
            <a:effectLst/>
          </p:spPr>
        </p:cxnSp>
      </p:grpSp>
      <p:grpSp>
        <p:nvGrpSpPr>
          <p:cNvPr id="97" name="Group 96">
            <a:extLst>
              <a:ext uri="{FF2B5EF4-FFF2-40B4-BE49-F238E27FC236}">
                <a16:creationId xmlns:a16="http://schemas.microsoft.com/office/drawing/2014/main" id="{B23C22DD-58E0-45A6-5B82-1A55BEDA1C2A}"/>
              </a:ext>
            </a:extLst>
          </p:cNvPr>
          <p:cNvGrpSpPr/>
          <p:nvPr/>
        </p:nvGrpSpPr>
        <p:grpSpPr>
          <a:xfrm>
            <a:off x="7677875" y="4617858"/>
            <a:ext cx="1788505" cy="344310"/>
            <a:chOff x="5433740" y="467748"/>
            <a:chExt cx="2200386" cy="370251"/>
          </a:xfrm>
        </p:grpSpPr>
        <p:cxnSp>
          <p:nvCxnSpPr>
            <p:cNvPr id="98" name="Straight Connector 97">
              <a:extLst>
                <a:ext uri="{FF2B5EF4-FFF2-40B4-BE49-F238E27FC236}">
                  <a16:creationId xmlns:a16="http://schemas.microsoft.com/office/drawing/2014/main" id="{FBD29AF5-53EC-1A1E-93C7-E206F4EFCD2C}"/>
                </a:ext>
              </a:extLst>
            </p:cNvPr>
            <p:cNvCxnSpPr>
              <a:cxnSpLocks/>
            </p:cNvCxnSpPr>
            <p:nvPr/>
          </p:nvCxnSpPr>
          <p:spPr>
            <a:xfrm flipH="1">
              <a:off x="5433740" y="467748"/>
              <a:ext cx="2194560" cy="178246"/>
            </a:xfrm>
            <a:prstGeom prst="line">
              <a:avLst/>
            </a:prstGeom>
            <a:noFill/>
            <a:ln w="28575" cap="flat" cmpd="sng" algn="ctr">
              <a:solidFill>
                <a:sysClr val="windowText" lastClr="000000"/>
              </a:solidFill>
              <a:prstDash val="solid"/>
              <a:miter lim="800000"/>
            </a:ln>
            <a:effectLst/>
          </p:spPr>
        </p:cxnSp>
        <p:cxnSp>
          <p:nvCxnSpPr>
            <p:cNvPr id="99" name="Straight Connector 98">
              <a:extLst>
                <a:ext uri="{FF2B5EF4-FFF2-40B4-BE49-F238E27FC236}">
                  <a16:creationId xmlns:a16="http://schemas.microsoft.com/office/drawing/2014/main" id="{5224CE78-9769-5123-0BC8-A2BD4373646C}"/>
                </a:ext>
              </a:extLst>
            </p:cNvPr>
            <p:cNvCxnSpPr>
              <a:cxnSpLocks/>
            </p:cNvCxnSpPr>
            <p:nvPr/>
          </p:nvCxnSpPr>
          <p:spPr>
            <a:xfrm flipH="1" flipV="1">
              <a:off x="5439566" y="655119"/>
              <a:ext cx="2194560" cy="182880"/>
            </a:xfrm>
            <a:prstGeom prst="line">
              <a:avLst/>
            </a:prstGeom>
            <a:noFill/>
            <a:ln w="28575" cap="flat" cmpd="sng" algn="ctr">
              <a:solidFill>
                <a:sysClr val="windowText" lastClr="000000"/>
              </a:solidFill>
              <a:prstDash val="solid"/>
              <a:miter lim="800000"/>
              <a:headEnd type="arrow"/>
              <a:tailEnd type="none"/>
            </a:ln>
            <a:effectLst/>
          </p:spPr>
        </p:cxnSp>
      </p:grpSp>
      <p:sp>
        <p:nvSpPr>
          <p:cNvPr id="100" name="Rectangle 99">
            <a:extLst>
              <a:ext uri="{FF2B5EF4-FFF2-40B4-BE49-F238E27FC236}">
                <a16:creationId xmlns:a16="http://schemas.microsoft.com/office/drawing/2014/main" id="{056E3E13-C97D-7270-6986-9093CEC9176F}"/>
              </a:ext>
            </a:extLst>
          </p:cNvPr>
          <p:cNvSpPr>
            <a:spLocks/>
          </p:cNvSpPr>
          <p:nvPr/>
        </p:nvSpPr>
        <p:spPr>
          <a:xfrm>
            <a:off x="9554280" y="4822055"/>
            <a:ext cx="684503" cy="274320"/>
          </a:xfrm>
          <a:prstGeom prst="rect">
            <a:avLst/>
          </a:prstGeom>
          <a:solidFill>
            <a:srgbClr val="70AD47"/>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N+1</a:t>
            </a:r>
          </a:p>
        </p:txBody>
      </p:sp>
      <p:sp>
        <p:nvSpPr>
          <p:cNvPr id="101" name="Rectangle 100">
            <a:extLst>
              <a:ext uri="{FF2B5EF4-FFF2-40B4-BE49-F238E27FC236}">
                <a16:creationId xmlns:a16="http://schemas.microsoft.com/office/drawing/2014/main" id="{CE0CACE3-48BA-ABDD-C2C0-4B040915DFB7}"/>
              </a:ext>
            </a:extLst>
          </p:cNvPr>
          <p:cNvSpPr>
            <a:spLocks/>
          </p:cNvSpPr>
          <p:nvPr/>
        </p:nvSpPr>
        <p:spPr>
          <a:xfrm>
            <a:off x="9564992" y="3562589"/>
            <a:ext cx="457200" cy="272581"/>
          </a:xfrm>
          <a:prstGeom prst="rect">
            <a:avLst/>
          </a:prstGeom>
          <a:solidFill>
            <a:srgbClr val="5B9BD5"/>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
            </a:r>
          </a:p>
        </p:txBody>
      </p:sp>
      <p:sp>
        <p:nvSpPr>
          <p:cNvPr id="104" name="Rectangle 103">
            <a:extLst>
              <a:ext uri="{FF2B5EF4-FFF2-40B4-BE49-F238E27FC236}">
                <a16:creationId xmlns:a16="http://schemas.microsoft.com/office/drawing/2014/main" id="{F5C60A2B-9D9D-0DC0-01B5-D0AF57D61381}"/>
              </a:ext>
            </a:extLst>
          </p:cNvPr>
          <p:cNvSpPr>
            <a:spLocks/>
          </p:cNvSpPr>
          <p:nvPr/>
        </p:nvSpPr>
        <p:spPr>
          <a:xfrm>
            <a:off x="9554280" y="4484162"/>
            <a:ext cx="457200" cy="272581"/>
          </a:xfrm>
          <a:prstGeom prst="rect">
            <a:avLst/>
          </a:prstGeom>
          <a:solidFill>
            <a:srgbClr val="5B9BD5"/>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
            </a:r>
          </a:p>
        </p:txBody>
      </p:sp>
      <p:sp>
        <p:nvSpPr>
          <p:cNvPr id="105" name="Rectangle 104">
            <a:extLst>
              <a:ext uri="{FF2B5EF4-FFF2-40B4-BE49-F238E27FC236}">
                <a16:creationId xmlns:a16="http://schemas.microsoft.com/office/drawing/2014/main" id="{1954C761-94AF-1D37-90CC-125FEA7786AE}"/>
              </a:ext>
            </a:extLst>
          </p:cNvPr>
          <p:cNvSpPr>
            <a:spLocks/>
          </p:cNvSpPr>
          <p:nvPr/>
        </p:nvSpPr>
        <p:spPr>
          <a:xfrm>
            <a:off x="8379171" y="4299223"/>
            <a:ext cx="457200" cy="274320"/>
          </a:xfrm>
          <a:prstGeom prst="rect">
            <a:avLst/>
          </a:prstGeom>
          <a:pattFill prst="wdUpDiag">
            <a:fgClr>
              <a:schemeClr val="bg2">
                <a:lumMod val="90000"/>
              </a:schemeClr>
            </a:fgClr>
            <a:bgClr>
              <a:schemeClr val="bg1"/>
            </a:bgClr>
          </a:patt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i="1" dirty="0">
                <a:solidFill>
                  <a:prstClr val="black"/>
                </a:solidFill>
                <a:latin typeface="Arial" panose="020B0604020202020204" pitchFamily="34" charset="0"/>
                <a:cs typeface="Arial" panose="020B0604020202020204" pitchFamily="34" charset="0"/>
              </a:rPr>
              <a:t>N</a:t>
            </a:r>
            <a:endPar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14" name="Straight Connector 113">
            <a:extLst>
              <a:ext uri="{FF2B5EF4-FFF2-40B4-BE49-F238E27FC236}">
                <a16:creationId xmlns:a16="http://schemas.microsoft.com/office/drawing/2014/main" id="{698CB939-729A-C896-B370-3BA72528B5BA}"/>
              </a:ext>
            </a:extLst>
          </p:cNvPr>
          <p:cNvCxnSpPr>
            <a:cxnSpLocks/>
          </p:cNvCxnSpPr>
          <p:nvPr/>
        </p:nvCxnSpPr>
        <p:spPr>
          <a:xfrm flipH="1" flipV="1">
            <a:off x="7678125" y="4569985"/>
            <a:ext cx="1193174" cy="113538"/>
          </a:xfrm>
          <a:prstGeom prst="line">
            <a:avLst/>
          </a:prstGeom>
          <a:ln w="38100">
            <a:solidFill>
              <a:schemeClr val="tx1"/>
            </a:solidFill>
            <a:prstDash val="dash"/>
            <a:headEnd type="arrow"/>
            <a:tailEnd type="none"/>
          </a:ln>
        </p:spPr>
        <p:style>
          <a:lnRef idx="2">
            <a:schemeClr val="accent1"/>
          </a:lnRef>
          <a:fillRef idx="0">
            <a:schemeClr val="accent1"/>
          </a:fillRef>
          <a:effectRef idx="1">
            <a:schemeClr val="accent1"/>
          </a:effectRef>
          <a:fontRef idx="minor">
            <a:schemeClr val="tx1"/>
          </a:fontRef>
        </p:style>
      </p:cxnSp>
      <p:sp>
        <p:nvSpPr>
          <p:cNvPr id="115" name="TextBox 114">
            <a:extLst>
              <a:ext uri="{FF2B5EF4-FFF2-40B4-BE49-F238E27FC236}">
                <a16:creationId xmlns:a16="http://schemas.microsoft.com/office/drawing/2014/main" id="{48B66D89-AE0D-07FD-4A55-935BBA6A98DB}"/>
              </a:ext>
            </a:extLst>
          </p:cNvPr>
          <p:cNvSpPr txBox="1"/>
          <p:nvPr/>
        </p:nvSpPr>
        <p:spPr>
          <a:xfrm>
            <a:off x="6972405" y="4013097"/>
            <a:ext cx="149480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invalidation</a:t>
            </a:r>
          </a:p>
        </p:txBody>
      </p:sp>
      <p:sp>
        <p:nvSpPr>
          <p:cNvPr id="117" name="TextBox 116">
            <a:extLst>
              <a:ext uri="{FF2B5EF4-FFF2-40B4-BE49-F238E27FC236}">
                <a16:creationId xmlns:a16="http://schemas.microsoft.com/office/drawing/2014/main" id="{2EA8B9C4-29A0-2DE2-2D4E-E4C090C36F71}"/>
              </a:ext>
            </a:extLst>
          </p:cNvPr>
          <p:cNvSpPr txBox="1"/>
          <p:nvPr/>
        </p:nvSpPr>
        <p:spPr>
          <a:xfrm>
            <a:off x="8883806" y="3776003"/>
            <a:ext cx="478016" cy="523220"/>
          </a:xfrm>
          <a:prstGeom prst="rect">
            <a:avLst/>
          </a:prstGeom>
          <a:noFill/>
        </p:spPr>
        <p:txBody>
          <a:bodyPr wrap="none" rtlCol="0">
            <a:spAutoFit/>
          </a:bodyPr>
          <a:lstStyle/>
          <a:p>
            <a:r>
              <a:rPr lang="en-US" sz="2800" dirty="0"/>
              <a:t>…</a:t>
            </a:r>
          </a:p>
        </p:txBody>
      </p:sp>
    </p:spTree>
    <p:extLst>
      <p:ext uri="{BB962C8B-B14F-4D97-AF65-F5344CB8AC3E}">
        <p14:creationId xmlns:p14="http://schemas.microsoft.com/office/powerpoint/2010/main" val="397652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blinds(horizontal)">
                                      <p:cBhvr>
                                        <p:cTn id="29" dur="500"/>
                                        <p:tgtEl>
                                          <p:spTgt spid="4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blinds(horizontal)">
                                      <p:cBhvr>
                                        <p:cTn id="32" dur="500"/>
                                        <p:tgtEl>
                                          <p:spTgt spid="89"/>
                                        </p:tgtEl>
                                      </p:cBhvr>
                                    </p:animEffect>
                                  </p:childTnLst>
                                </p:cTn>
                              </p:par>
                              <p:par>
                                <p:cTn id="33" presetID="3" presetClass="entr" presetSubtype="10"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blinds(horizontal)">
                                      <p:cBhvr>
                                        <p:cTn id="35" dur="500"/>
                                        <p:tgtEl>
                                          <p:spTgt spid="76"/>
                                        </p:tgtEl>
                                      </p:cBhvr>
                                    </p:animEffect>
                                  </p:childTnLst>
                                </p:cTn>
                              </p:par>
                              <p:par>
                                <p:cTn id="36" presetID="3" presetClass="entr" presetSubtype="10" fill="hold" nodeType="with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linds(horizontal)">
                                      <p:cBhvr>
                                        <p:cTn id="38" dur="500"/>
                                        <p:tgtEl>
                                          <p:spTgt spid="79"/>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91"/>
                                        </p:tgtEl>
                                        <p:attrNameLst>
                                          <p:attrName>style.visibility</p:attrName>
                                        </p:attrNameLst>
                                      </p:cBhvr>
                                      <p:to>
                                        <p:strVal val="visible"/>
                                      </p:to>
                                    </p:set>
                                    <p:animEffect transition="in" filter="blinds(horizontal)">
                                      <p:cBhvr>
                                        <p:cTn id="41" dur="500"/>
                                        <p:tgtEl>
                                          <p:spTgt spid="91"/>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blinds(horizontal)">
                                      <p:cBhvr>
                                        <p:cTn id="44" dur="500"/>
                                        <p:tgtEl>
                                          <p:spTgt spid="90"/>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blinds(horizontal)">
                                      <p:cBhvr>
                                        <p:cTn id="49" dur="500"/>
                                        <p:tgtEl>
                                          <p:spTgt spid="64"/>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linds(horizontal)">
                                      <p:cBhvr>
                                        <p:cTn id="52" dur="500"/>
                                        <p:tgtEl>
                                          <p:spTgt spid="44"/>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blinds(horizontal)">
                                      <p:cBhvr>
                                        <p:cTn id="55" dur="500"/>
                                        <p:tgtEl>
                                          <p:spTgt spid="52"/>
                                        </p:tgtEl>
                                      </p:cBhvr>
                                    </p:animEffect>
                                  </p:childTnLst>
                                </p:cTn>
                              </p:par>
                              <p:par>
                                <p:cTn id="56" presetID="3" presetClass="entr" presetSubtype="10" fill="hold" nodeType="with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blinds(horizontal)">
                                      <p:cBhvr>
                                        <p:cTn id="58" dur="500"/>
                                        <p:tgtEl>
                                          <p:spTgt spid="54"/>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blinds(horizontal)">
                                      <p:cBhvr>
                                        <p:cTn id="63" dur="500"/>
                                        <p:tgtEl>
                                          <p:spTgt spid="82"/>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92"/>
                                        </p:tgtEl>
                                        <p:attrNameLst>
                                          <p:attrName>style.visibility</p:attrName>
                                        </p:attrNameLst>
                                      </p:cBhvr>
                                      <p:to>
                                        <p:strVal val="visible"/>
                                      </p:to>
                                    </p:set>
                                    <p:animEffect transition="in" filter="blinds(horizontal)">
                                      <p:cBhvr>
                                        <p:cTn id="66" dur="500"/>
                                        <p:tgtEl>
                                          <p:spTgt spid="92"/>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85"/>
                                        </p:tgtEl>
                                        <p:attrNameLst>
                                          <p:attrName>style.visibility</p:attrName>
                                        </p:attrNameLst>
                                      </p:cBhvr>
                                      <p:to>
                                        <p:strVal val="visible"/>
                                      </p:to>
                                    </p:set>
                                    <p:animEffect transition="in" filter="blinds(horizontal)">
                                      <p:cBhvr>
                                        <p:cTn id="71" dur="500"/>
                                        <p:tgtEl>
                                          <p:spTgt spid="85"/>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88"/>
                                        </p:tgtEl>
                                        <p:attrNameLst>
                                          <p:attrName>style.visibility</p:attrName>
                                        </p:attrNameLst>
                                      </p:cBhvr>
                                      <p:to>
                                        <p:strVal val="visible"/>
                                      </p:to>
                                    </p:set>
                                    <p:animEffect transition="in" filter="blinds(horizontal)">
                                      <p:cBhvr>
                                        <p:cTn id="74" dur="500"/>
                                        <p:tgtEl>
                                          <p:spTgt spid="88"/>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blinds(horizontal)">
                                      <p:cBhvr>
                                        <p:cTn id="97" dur="500"/>
                                        <p:tgtEl>
                                          <p:spTgt spid="63"/>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117"/>
                                        </p:tgtEl>
                                        <p:attrNameLst>
                                          <p:attrName>style.visibility</p:attrName>
                                        </p:attrNameLst>
                                      </p:cBhvr>
                                      <p:to>
                                        <p:strVal val="visible"/>
                                      </p:to>
                                    </p:set>
                                    <p:animEffect transition="in" filter="blinds(horizontal)">
                                      <p:cBhvr>
                                        <p:cTn id="100" dur="500"/>
                                        <p:tgtEl>
                                          <p:spTgt spid="117"/>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101"/>
                                        </p:tgtEl>
                                        <p:attrNameLst>
                                          <p:attrName>style.visibility</p:attrName>
                                        </p:attrNameLst>
                                      </p:cBhvr>
                                      <p:to>
                                        <p:strVal val="visible"/>
                                      </p:to>
                                    </p:set>
                                    <p:animEffect transition="in" filter="blinds(horizontal)">
                                      <p:cBhvr>
                                        <p:cTn id="103" dur="500"/>
                                        <p:tgtEl>
                                          <p:spTgt spid="101"/>
                                        </p:tgtEl>
                                      </p:cBhvr>
                                    </p:animEffect>
                                  </p:childTnLst>
                                </p:cTn>
                              </p:par>
                              <p:par>
                                <p:cTn id="104" presetID="3" presetClass="entr" presetSubtype="10" fill="hold" nodeType="with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blinds(horizontal)">
                                      <p:cBhvr>
                                        <p:cTn id="106" dur="500"/>
                                        <p:tgtEl>
                                          <p:spTgt spid="71"/>
                                        </p:tgtEl>
                                      </p:cBhvr>
                                    </p:animEffect>
                                  </p:childTnLst>
                                </p:cTn>
                              </p:par>
                              <p:par>
                                <p:cTn id="107" presetID="3" presetClass="entr" presetSubtype="10" fill="hold" nodeType="withEffect">
                                  <p:stCondLst>
                                    <p:cond delay="0"/>
                                  </p:stCondLst>
                                  <p:childTnLst>
                                    <p:set>
                                      <p:cBhvr>
                                        <p:cTn id="108" dur="1" fill="hold">
                                          <p:stCondLst>
                                            <p:cond delay="0"/>
                                          </p:stCondLst>
                                        </p:cTn>
                                        <p:tgtEl>
                                          <p:spTgt spid="74"/>
                                        </p:tgtEl>
                                        <p:attrNameLst>
                                          <p:attrName>style.visibility</p:attrName>
                                        </p:attrNameLst>
                                      </p:cBhvr>
                                      <p:to>
                                        <p:strVal val="visible"/>
                                      </p:to>
                                    </p:set>
                                    <p:animEffect transition="in" filter="blinds(horizontal)">
                                      <p:cBhvr>
                                        <p:cTn id="109" dur="500"/>
                                        <p:tgtEl>
                                          <p:spTgt spid="74"/>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104"/>
                                        </p:tgtEl>
                                        <p:attrNameLst>
                                          <p:attrName>style.visibility</p:attrName>
                                        </p:attrNameLst>
                                      </p:cBhvr>
                                      <p:to>
                                        <p:strVal val="visible"/>
                                      </p:to>
                                    </p:set>
                                    <p:animEffect transition="in" filter="blinds(horizontal)">
                                      <p:cBhvr>
                                        <p:cTn id="112" dur="500"/>
                                        <p:tgtEl>
                                          <p:spTgt spid="104"/>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blinds(horizontal)">
                                      <p:cBhvr>
                                        <p:cTn id="117" dur="500"/>
                                        <p:tgtEl>
                                          <p:spTgt spid="70"/>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58"/>
                                        </p:tgtEl>
                                        <p:attrNameLst>
                                          <p:attrName>style.visibility</p:attrName>
                                        </p:attrNameLst>
                                      </p:cBhvr>
                                      <p:to>
                                        <p:strVal val="visible"/>
                                      </p:to>
                                    </p:set>
                                    <p:animEffect transition="in" filter="blinds(horizontal)">
                                      <p:cBhvr>
                                        <p:cTn id="120" dur="500"/>
                                        <p:tgtEl>
                                          <p:spTgt spid="58"/>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67"/>
                                        </p:tgtEl>
                                        <p:attrNameLst>
                                          <p:attrName>style.visibility</p:attrName>
                                        </p:attrNameLst>
                                      </p:cBhvr>
                                      <p:to>
                                        <p:strVal val="visible"/>
                                      </p:to>
                                    </p:set>
                                    <p:animEffect transition="in" filter="blinds(horizontal)">
                                      <p:cBhvr>
                                        <p:cTn id="123" dur="500"/>
                                        <p:tgtEl>
                                          <p:spTgt spid="67"/>
                                        </p:tgtEl>
                                      </p:cBhvr>
                                    </p:animEffect>
                                  </p:childTnLst>
                                </p:cTn>
                              </p:par>
                              <p:par>
                                <p:cTn id="124" presetID="3" presetClass="entr" presetSubtype="10" fill="hold" nodeType="withEffect">
                                  <p:stCondLst>
                                    <p:cond delay="0"/>
                                  </p:stCondLst>
                                  <p:childTnLst>
                                    <p:set>
                                      <p:cBhvr>
                                        <p:cTn id="125" dur="1" fill="hold">
                                          <p:stCondLst>
                                            <p:cond delay="0"/>
                                          </p:stCondLst>
                                        </p:cTn>
                                        <p:tgtEl>
                                          <p:spTgt spid="69"/>
                                        </p:tgtEl>
                                        <p:attrNameLst>
                                          <p:attrName>style.visibility</p:attrName>
                                        </p:attrNameLst>
                                      </p:cBhvr>
                                      <p:to>
                                        <p:strVal val="visible"/>
                                      </p:to>
                                    </p:set>
                                    <p:animEffect transition="in" filter="blinds(horizontal)">
                                      <p:cBhvr>
                                        <p:cTn id="126" dur="500"/>
                                        <p:tgtEl>
                                          <p:spTgt spid="69"/>
                                        </p:tgtEl>
                                      </p:cBhvr>
                                    </p:animEffec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115"/>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05"/>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14"/>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nodeType="clickEffect">
                                  <p:stCondLst>
                                    <p:cond delay="0"/>
                                  </p:stCondLst>
                                  <p:childTnLst>
                                    <p:set>
                                      <p:cBhvr>
                                        <p:cTn id="138" dur="1" fill="hold">
                                          <p:stCondLst>
                                            <p:cond delay="0"/>
                                          </p:stCondLst>
                                        </p:cTn>
                                        <p:tgtEl>
                                          <p:spTgt spid="97"/>
                                        </p:tgtEl>
                                        <p:attrNameLst>
                                          <p:attrName>style.visibility</p:attrName>
                                        </p:attrNameLst>
                                      </p:cBhvr>
                                      <p:to>
                                        <p:strVal val="visible"/>
                                      </p:to>
                                    </p:set>
                                    <p:animEffect transition="in" filter="blinds(horizontal)">
                                      <p:cBhvr>
                                        <p:cTn id="139" dur="500"/>
                                        <p:tgtEl>
                                          <p:spTgt spid="97"/>
                                        </p:tgtEl>
                                      </p:cBhvr>
                                    </p:animEffect>
                                  </p:childTnLst>
                                </p:cTn>
                              </p:par>
                              <p:par>
                                <p:cTn id="140" presetID="3" presetClass="entr" presetSubtype="10" fill="hold" grpId="0" nodeType="withEffect">
                                  <p:stCondLst>
                                    <p:cond delay="0"/>
                                  </p:stCondLst>
                                  <p:childTnLst>
                                    <p:set>
                                      <p:cBhvr>
                                        <p:cTn id="141" dur="1" fill="hold">
                                          <p:stCondLst>
                                            <p:cond delay="0"/>
                                          </p:stCondLst>
                                        </p:cTn>
                                        <p:tgtEl>
                                          <p:spTgt spid="100"/>
                                        </p:tgtEl>
                                        <p:attrNameLst>
                                          <p:attrName>style.visibility</p:attrName>
                                        </p:attrNameLst>
                                      </p:cBhvr>
                                      <p:to>
                                        <p:strVal val="visible"/>
                                      </p:to>
                                    </p:set>
                                    <p:animEffect transition="in" filter="blinds(horizontal)">
                                      <p:cBhvr>
                                        <p:cTn id="142" dur="500"/>
                                        <p:tgtEl>
                                          <p:spTgt spid="100"/>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6"/>
                                        </p:tgtEl>
                                        <p:attrNameLst>
                                          <p:attrName>style.visibility</p:attrName>
                                        </p:attrNameLst>
                                      </p:cBhvr>
                                      <p:to>
                                        <p:strVal val="visible"/>
                                      </p:to>
                                    </p:set>
                                    <p:animEffect transition="in" filter="blinds(horizontal)">
                                      <p:cBhvr>
                                        <p:cTn id="147" dur="500"/>
                                        <p:tgtEl>
                                          <p:spTgt spid="6"/>
                                        </p:tgtEl>
                                      </p:cBhvr>
                                    </p:animEffect>
                                  </p:childTnLst>
                                </p:cTn>
                              </p:par>
                              <p:par>
                                <p:cTn id="148" presetID="3" presetClass="entr" presetSubtype="10" fill="hold" nodeType="withEffect">
                                  <p:stCondLst>
                                    <p:cond delay="0"/>
                                  </p:stCondLst>
                                  <p:childTnLst>
                                    <p:set>
                                      <p:cBhvr>
                                        <p:cTn id="149" dur="1" fill="hold">
                                          <p:stCondLst>
                                            <p:cond delay="0"/>
                                          </p:stCondLst>
                                        </p:cTn>
                                        <p:tgtEl>
                                          <p:spTgt spid="7"/>
                                        </p:tgtEl>
                                        <p:attrNameLst>
                                          <p:attrName>style.visibility</p:attrName>
                                        </p:attrNameLst>
                                      </p:cBhvr>
                                      <p:to>
                                        <p:strVal val="visible"/>
                                      </p:to>
                                    </p:set>
                                    <p:animEffect transition="in" filter="blinds(horizontal)">
                                      <p:cBhvr>
                                        <p:cTn id="1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42" grpId="0"/>
      <p:bldP spid="44" grpId="0" animBg="1"/>
      <p:bldP spid="45" grpId="0"/>
      <p:bldP spid="47" grpId="0"/>
      <p:bldP spid="52" grpId="0"/>
      <p:bldP spid="53" grpId="0" animBg="1"/>
      <p:bldP spid="64" grpId="0" animBg="1"/>
      <p:bldP spid="88" grpId="0" animBg="1"/>
      <p:bldP spid="89" grpId="0" animBg="1"/>
      <p:bldP spid="90" grpId="0" animBg="1"/>
      <p:bldP spid="91" grpId="0" animBg="1"/>
      <p:bldP spid="92" grpId="0" animBg="1"/>
      <p:bldP spid="55" grpId="0"/>
      <p:bldP spid="56" grpId="0"/>
      <p:bldP spid="58" grpId="0" animBg="1"/>
      <p:bldP spid="59" grpId="0"/>
      <p:bldP spid="61" grpId="0"/>
      <p:bldP spid="67" grpId="0"/>
      <p:bldP spid="68" grpId="0" animBg="1"/>
      <p:bldP spid="70" grpId="0" animBg="1"/>
      <p:bldP spid="100" grpId="0" animBg="1"/>
      <p:bldP spid="101" grpId="0" animBg="1"/>
      <p:bldP spid="104" grpId="0" animBg="1"/>
      <p:bldP spid="105" grpId="0" animBg="1"/>
      <p:bldP spid="115" grpId="0"/>
      <p:bldP spid="1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52719-DC6F-8E70-4C28-51FE8C43C9E5}"/>
              </a:ext>
            </a:extLst>
          </p:cNvPr>
          <p:cNvSpPr>
            <a:spLocks noGrp="1"/>
          </p:cNvSpPr>
          <p:nvPr>
            <p:ph type="title"/>
          </p:nvPr>
        </p:nvSpPr>
        <p:spPr/>
        <p:txBody>
          <a:bodyPr/>
          <a:lstStyle/>
          <a:p>
            <a:r>
              <a:rPr lang="en-US" dirty="0"/>
              <a:t>Memory: Type-2 CXL-NIC</a:t>
            </a:r>
          </a:p>
        </p:txBody>
      </p:sp>
      <p:sp>
        <p:nvSpPr>
          <p:cNvPr id="3" name="Content Placeholder 2">
            <a:extLst>
              <a:ext uri="{FF2B5EF4-FFF2-40B4-BE49-F238E27FC236}">
                <a16:creationId xmlns:a16="http://schemas.microsoft.com/office/drawing/2014/main" id="{42891AF5-E7CA-4700-C873-B6D105D2486A}"/>
              </a:ext>
            </a:extLst>
          </p:cNvPr>
          <p:cNvSpPr>
            <a:spLocks noGrp="1"/>
          </p:cNvSpPr>
          <p:nvPr>
            <p:ph idx="1"/>
          </p:nvPr>
        </p:nvSpPr>
        <p:spPr/>
        <p:txBody>
          <a:bodyPr/>
          <a:lstStyle/>
          <a:p>
            <a:r>
              <a:rPr lang="en-US" dirty="0"/>
              <a:t>Introduce coherent on-NIC memory</a:t>
            </a:r>
          </a:p>
          <a:p>
            <a:pPr lvl="1"/>
            <a:r>
              <a:rPr lang="en-US" dirty="0"/>
              <a:t>Abundant on-NIC memory				– </a:t>
            </a:r>
            <a:r>
              <a:rPr lang="en-US" b="1" dirty="0"/>
              <a:t>Scalability</a:t>
            </a:r>
          </a:p>
          <a:p>
            <a:pPr lvl="1"/>
            <a:r>
              <a:rPr lang="en-US" dirty="0"/>
              <a:t>Exposed to host OS					– </a:t>
            </a:r>
            <a:r>
              <a:rPr lang="en-US" b="1" dirty="0"/>
              <a:t>Transparency</a:t>
            </a:r>
            <a:endParaRPr lang="en-US" dirty="0"/>
          </a:p>
          <a:p>
            <a:pPr lvl="1"/>
            <a:r>
              <a:rPr lang="en-US" dirty="0"/>
              <a:t>Accessibly by </a:t>
            </a:r>
            <a:r>
              <a:rPr lang="en-US" dirty="0" err="1">
                <a:latin typeface="Courier New" panose="02070309020205020404" pitchFamily="49" charset="0"/>
                <a:cs typeface="Courier New" panose="02070309020205020404" pitchFamily="49" charset="0"/>
              </a:rPr>
              <a:t>ld</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st</a:t>
            </a:r>
            <a:r>
              <a:rPr lang="en-US" dirty="0">
                <a:cs typeface="Courier New" panose="02070309020205020404" pitchFamily="49" charset="0"/>
              </a:rPr>
              <a:t>, </a:t>
            </a:r>
            <a:r>
              <a:rPr lang="en-US" b="1" dirty="0">
                <a:solidFill>
                  <a:schemeClr val="accent2"/>
                </a:solidFill>
                <a:latin typeface="Aptos" panose="020B0004020202020204" pitchFamily="34" charset="0"/>
                <a:cs typeface="Courier New" panose="02070309020205020404" pitchFamily="49" charset="0"/>
              </a:rPr>
              <a:t>5.6x/4.5x </a:t>
            </a:r>
            <a:r>
              <a:rPr lang="en-US" dirty="0">
                <a:latin typeface="Aptos" panose="020B0004020202020204" pitchFamily="34" charset="0"/>
                <a:cs typeface="Courier New" panose="02070309020205020404" pitchFamily="49" charset="0"/>
              </a:rPr>
              <a:t>faster than MMIO 	– </a:t>
            </a:r>
            <a:r>
              <a:rPr lang="en-US" b="1" dirty="0">
                <a:latin typeface="Aptos" panose="020B0004020202020204" pitchFamily="34" charset="0"/>
                <a:cs typeface="Courier New" panose="02070309020205020404" pitchFamily="49" charset="0"/>
              </a:rPr>
              <a:t>Efficiency</a:t>
            </a:r>
            <a:r>
              <a:rPr lang="en-US" dirty="0">
                <a:latin typeface="Aptos" panose="020B0004020202020204" pitchFamily="34" charset="0"/>
                <a:cs typeface="Courier New" panose="02070309020205020404" pitchFamily="49" charset="0"/>
              </a:rPr>
              <a:t> </a:t>
            </a:r>
          </a:p>
          <a:p>
            <a:pPr lvl="1"/>
            <a:endParaRPr lang="en-US" dirty="0">
              <a:latin typeface="Aptos" panose="020B0004020202020204" pitchFamily="34" charset="0"/>
            </a:endParaRPr>
          </a:p>
        </p:txBody>
      </p:sp>
      <p:sp>
        <p:nvSpPr>
          <p:cNvPr id="13" name="Rectangle 12">
            <a:extLst>
              <a:ext uri="{FF2B5EF4-FFF2-40B4-BE49-F238E27FC236}">
                <a16:creationId xmlns:a16="http://schemas.microsoft.com/office/drawing/2014/main" id="{93983C82-0C0B-C909-4B5F-35EC6F676760}"/>
              </a:ext>
            </a:extLst>
          </p:cNvPr>
          <p:cNvSpPr/>
          <p:nvPr/>
        </p:nvSpPr>
        <p:spPr>
          <a:xfrm>
            <a:off x="1524000" y="4101570"/>
            <a:ext cx="9144000" cy="595975"/>
          </a:xfrm>
          <a:prstGeom prst="rect">
            <a:avLst/>
          </a:prstGeom>
          <a:solidFill>
            <a:srgbClr val="6787B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i="1" dirty="0">
                <a:ln w="0"/>
                <a:solidFill>
                  <a:schemeClr val="bg1"/>
                </a:solidFill>
                <a:effectLst>
                  <a:outerShdw blurRad="38100" dist="19050" dir="2700000" algn="tl" rotWithShape="0">
                    <a:schemeClr val="dk1">
                      <a:alpha val="40000"/>
                    </a:schemeClr>
                  </a:outerShdw>
                </a:effectLst>
                <a:latin typeface="Aptos" panose="020B0004020202020204" pitchFamily="34" charset="0"/>
              </a:rPr>
              <a:t>Offering flexible networking data memory layout</a:t>
            </a:r>
          </a:p>
        </p:txBody>
      </p:sp>
      <p:sp>
        <p:nvSpPr>
          <p:cNvPr id="4" name="Slide Number Placeholder 3">
            <a:extLst>
              <a:ext uri="{FF2B5EF4-FFF2-40B4-BE49-F238E27FC236}">
                <a16:creationId xmlns:a16="http://schemas.microsoft.com/office/drawing/2014/main" id="{AD1544E5-F7A3-3D0E-C02F-D4EED4BCFFD8}"/>
              </a:ext>
            </a:extLst>
          </p:cNvPr>
          <p:cNvSpPr>
            <a:spLocks noGrp="1"/>
          </p:cNvSpPr>
          <p:nvPr>
            <p:ph type="sldNum" sz="quarter" idx="12"/>
          </p:nvPr>
        </p:nvSpPr>
        <p:spPr/>
        <p:txBody>
          <a:bodyPr/>
          <a:lstStyle/>
          <a:p>
            <a:fld id="{330EA680-D336-4FF7-8B7A-9848BB0A1C32}" type="slidenum">
              <a:rPr lang="en-US" smtClean="0"/>
              <a:t>12</a:t>
            </a:fld>
            <a:endParaRPr lang="en-US"/>
          </a:p>
        </p:txBody>
      </p:sp>
    </p:spTree>
    <p:extLst>
      <p:ext uri="{BB962C8B-B14F-4D97-AF65-F5344CB8AC3E}">
        <p14:creationId xmlns:p14="http://schemas.microsoft.com/office/powerpoint/2010/main" val="409281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522F6-36BE-3CCD-7E9D-3A6E292B4C4C}"/>
            </a:ext>
          </a:extLst>
        </p:cNvPr>
        <p:cNvGrpSpPr/>
        <p:nvPr/>
      </p:nvGrpSpPr>
      <p:grpSpPr>
        <a:xfrm>
          <a:off x="0" y="0"/>
          <a:ext cx="0" cy="0"/>
          <a:chOff x="0" y="0"/>
          <a:chExt cx="0" cy="0"/>
        </a:xfrm>
      </p:grpSpPr>
      <p:graphicFrame>
        <p:nvGraphicFramePr>
          <p:cNvPr id="105" name="Table 104">
            <a:extLst>
              <a:ext uri="{FF2B5EF4-FFF2-40B4-BE49-F238E27FC236}">
                <a16:creationId xmlns:a16="http://schemas.microsoft.com/office/drawing/2014/main" id="{CA3F0AEC-A68F-EFAC-AF1A-ED2D4B3198EE}"/>
              </a:ext>
            </a:extLst>
          </p:cNvPr>
          <p:cNvGraphicFramePr>
            <a:graphicFrameLocks noGrp="1"/>
          </p:cNvGraphicFramePr>
          <p:nvPr>
            <p:extLst>
              <p:ext uri="{D42A27DB-BD31-4B8C-83A1-F6EECF244321}">
                <p14:modId xmlns:p14="http://schemas.microsoft.com/office/powerpoint/2010/main" val="3161874549"/>
              </p:ext>
            </p:extLst>
          </p:nvPr>
        </p:nvGraphicFramePr>
        <p:xfrm>
          <a:off x="2366513" y="4698341"/>
          <a:ext cx="2683107" cy="579120"/>
        </p:xfrm>
        <a:graphic>
          <a:graphicData uri="http://schemas.openxmlformats.org/drawingml/2006/table">
            <a:tbl>
              <a:tblPr firstRow="1" bandRow="1"/>
              <a:tblGrid>
                <a:gridCol w="370084">
                  <a:extLst>
                    <a:ext uri="{9D8B030D-6E8A-4147-A177-3AD203B41FA5}">
                      <a16:colId xmlns:a16="http://schemas.microsoft.com/office/drawing/2014/main" val="4277703554"/>
                    </a:ext>
                  </a:extLst>
                </a:gridCol>
                <a:gridCol w="2313023">
                  <a:extLst>
                    <a:ext uri="{9D8B030D-6E8A-4147-A177-3AD203B41FA5}">
                      <a16:colId xmlns:a16="http://schemas.microsoft.com/office/drawing/2014/main" val="1025771653"/>
                    </a:ext>
                  </a:extLst>
                </a:gridCol>
              </a:tblGrid>
              <a:tr h="576072">
                <a:tc>
                  <a:txBody>
                    <a:bodyPr/>
                    <a:lstStyle>
                      <a:lvl1pPr marL="0" algn="l" defTabSz="914400" rtl="0" eaLnBrk="1" latinLnBrk="0" hangingPunct="1">
                        <a:defRPr sz="1800" kern="1200">
                          <a:solidFill>
                            <a:schemeClr val="tx1"/>
                          </a:solidFill>
                          <a:latin typeface="Aptos" panose="020B0004020202020204"/>
                        </a:defRPr>
                      </a:lvl1pPr>
                      <a:lvl2pPr marL="457200" algn="l" defTabSz="914400" rtl="0" eaLnBrk="1" latinLnBrk="0" hangingPunct="1">
                        <a:defRPr sz="1800" kern="1200">
                          <a:solidFill>
                            <a:schemeClr val="tx1"/>
                          </a:solidFill>
                          <a:latin typeface="Aptos" panose="020B0004020202020204"/>
                        </a:defRPr>
                      </a:lvl2pPr>
                      <a:lvl3pPr marL="914400" algn="l" defTabSz="914400" rtl="0" eaLnBrk="1" latinLnBrk="0" hangingPunct="1">
                        <a:defRPr sz="1800" kern="1200">
                          <a:solidFill>
                            <a:schemeClr val="tx1"/>
                          </a:solidFill>
                          <a:latin typeface="Aptos" panose="020B0004020202020204"/>
                        </a:defRPr>
                      </a:lvl3pPr>
                      <a:lvl4pPr marL="1371600" algn="l" defTabSz="914400" rtl="0" eaLnBrk="1" latinLnBrk="0" hangingPunct="1">
                        <a:defRPr sz="1800" kern="1200">
                          <a:solidFill>
                            <a:schemeClr val="tx1"/>
                          </a:solidFill>
                          <a:latin typeface="Aptos" panose="020B0004020202020204"/>
                        </a:defRPr>
                      </a:lvl4pPr>
                      <a:lvl5pPr marL="1828800" algn="l" defTabSz="914400" rtl="0" eaLnBrk="1" latinLnBrk="0" hangingPunct="1">
                        <a:defRPr sz="1800" kern="1200">
                          <a:solidFill>
                            <a:schemeClr val="tx1"/>
                          </a:solidFill>
                          <a:latin typeface="Aptos" panose="020B0004020202020204"/>
                        </a:defRPr>
                      </a:lvl5pPr>
                      <a:lvl6pPr marL="2286000" algn="l" defTabSz="914400" rtl="0" eaLnBrk="1" latinLnBrk="0" hangingPunct="1">
                        <a:defRPr sz="1800" kern="1200">
                          <a:solidFill>
                            <a:schemeClr val="tx1"/>
                          </a:solidFill>
                          <a:latin typeface="Aptos" panose="020B0004020202020204"/>
                        </a:defRPr>
                      </a:lvl6pPr>
                      <a:lvl7pPr marL="2743200" algn="l" defTabSz="914400" rtl="0" eaLnBrk="1" latinLnBrk="0" hangingPunct="1">
                        <a:defRPr sz="1800" kern="1200">
                          <a:solidFill>
                            <a:schemeClr val="tx1"/>
                          </a:solidFill>
                          <a:latin typeface="Aptos" panose="020B0004020202020204"/>
                        </a:defRPr>
                      </a:lvl7pPr>
                      <a:lvl8pPr marL="3200400" algn="l" defTabSz="914400" rtl="0" eaLnBrk="1" latinLnBrk="0" hangingPunct="1">
                        <a:defRPr sz="1800" kern="1200">
                          <a:solidFill>
                            <a:schemeClr val="tx1"/>
                          </a:solidFill>
                          <a:latin typeface="Aptos" panose="020B0004020202020204"/>
                        </a:defRPr>
                      </a:lvl8pPr>
                      <a:lvl9pPr marL="3657600" algn="l" defTabSz="914400" rtl="0" eaLnBrk="1" latinLnBrk="0" hangingPunct="1">
                        <a:defRPr sz="1800" kern="1200">
                          <a:solidFill>
                            <a:schemeClr val="tx1"/>
                          </a:solidFill>
                          <a:latin typeface="Aptos" panose="020B0004020202020204"/>
                        </a:defRPr>
                      </a:lvl9pPr>
                    </a:lstStyle>
                    <a:p>
                      <a:pPr algn="ctr"/>
                      <a:endParaRPr lang="en-US" sz="1600" dirty="0">
                        <a:latin typeface="Arial" panose="020B0604020202020204" pitchFamily="34" charset="0"/>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0B0004020202020204"/>
                        </a:defRPr>
                      </a:lvl1pPr>
                      <a:lvl2pPr marL="457200" algn="l" defTabSz="914400" rtl="0" eaLnBrk="1" latinLnBrk="0" hangingPunct="1">
                        <a:defRPr sz="1800" kern="1200">
                          <a:solidFill>
                            <a:schemeClr val="tx1"/>
                          </a:solidFill>
                          <a:latin typeface="Aptos" panose="020B0004020202020204"/>
                        </a:defRPr>
                      </a:lvl2pPr>
                      <a:lvl3pPr marL="914400" algn="l" defTabSz="914400" rtl="0" eaLnBrk="1" latinLnBrk="0" hangingPunct="1">
                        <a:defRPr sz="1800" kern="1200">
                          <a:solidFill>
                            <a:schemeClr val="tx1"/>
                          </a:solidFill>
                          <a:latin typeface="Aptos" panose="020B0004020202020204"/>
                        </a:defRPr>
                      </a:lvl3pPr>
                      <a:lvl4pPr marL="1371600" algn="l" defTabSz="914400" rtl="0" eaLnBrk="1" latinLnBrk="0" hangingPunct="1">
                        <a:defRPr sz="1800" kern="1200">
                          <a:solidFill>
                            <a:schemeClr val="tx1"/>
                          </a:solidFill>
                          <a:latin typeface="Aptos" panose="020B0004020202020204"/>
                        </a:defRPr>
                      </a:lvl4pPr>
                      <a:lvl5pPr marL="1828800" algn="l" defTabSz="914400" rtl="0" eaLnBrk="1" latinLnBrk="0" hangingPunct="1">
                        <a:defRPr sz="1800" kern="1200">
                          <a:solidFill>
                            <a:schemeClr val="tx1"/>
                          </a:solidFill>
                          <a:latin typeface="Aptos" panose="020B0004020202020204"/>
                        </a:defRPr>
                      </a:lvl5pPr>
                      <a:lvl6pPr marL="2286000" algn="l" defTabSz="914400" rtl="0" eaLnBrk="1" latinLnBrk="0" hangingPunct="1">
                        <a:defRPr sz="1800" kern="1200">
                          <a:solidFill>
                            <a:schemeClr val="tx1"/>
                          </a:solidFill>
                          <a:latin typeface="Aptos" panose="020B0004020202020204"/>
                        </a:defRPr>
                      </a:lvl6pPr>
                      <a:lvl7pPr marL="2743200" algn="l" defTabSz="914400" rtl="0" eaLnBrk="1" latinLnBrk="0" hangingPunct="1">
                        <a:defRPr sz="1800" kern="1200">
                          <a:solidFill>
                            <a:schemeClr val="tx1"/>
                          </a:solidFill>
                          <a:latin typeface="Aptos" panose="020B0004020202020204"/>
                        </a:defRPr>
                      </a:lvl7pPr>
                      <a:lvl8pPr marL="3200400" algn="l" defTabSz="914400" rtl="0" eaLnBrk="1" latinLnBrk="0" hangingPunct="1">
                        <a:defRPr sz="1800" kern="1200">
                          <a:solidFill>
                            <a:schemeClr val="tx1"/>
                          </a:solidFill>
                          <a:latin typeface="Aptos" panose="020B0004020202020204"/>
                        </a:defRPr>
                      </a:lvl8pPr>
                      <a:lvl9pPr marL="3657600" algn="l" defTabSz="914400" rtl="0" eaLnBrk="1" latinLnBrk="0" hangingPunct="1">
                        <a:defRPr sz="1800" kern="1200">
                          <a:solidFill>
                            <a:schemeClr val="tx1"/>
                          </a:solidFill>
                          <a:latin typeface="Aptos" panose="020B0004020202020204"/>
                        </a:defRPr>
                      </a:lvl9pPr>
                    </a:lstStyle>
                    <a:p>
                      <a:pPr algn="l"/>
                      <a:r>
                        <a:rPr lang="en-US" sz="1600" kern="1200" dirty="0">
                          <a:solidFill>
                            <a:schemeClr val="tx1"/>
                          </a:solidFill>
                          <a:latin typeface="Courier New" panose="02070309020205020404" pitchFamily="49" charset="0"/>
                          <a:ea typeface="+mn-ea"/>
                          <a:cs typeface="Courier New" panose="02070309020205020404" pitchFamily="49" charset="0"/>
                        </a:rPr>
                        <a:t>Host/Device-Bias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Courier New" panose="02070309020205020404" pitchFamily="49" charset="0"/>
                          <a:ea typeface="+mn-ea"/>
                          <a:cs typeface="Courier New" panose="02070309020205020404" pitchFamily="49" charset="0"/>
                        </a:rPr>
                        <a:t>D2H NC/CS/CO-</a:t>
                      </a:r>
                      <a:r>
                        <a:rPr lang="en-US" sz="1600" kern="1200" dirty="0" err="1">
                          <a:solidFill>
                            <a:schemeClr val="tx1"/>
                          </a:solidFill>
                          <a:latin typeface="Courier New" panose="02070309020205020404" pitchFamily="49" charset="0"/>
                          <a:ea typeface="+mn-ea"/>
                          <a:cs typeface="Courier New" panose="02070309020205020404" pitchFamily="49" charset="0"/>
                        </a:rPr>
                        <a:t>rd</a:t>
                      </a:r>
                      <a:endParaRPr lang="en-US" sz="1600" kern="1200" dirty="0">
                        <a:solidFill>
                          <a:schemeClr val="tx1"/>
                        </a:solidFill>
                        <a:latin typeface="Courier New" panose="02070309020205020404" pitchFamily="49" charset="0"/>
                        <a:ea typeface="+mn-ea"/>
                        <a:cs typeface="Courier New" panose="02070309020205020404" pitchFamily="49" charset="0"/>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166704"/>
                  </a:ext>
                </a:extLst>
              </a:tr>
            </a:tbl>
          </a:graphicData>
        </a:graphic>
      </p:graphicFrame>
      <p:graphicFrame>
        <p:nvGraphicFramePr>
          <p:cNvPr id="106" name="Table 105">
            <a:extLst>
              <a:ext uri="{FF2B5EF4-FFF2-40B4-BE49-F238E27FC236}">
                <a16:creationId xmlns:a16="http://schemas.microsoft.com/office/drawing/2014/main" id="{5EB5FAC1-16C4-8F15-FD44-D1F84752E9CC}"/>
              </a:ext>
            </a:extLst>
          </p:cNvPr>
          <p:cNvGraphicFramePr>
            <a:graphicFrameLocks noGrp="1"/>
          </p:cNvGraphicFramePr>
          <p:nvPr>
            <p:extLst>
              <p:ext uri="{D42A27DB-BD31-4B8C-83A1-F6EECF244321}">
                <p14:modId xmlns:p14="http://schemas.microsoft.com/office/powerpoint/2010/main" val="136307294"/>
              </p:ext>
            </p:extLst>
          </p:nvPr>
        </p:nvGraphicFramePr>
        <p:xfrm>
          <a:off x="1144123" y="4699865"/>
          <a:ext cx="1223726" cy="576072"/>
        </p:xfrm>
        <a:graphic>
          <a:graphicData uri="http://schemas.openxmlformats.org/drawingml/2006/table">
            <a:tbl>
              <a:tblPr firstRow="1" bandRow="1"/>
              <a:tblGrid>
                <a:gridCol w="370084">
                  <a:extLst>
                    <a:ext uri="{9D8B030D-6E8A-4147-A177-3AD203B41FA5}">
                      <a16:colId xmlns:a16="http://schemas.microsoft.com/office/drawing/2014/main" val="3311695944"/>
                    </a:ext>
                  </a:extLst>
                </a:gridCol>
                <a:gridCol w="853642">
                  <a:extLst>
                    <a:ext uri="{9D8B030D-6E8A-4147-A177-3AD203B41FA5}">
                      <a16:colId xmlns:a16="http://schemas.microsoft.com/office/drawing/2014/main" val="751999078"/>
                    </a:ext>
                  </a:extLst>
                </a:gridCol>
              </a:tblGrid>
              <a:tr h="576072">
                <a:tc>
                  <a:txBody>
                    <a:bodyPr/>
                    <a:lstStyle>
                      <a:lvl1pPr marL="0" algn="l" defTabSz="914400" rtl="0" eaLnBrk="1" latinLnBrk="0" hangingPunct="1">
                        <a:defRPr sz="1800" kern="1200">
                          <a:solidFill>
                            <a:schemeClr val="tx1"/>
                          </a:solidFill>
                          <a:latin typeface="Aptos" panose="020B0004020202020204"/>
                        </a:defRPr>
                      </a:lvl1pPr>
                      <a:lvl2pPr marL="457200" algn="l" defTabSz="914400" rtl="0" eaLnBrk="1" latinLnBrk="0" hangingPunct="1">
                        <a:defRPr sz="1800" kern="1200">
                          <a:solidFill>
                            <a:schemeClr val="tx1"/>
                          </a:solidFill>
                          <a:latin typeface="Aptos" panose="020B0004020202020204"/>
                        </a:defRPr>
                      </a:lvl2pPr>
                      <a:lvl3pPr marL="914400" algn="l" defTabSz="914400" rtl="0" eaLnBrk="1" latinLnBrk="0" hangingPunct="1">
                        <a:defRPr sz="1800" kern="1200">
                          <a:solidFill>
                            <a:schemeClr val="tx1"/>
                          </a:solidFill>
                          <a:latin typeface="Aptos" panose="020B0004020202020204"/>
                        </a:defRPr>
                      </a:lvl3pPr>
                      <a:lvl4pPr marL="1371600" algn="l" defTabSz="914400" rtl="0" eaLnBrk="1" latinLnBrk="0" hangingPunct="1">
                        <a:defRPr sz="1800" kern="1200">
                          <a:solidFill>
                            <a:schemeClr val="tx1"/>
                          </a:solidFill>
                          <a:latin typeface="Aptos" panose="020B0004020202020204"/>
                        </a:defRPr>
                      </a:lvl4pPr>
                      <a:lvl5pPr marL="1828800" algn="l" defTabSz="914400" rtl="0" eaLnBrk="1" latinLnBrk="0" hangingPunct="1">
                        <a:defRPr sz="1800" kern="1200">
                          <a:solidFill>
                            <a:schemeClr val="tx1"/>
                          </a:solidFill>
                          <a:latin typeface="Aptos" panose="020B0004020202020204"/>
                        </a:defRPr>
                      </a:lvl5pPr>
                      <a:lvl6pPr marL="2286000" algn="l" defTabSz="914400" rtl="0" eaLnBrk="1" latinLnBrk="0" hangingPunct="1">
                        <a:defRPr sz="1800" kern="1200">
                          <a:solidFill>
                            <a:schemeClr val="tx1"/>
                          </a:solidFill>
                          <a:latin typeface="Aptos" panose="020B0004020202020204"/>
                        </a:defRPr>
                      </a:lvl6pPr>
                      <a:lvl7pPr marL="2743200" algn="l" defTabSz="914400" rtl="0" eaLnBrk="1" latinLnBrk="0" hangingPunct="1">
                        <a:defRPr sz="1800" kern="1200">
                          <a:solidFill>
                            <a:schemeClr val="tx1"/>
                          </a:solidFill>
                          <a:latin typeface="Aptos" panose="020B0004020202020204"/>
                        </a:defRPr>
                      </a:lvl7pPr>
                      <a:lvl8pPr marL="3200400" algn="l" defTabSz="914400" rtl="0" eaLnBrk="1" latinLnBrk="0" hangingPunct="1">
                        <a:defRPr sz="1800" kern="1200">
                          <a:solidFill>
                            <a:schemeClr val="tx1"/>
                          </a:solidFill>
                          <a:latin typeface="Aptos" panose="020B0004020202020204"/>
                        </a:defRPr>
                      </a:lvl8pPr>
                      <a:lvl9pPr marL="3657600" algn="l" defTabSz="914400" rtl="0" eaLnBrk="1" latinLnBrk="0" hangingPunct="1">
                        <a:defRPr sz="1800" kern="1200">
                          <a:solidFill>
                            <a:schemeClr val="tx1"/>
                          </a:solidFill>
                          <a:latin typeface="Aptos" panose="020B0004020202020204"/>
                        </a:defRPr>
                      </a:lvl9pPr>
                    </a:lstStyle>
                    <a:p>
                      <a:pPr algn="ctr"/>
                      <a:endParaRPr lang="en-US" sz="1600" dirty="0">
                        <a:latin typeface="Arial" panose="020B0604020202020204" pitchFamily="34" charset="0"/>
                        <a:cs typeface="Arial" panose="020B0604020202020204" pitchFamily="34" charset="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0B0004020202020204"/>
                        </a:defRPr>
                      </a:lvl1pPr>
                      <a:lvl2pPr marL="457200" algn="l" defTabSz="914400" rtl="0" eaLnBrk="1" latinLnBrk="0" hangingPunct="1">
                        <a:defRPr sz="1800" kern="1200">
                          <a:solidFill>
                            <a:schemeClr val="tx1"/>
                          </a:solidFill>
                          <a:latin typeface="Aptos" panose="020B0004020202020204"/>
                        </a:defRPr>
                      </a:lvl2pPr>
                      <a:lvl3pPr marL="914400" algn="l" defTabSz="914400" rtl="0" eaLnBrk="1" latinLnBrk="0" hangingPunct="1">
                        <a:defRPr sz="1800" kern="1200">
                          <a:solidFill>
                            <a:schemeClr val="tx1"/>
                          </a:solidFill>
                          <a:latin typeface="Aptos" panose="020B0004020202020204"/>
                        </a:defRPr>
                      </a:lvl3pPr>
                      <a:lvl4pPr marL="1371600" algn="l" defTabSz="914400" rtl="0" eaLnBrk="1" latinLnBrk="0" hangingPunct="1">
                        <a:defRPr sz="1800" kern="1200">
                          <a:solidFill>
                            <a:schemeClr val="tx1"/>
                          </a:solidFill>
                          <a:latin typeface="Aptos" panose="020B0004020202020204"/>
                        </a:defRPr>
                      </a:lvl4pPr>
                      <a:lvl5pPr marL="1828800" algn="l" defTabSz="914400" rtl="0" eaLnBrk="1" latinLnBrk="0" hangingPunct="1">
                        <a:defRPr sz="1800" kern="1200">
                          <a:solidFill>
                            <a:schemeClr val="tx1"/>
                          </a:solidFill>
                          <a:latin typeface="Aptos" panose="020B0004020202020204"/>
                        </a:defRPr>
                      </a:lvl5pPr>
                      <a:lvl6pPr marL="2286000" algn="l" defTabSz="914400" rtl="0" eaLnBrk="1" latinLnBrk="0" hangingPunct="1">
                        <a:defRPr sz="1800" kern="1200">
                          <a:solidFill>
                            <a:schemeClr val="tx1"/>
                          </a:solidFill>
                          <a:latin typeface="Aptos" panose="020B0004020202020204"/>
                        </a:defRPr>
                      </a:lvl6pPr>
                      <a:lvl7pPr marL="2743200" algn="l" defTabSz="914400" rtl="0" eaLnBrk="1" latinLnBrk="0" hangingPunct="1">
                        <a:defRPr sz="1800" kern="1200">
                          <a:solidFill>
                            <a:schemeClr val="tx1"/>
                          </a:solidFill>
                          <a:latin typeface="Aptos" panose="020B0004020202020204"/>
                        </a:defRPr>
                      </a:lvl7pPr>
                      <a:lvl8pPr marL="3200400" algn="l" defTabSz="914400" rtl="0" eaLnBrk="1" latinLnBrk="0" hangingPunct="1">
                        <a:defRPr sz="1800" kern="1200">
                          <a:solidFill>
                            <a:schemeClr val="tx1"/>
                          </a:solidFill>
                          <a:latin typeface="Aptos" panose="020B0004020202020204"/>
                        </a:defRPr>
                      </a:lvl8pPr>
                      <a:lvl9pPr marL="3657600" algn="l" defTabSz="914400" rtl="0" eaLnBrk="1" latinLnBrk="0" hangingPunct="1">
                        <a:defRPr sz="1800" kern="1200">
                          <a:solidFill>
                            <a:schemeClr val="tx1"/>
                          </a:solidFill>
                          <a:latin typeface="Aptos" panose="020B0004020202020204"/>
                        </a:defRPr>
                      </a:lvl9pPr>
                    </a:lstStyle>
                    <a:p>
                      <a:pPr algn="l"/>
                      <a:r>
                        <a:rPr lang="en-US" sz="1600" kern="1200" dirty="0" err="1">
                          <a:solidFill>
                            <a:schemeClr val="tx1"/>
                          </a:solidFill>
                          <a:latin typeface="Courier New" panose="02070309020205020404" pitchFamily="49" charset="0"/>
                          <a:ea typeface="+mn-ea"/>
                          <a:cs typeface="Courier New" panose="02070309020205020404" pitchFamily="49" charset="0"/>
                        </a:rPr>
                        <a:t>nt-st</a:t>
                      </a:r>
                      <a:endParaRPr lang="en-US" sz="1600" kern="1200" dirty="0">
                        <a:solidFill>
                          <a:schemeClr val="tx1"/>
                        </a:solidFill>
                        <a:latin typeface="Courier New" panose="02070309020205020404" pitchFamily="49" charset="0"/>
                        <a:ea typeface="+mn-ea"/>
                        <a:cs typeface="Courier New" panose="02070309020205020404" pitchFamily="49" charset="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68166704"/>
                  </a:ext>
                </a:extLst>
              </a:tr>
            </a:tbl>
          </a:graphicData>
        </a:graphic>
      </p:graphicFrame>
      <p:graphicFrame>
        <p:nvGraphicFramePr>
          <p:cNvPr id="103" name="Table 102">
            <a:extLst>
              <a:ext uri="{FF2B5EF4-FFF2-40B4-BE49-F238E27FC236}">
                <a16:creationId xmlns:a16="http://schemas.microsoft.com/office/drawing/2014/main" id="{A31A9878-5FA7-AE66-4EB1-707CE9990E67}"/>
              </a:ext>
            </a:extLst>
          </p:cNvPr>
          <p:cNvGraphicFramePr>
            <a:graphicFrameLocks noGrp="1"/>
          </p:cNvGraphicFramePr>
          <p:nvPr>
            <p:extLst>
              <p:ext uri="{D42A27DB-BD31-4B8C-83A1-F6EECF244321}">
                <p14:modId xmlns:p14="http://schemas.microsoft.com/office/powerpoint/2010/main" val="3865377485"/>
              </p:ext>
            </p:extLst>
          </p:nvPr>
        </p:nvGraphicFramePr>
        <p:xfrm>
          <a:off x="2366513" y="4123561"/>
          <a:ext cx="2683107" cy="579120"/>
        </p:xfrm>
        <a:graphic>
          <a:graphicData uri="http://schemas.openxmlformats.org/drawingml/2006/table">
            <a:tbl>
              <a:tblPr firstRow="1" bandRow="1"/>
              <a:tblGrid>
                <a:gridCol w="370084">
                  <a:extLst>
                    <a:ext uri="{9D8B030D-6E8A-4147-A177-3AD203B41FA5}">
                      <a16:colId xmlns:a16="http://schemas.microsoft.com/office/drawing/2014/main" val="4277703554"/>
                    </a:ext>
                  </a:extLst>
                </a:gridCol>
                <a:gridCol w="2313023">
                  <a:extLst>
                    <a:ext uri="{9D8B030D-6E8A-4147-A177-3AD203B41FA5}">
                      <a16:colId xmlns:a16="http://schemas.microsoft.com/office/drawing/2014/main" val="1025771653"/>
                    </a:ext>
                  </a:extLst>
                </a:gridCol>
              </a:tblGrid>
              <a:tr h="576072">
                <a:tc>
                  <a:txBody>
                    <a:bodyPr/>
                    <a:lstStyle>
                      <a:lvl1pPr marL="0" algn="l" defTabSz="914400" rtl="0" eaLnBrk="1" latinLnBrk="0" hangingPunct="1">
                        <a:defRPr sz="1800" kern="1200">
                          <a:solidFill>
                            <a:schemeClr val="tx1"/>
                          </a:solidFill>
                          <a:latin typeface="Aptos" panose="020B0004020202020204"/>
                        </a:defRPr>
                      </a:lvl1pPr>
                      <a:lvl2pPr marL="457200" algn="l" defTabSz="914400" rtl="0" eaLnBrk="1" latinLnBrk="0" hangingPunct="1">
                        <a:defRPr sz="1800" kern="1200">
                          <a:solidFill>
                            <a:schemeClr val="tx1"/>
                          </a:solidFill>
                          <a:latin typeface="Aptos" panose="020B0004020202020204"/>
                        </a:defRPr>
                      </a:lvl2pPr>
                      <a:lvl3pPr marL="914400" algn="l" defTabSz="914400" rtl="0" eaLnBrk="1" latinLnBrk="0" hangingPunct="1">
                        <a:defRPr sz="1800" kern="1200">
                          <a:solidFill>
                            <a:schemeClr val="tx1"/>
                          </a:solidFill>
                          <a:latin typeface="Aptos" panose="020B0004020202020204"/>
                        </a:defRPr>
                      </a:lvl3pPr>
                      <a:lvl4pPr marL="1371600" algn="l" defTabSz="914400" rtl="0" eaLnBrk="1" latinLnBrk="0" hangingPunct="1">
                        <a:defRPr sz="1800" kern="1200">
                          <a:solidFill>
                            <a:schemeClr val="tx1"/>
                          </a:solidFill>
                          <a:latin typeface="Aptos" panose="020B0004020202020204"/>
                        </a:defRPr>
                      </a:lvl4pPr>
                      <a:lvl5pPr marL="1828800" algn="l" defTabSz="914400" rtl="0" eaLnBrk="1" latinLnBrk="0" hangingPunct="1">
                        <a:defRPr sz="1800" kern="1200">
                          <a:solidFill>
                            <a:schemeClr val="tx1"/>
                          </a:solidFill>
                          <a:latin typeface="Aptos" panose="020B0004020202020204"/>
                        </a:defRPr>
                      </a:lvl5pPr>
                      <a:lvl6pPr marL="2286000" algn="l" defTabSz="914400" rtl="0" eaLnBrk="1" latinLnBrk="0" hangingPunct="1">
                        <a:defRPr sz="1800" kern="1200">
                          <a:solidFill>
                            <a:schemeClr val="tx1"/>
                          </a:solidFill>
                          <a:latin typeface="Aptos" panose="020B0004020202020204"/>
                        </a:defRPr>
                      </a:lvl6pPr>
                      <a:lvl7pPr marL="2743200" algn="l" defTabSz="914400" rtl="0" eaLnBrk="1" latinLnBrk="0" hangingPunct="1">
                        <a:defRPr sz="1800" kern="1200">
                          <a:solidFill>
                            <a:schemeClr val="tx1"/>
                          </a:solidFill>
                          <a:latin typeface="Aptos" panose="020B0004020202020204"/>
                        </a:defRPr>
                      </a:lvl7pPr>
                      <a:lvl8pPr marL="3200400" algn="l" defTabSz="914400" rtl="0" eaLnBrk="1" latinLnBrk="0" hangingPunct="1">
                        <a:defRPr sz="1800" kern="1200">
                          <a:solidFill>
                            <a:schemeClr val="tx1"/>
                          </a:solidFill>
                          <a:latin typeface="Aptos" panose="020B0004020202020204"/>
                        </a:defRPr>
                      </a:lvl8pPr>
                      <a:lvl9pPr marL="3657600" algn="l" defTabSz="914400" rtl="0" eaLnBrk="1" latinLnBrk="0" hangingPunct="1">
                        <a:defRPr sz="1800" kern="1200">
                          <a:solidFill>
                            <a:schemeClr val="tx1"/>
                          </a:solidFill>
                          <a:latin typeface="Aptos" panose="020B0004020202020204"/>
                        </a:defRPr>
                      </a:lvl9pPr>
                    </a:lstStyle>
                    <a:p>
                      <a:pPr algn="ctr"/>
                      <a:endParaRPr lang="en-US" sz="1600" dirty="0">
                        <a:latin typeface="Arial" panose="020B0604020202020204" pitchFamily="34" charset="0"/>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0B0004020202020204"/>
                        </a:defRPr>
                      </a:lvl1pPr>
                      <a:lvl2pPr marL="457200" algn="l" defTabSz="914400" rtl="0" eaLnBrk="1" latinLnBrk="0" hangingPunct="1">
                        <a:defRPr sz="1800" kern="1200">
                          <a:solidFill>
                            <a:schemeClr val="tx1"/>
                          </a:solidFill>
                          <a:latin typeface="Aptos" panose="020B0004020202020204"/>
                        </a:defRPr>
                      </a:lvl2pPr>
                      <a:lvl3pPr marL="914400" algn="l" defTabSz="914400" rtl="0" eaLnBrk="1" latinLnBrk="0" hangingPunct="1">
                        <a:defRPr sz="1800" kern="1200">
                          <a:solidFill>
                            <a:schemeClr val="tx1"/>
                          </a:solidFill>
                          <a:latin typeface="Aptos" panose="020B0004020202020204"/>
                        </a:defRPr>
                      </a:lvl3pPr>
                      <a:lvl4pPr marL="1371600" algn="l" defTabSz="914400" rtl="0" eaLnBrk="1" latinLnBrk="0" hangingPunct="1">
                        <a:defRPr sz="1800" kern="1200">
                          <a:solidFill>
                            <a:schemeClr val="tx1"/>
                          </a:solidFill>
                          <a:latin typeface="Aptos" panose="020B0004020202020204"/>
                        </a:defRPr>
                      </a:lvl4pPr>
                      <a:lvl5pPr marL="1828800" algn="l" defTabSz="914400" rtl="0" eaLnBrk="1" latinLnBrk="0" hangingPunct="1">
                        <a:defRPr sz="1800" kern="1200">
                          <a:solidFill>
                            <a:schemeClr val="tx1"/>
                          </a:solidFill>
                          <a:latin typeface="Aptos" panose="020B0004020202020204"/>
                        </a:defRPr>
                      </a:lvl5pPr>
                      <a:lvl6pPr marL="2286000" algn="l" defTabSz="914400" rtl="0" eaLnBrk="1" latinLnBrk="0" hangingPunct="1">
                        <a:defRPr sz="1800" kern="1200">
                          <a:solidFill>
                            <a:schemeClr val="tx1"/>
                          </a:solidFill>
                          <a:latin typeface="Aptos" panose="020B0004020202020204"/>
                        </a:defRPr>
                      </a:lvl6pPr>
                      <a:lvl7pPr marL="2743200" algn="l" defTabSz="914400" rtl="0" eaLnBrk="1" latinLnBrk="0" hangingPunct="1">
                        <a:defRPr sz="1800" kern="1200">
                          <a:solidFill>
                            <a:schemeClr val="tx1"/>
                          </a:solidFill>
                          <a:latin typeface="Aptos" panose="020B0004020202020204"/>
                        </a:defRPr>
                      </a:lvl7pPr>
                      <a:lvl8pPr marL="3200400" algn="l" defTabSz="914400" rtl="0" eaLnBrk="1" latinLnBrk="0" hangingPunct="1">
                        <a:defRPr sz="1800" kern="1200">
                          <a:solidFill>
                            <a:schemeClr val="tx1"/>
                          </a:solidFill>
                          <a:latin typeface="Aptos" panose="020B0004020202020204"/>
                        </a:defRPr>
                      </a:lvl8pPr>
                      <a:lvl9pPr marL="3657600" algn="l" defTabSz="914400" rtl="0" eaLnBrk="1" latinLnBrk="0" hangingPunct="1">
                        <a:defRPr sz="1800" kern="1200">
                          <a:solidFill>
                            <a:schemeClr val="tx1"/>
                          </a:solidFill>
                          <a:latin typeface="Aptos" panose="020B0004020202020204"/>
                        </a:defRPr>
                      </a:lvl9pPr>
                    </a:lstStyle>
                    <a:p>
                      <a:pPr algn="l"/>
                      <a:r>
                        <a:rPr lang="en-US" sz="1600" kern="1200" dirty="0">
                          <a:solidFill>
                            <a:schemeClr val="tx1"/>
                          </a:solidFill>
                          <a:latin typeface="Courier New" panose="02070309020205020404" pitchFamily="49" charset="0"/>
                          <a:ea typeface="+mn-ea"/>
                          <a:cs typeface="Courier New" panose="02070309020205020404" pitchFamily="49" charset="0"/>
                        </a:rPr>
                        <a:t>Host-Bias</a:t>
                      </a:r>
                    </a:p>
                    <a:p>
                      <a:pPr algn="l"/>
                      <a:r>
                        <a:rPr lang="en-US" sz="1600" kern="1200" dirty="0">
                          <a:solidFill>
                            <a:schemeClr val="tx1"/>
                          </a:solidFill>
                          <a:latin typeface="Courier New" panose="02070309020205020404" pitchFamily="49" charset="0"/>
                          <a:ea typeface="+mn-ea"/>
                          <a:cs typeface="Courier New" panose="02070309020205020404" pitchFamily="49" charset="0"/>
                        </a:rPr>
                        <a:t>D2H NC/CS/CO-</a:t>
                      </a:r>
                      <a:r>
                        <a:rPr lang="en-US" sz="1600" kern="1200" dirty="0" err="1">
                          <a:solidFill>
                            <a:schemeClr val="tx1"/>
                          </a:solidFill>
                          <a:latin typeface="Courier New" panose="02070309020205020404" pitchFamily="49" charset="0"/>
                          <a:ea typeface="+mn-ea"/>
                          <a:cs typeface="Courier New" panose="02070309020205020404" pitchFamily="49" charset="0"/>
                        </a:rPr>
                        <a:t>rd</a:t>
                      </a:r>
                      <a:endParaRPr lang="en-US" sz="1600" kern="1200" dirty="0">
                        <a:solidFill>
                          <a:schemeClr val="tx1"/>
                        </a:solidFill>
                        <a:latin typeface="Courier New" panose="02070309020205020404" pitchFamily="49" charset="0"/>
                        <a:ea typeface="+mn-ea"/>
                        <a:cs typeface="Courier New" panose="02070309020205020404" pitchFamily="49" charset="0"/>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166704"/>
                  </a:ext>
                </a:extLst>
              </a:tr>
            </a:tbl>
          </a:graphicData>
        </a:graphic>
      </p:graphicFrame>
      <p:sp>
        <p:nvSpPr>
          <p:cNvPr id="2" name="Title 1">
            <a:extLst>
              <a:ext uri="{FF2B5EF4-FFF2-40B4-BE49-F238E27FC236}">
                <a16:creationId xmlns:a16="http://schemas.microsoft.com/office/drawing/2014/main" id="{1D53493D-F61F-8E62-1508-AE0CEC6D8EF7}"/>
              </a:ext>
            </a:extLst>
          </p:cNvPr>
          <p:cNvSpPr>
            <a:spLocks noGrp="1"/>
          </p:cNvSpPr>
          <p:nvPr>
            <p:ph type="title"/>
          </p:nvPr>
        </p:nvSpPr>
        <p:spPr/>
        <p:txBody>
          <a:bodyPr/>
          <a:lstStyle/>
          <a:p>
            <a:r>
              <a:rPr lang="en-US" dirty="0"/>
              <a:t>Memory: Type-2 CXL-NIC</a:t>
            </a:r>
          </a:p>
        </p:txBody>
      </p:sp>
      <p:sp>
        <p:nvSpPr>
          <p:cNvPr id="3" name="Content Placeholder 2">
            <a:extLst>
              <a:ext uri="{FF2B5EF4-FFF2-40B4-BE49-F238E27FC236}">
                <a16:creationId xmlns:a16="http://schemas.microsoft.com/office/drawing/2014/main" id="{E458AC56-895D-FFEB-3A83-29948F7907FB}"/>
              </a:ext>
            </a:extLst>
          </p:cNvPr>
          <p:cNvSpPr>
            <a:spLocks noGrp="1"/>
          </p:cNvSpPr>
          <p:nvPr>
            <p:ph idx="1"/>
          </p:nvPr>
        </p:nvSpPr>
        <p:spPr/>
        <p:txBody>
          <a:bodyPr>
            <a:normAutofit/>
          </a:bodyPr>
          <a:lstStyle/>
          <a:p>
            <a:r>
              <a:rPr lang="en-US" sz="2400" dirty="0">
                <a:latin typeface="Aptos" panose="020B0004020202020204" pitchFamily="34" charset="0"/>
              </a:rPr>
              <a:t>Example: Tx Packet buffer in host (left) and NIC (right) memory</a:t>
            </a:r>
          </a:p>
        </p:txBody>
      </p:sp>
      <p:sp>
        <p:nvSpPr>
          <p:cNvPr id="45" name="Content Placeholder 2">
            <a:extLst>
              <a:ext uri="{FF2B5EF4-FFF2-40B4-BE49-F238E27FC236}">
                <a16:creationId xmlns:a16="http://schemas.microsoft.com/office/drawing/2014/main" id="{625405E5-099B-2971-956B-91324B5B43E1}"/>
              </a:ext>
            </a:extLst>
          </p:cNvPr>
          <p:cNvSpPr txBox="1">
            <a:spLocks/>
          </p:cNvSpPr>
          <p:nvPr/>
        </p:nvSpPr>
        <p:spPr>
          <a:xfrm>
            <a:off x="838200" y="5434919"/>
            <a:ext cx="10515600" cy="54866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t>Various </a:t>
            </a:r>
            <a:r>
              <a:rPr lang="en-US" sz="2400" dirty="0" err="1"/>
              <a:t>datapath</a:t>
            </a:r>
            <a:r>
              <a:rPr lang="en-US" sz="2400" dirty="0"/>
              <a:t> and associated request selections to meet demand.</a:t>
            </a:r>
          </a:p>
        </p:txBody>
      </p:sp>
      <p:sp>
        <p:nvSpPr>
          <p:cNvPr id="46" name="Content Placeholder 2">
            <a:extLst>
              <a:ext uri="{FF2B5EF4-FFF2-40B4-BE49-F238E27FC236}">
                <a16:creationId xmlns:a16="http://schemas.microsoft.com/office/drawing/2014/main" id="{E6FF8032-6110-986E-4E49-C5102FEC0AF6}"/>
              </a:ext>
            </a:extLst>
          </p:cNvPr>
          <p:cNvSpPr txBox="1">
            <a:spLocks/>
          </p:cNvSpPr>
          <p:nvPr/>
        </p:nvSpPr>
        <p:spPr>
          <a:xfrm>
            <a:off x="7488282" y="5998616"/>
            <a:ext cx="4086773" cy="54866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i="1" dirty="0"/>
              <a:t>More combinations in the paper</a:t>
            </a:r>
          </a:p>
        </p:txBody>
      </p:sp>
      <p:pic>
        <p:nvPicPr>
          <p:cNvPr id="47" name="Picture 2" descr="Research Paper Icon Stock Illustrations – 34,361 Research Paper Icon Stock  Illustrations, Vectors &amp; Clipart - Dreamstime">
            <a:extLst>
              <a:ext uri="{FF2B5EF4-FFF2-40B4-BE49-F238E27FC236}">
                <a16:creationId xmlns:a16="http://schemas.microsoft.com/office/drawing/2014/main" id="{A961963D-16F5-BEBA-4210-AB47065A6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0480" y="5868195"/>
            <a:ext cx="731520" cy="7315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1" name="Table 70">
            <a:extLst>
              <a:ext uri="{FF2B5EF4-FFF2-40B4-BE49-F238E27FC236}">
                <a16:creationId xmlns:a16="http://schemas.microsoft.com/office/drawing/2014/main" id="{AD62EECC-606B-08B3-16F8-89A225F38E98}"/>
              </a:ext>
            </a:extLst>
          </p:cNvPr>
          <p:cNvGraphicFramePr>
            <a:graphicFrameLocks noGrp="1"/>
          </p:cNvGraphicFramePr>
          <p:nvPr>
            <p:extLst>
              <p:ext uri="{D42A27DB-BD31-4B8C-83A1-F6EECF244321}">
                <p14:modId xmlns:p14="http://schemas.microsoft.com/office/powerpoint/2010/main" val="13476879"/>
              </p:ext>
            </p:extLst>
          </p:nvPr>
        </p:nvGraphicFramePr>
        <p:xfrm>
          <a:off x="1144123" y="4125085"/>
          <a:ext cx="1223726" cy="576072"/>
        </p:xfrm>
        <a:graphic>
          <a:graphicData uri="http://schemas.openxmlformats.org/drawingml/2006/table">
            <a:tbl>
              <a:tblPr firstRow="1" bandRow="1"/>
              <a:tblGrid>
                <a:gridCol w="370084">
                  <a:extLst>
                    <a:ext uri="{9D8B030D-6E8A-4147-A177-3AD203B41FA5}">
                      <a16:colId xmlns:a16="http://schemas.microsoft.com/office/drawing/2014/main" val="3311695944"/>
                    </a:ext>
                  </a:extLst>
                </a:gridCol>
                <a:gridCol w="853642">
                  <a:extLst>
                    <a:ext uri="{9D8B030D-6E8A-4147-A177-3AD203B41FA5}">
                      <a16:colId xmlns:a16="http://schemas.microsoft.com/office/drawing/2014/main" val="751999078"/>
                    </a:ext>
                  </a:extLst>
                </a:gridCol>
              </a:tblGrid>
              <a:tr h="576072">
                <a:tc>
                  <a:txBody>
                    <a:bodyPr/>
                    <a:lstStyle>
                      <a:lvl1pPr marL="0" algn="l" defTabSz="914400" rtl="0" eaLnBrk="1" latinLnBrk="0" hangingPunct="1">
                        <a:defRPr sz="1800" kern="1200">
                          <a:solidFill>
                            <a:schemeClr val="tx1"/>
                          </a:solidFill>
                          <a:latin typeface="Aptos" panose="020B0004020202020204"/>
                        </a:defRPr>
                      </a:lvl1pPr>
                      <a:lvl2pPr marL="457200" algn="l" defTabSz="914400" rtl="0" eaLnBrk="1" latinLnBrk="0" hangingPunct="1">
                        <a:defRPr sz="1800" kern="1200">
                          <a:solidFill>
                            <a:schemeClr val="tx1"/>
                          </a:solidFill>
                          <a:latin typeface="Aptos" panose="020B0004020202020204"/>
                        </a:defRPr>
                      </a:lvl2pPr>
                      <a:lvl3pPr marL="914400" algn="l" defTabSz="914400" rtl="0" eaLnBrk="1" latinLnBrk="0" hangingPunct="1">
                        <a:defRPr sz="1800" kern="1200">
                          <a:solidFill>
                            <a:schemeClr val="tx1"/>
                          </a:solidFill>
                          <a:latin typeface="Aptos" panose="020B0004020202020204"/>
                        </a:defRPr>
                      </a:lvl3pPr>
                      <a:lvl4pPr marL="1371600" algn="l" defTabSz="914400" rtl="0" eaLnBrk="1" latinLnBrk="0" hangingPunct="1">
                        <a:defRPr sz="1800" kern="1200">
                          <a:solidFill>
                            <a:schemeClr val="tx1"/>
                          </a:solidFill>
                          <a:latin typeface="Aptos" panose="020B0004020202020204"/>
                        </a:defRPr>
                      </a:lvl4pPr>
                      <a:lvl5pPr marL="1828800" algn="l" defTabSz="914400" rtl="0" eaLnBrk="1" latinLnBrk="0" hangingPunct="1">
                        <a:defRPr sz="1800" kern="1200">
                          <a:solidFill>
                            <a:schemeClr val="tx1"/>
                          </a:solidFill>
                          <a:latin typeface="Aptos" panose="020B0004020202020204"/>
                        </a:defRPr>
                      </a:lvl5pPr>
                      <a:lvl6pPr marL="2286000" algn="l" defTabSz="914400" rtl="0" eaLnBrk="1" latinLnBrk="0" hangingPunct="1">
                        <a:defRPr sz="1800" kern="1200">
                          <a:solidFill>
                            <a:schemeClr val="tx1"/>
                          </a:solidFill>
                          <a:latin typeface="Aptos" panose="020B0004020202020204"/>
                        </a:defRPr>
                      </a:lvl6pPr>
                      <a:lvl7pPr marL="2743200" algn="l" defTabSz="914400" rtl="0" eaLnBrk="1" latinLnBrk="0" hangingPunct="1">
                        <a:defRPr sz="1800" kern="1200">
                          <a:solidFill>
                            <a:schemeClr val="tx1"/>
                          </a:solidFill>
                          <a:latin typeface="Aptos" panose="020B0004020202020204"/>
                        </a:defRPr>
                      </a:lvl7pPr>
                      <a:lvl8pPr marL="3200400" algn="l" defTabSz="914400" rtl="0" eaLnBrk="1" latinLnBrk="0" hangingPunct="1">
                        <a:defRPr sz="1800" kern="1200">
                          <a:solidFill>
                            <a:schemeClr val="tx1"/>
                          </a:solidFill>
                          <a:latin typeface="Aptos" panose="020B0004020202020204"/>
                        </a:defRPr>
                      </a:lvl8pPr>
                      <a:lvl9pPr marL="3657600" algn="l" defTabSz="914400" rtl="0" eaLnBrk="1" latinLnBrk="0" hangingPunct="1">
                        <a:defRPr sz="1800" kern="1200">
                          <a:solidFill>
                            <a:schemeClr val="tx1"/>
                          </a:solidFill>
                          <a:latin typeface="Aptos" panose="020B0004020202020204"/>
                        </a:defRPr>
                      </a:lvl9pPr>
                    </a:lstStyle>
                    <a:p>
                      <a:pPr algn="ctr"/>
                      <a:endParaRPr lang="en-US" sz="1600" dirty="0">
                        <a:latin typeface="Arial" panose="020B0604020202020204" pitchFamily="34" charset="0"/>
                        <a:cs typeface="Arial" panose="020B0604020202020204" pitchFamily="34" charset="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0B0004020202020204"/>
                        </a:defRPr>
                      </a:lvl1pPr>
                      <a:lvl2pPr marL="457200" algn="l" defTabSz="914400" rtl="0" eaLnBrk="1" latinLnBrk="0" hangingPunct="1">
                        <a:defRPr sz="1800" kern="1200">
                          <a:solidFill>
                            <a:schemeClr val="tx1"/>
                          </a:solidFill>
                          <a:latin typeface="Aptos" panose="020B0004020202020204"/>
                        </a:defRPr>
                      </a:lvl2pPr>
                      <a:lvl3pPr marL="914400" algn="l" defTabSz="914400" rtl="0" eaLnBrk="1" latinLnBrk="0" hangingPunct="1">
                        <a:defRPr sz="1800" kern="1200">
                          <a:solidFill>
                            <a:schemeClr val="tx1"/>
                          </a:solidFill>
                          <a:latin typeface="Aptos" panose="020B0004020202020204"/>
                        </a:defRPr>
                      </a:lvl3pPr>
                      <a:lvl4pPr marL="1371600" algn="l" defTabSz="914400" rtl="0" eaLnBrk="1" latinLnBrk="0" hangingPunct="1">
                        <a:defRPr sz="1800" kern="1200">
                          <a:solidFill>
                            <a:schemeClr val="tx1"/>
                          </a:solidFill>
                          <a:latin typeface="Aptos" panose="020B0004020202020204"/>
                        </a:defRPr>
                      </a:lvl4pPr>
                      <a:lvl5pPr marL="1828800" algn="l" defTabSz="914400" rtl="0" eaLnBrk="1" latinLnBrk="0" hangingPunct="1">
                        <a:defRPr sz="1800" kern="1200">
                          <a:solidFill>
                            <a:schemeClr val="tx1"/>
                          </a:solidFill>
                          <a:latin typeface="Aptos" panose="020B0004020202020204"/>
                        </a:defRPr>
                      </a:lvl5pPr>
                      <a:lvl6pPr marL="2286000" algn="l" defTabSz="914400" rtl="0" eaLnBrk="1" latinLnBrk="0" hangingPunct="1">
                        <a:defRPr sz="1800" kern="1200">
                          <a:solidFill>
                            <a:schemeClr val="tx1"/>
                          </a:solidFill>
                          <a:latin typeface="Aptos" panose="020B0004020202020204"/>
                        </a:defRPr>
                      </a:lvl6pPr>
                      <a:lvl7pPr marL="2743200" algn="l" defTabSz="914400" rtl="0" eaLnBrk="1" latinLnBrk="0" hangingPunct="1">
                        <a:defRPr sz="1800" kern="1200">
                          <a:solidFill>
                            <a:schemeClr val="tx1"/>
                          </a:solidFill>
                          <a:latin typeface="Aptos" panose="020B0004020202020204"/>
                        </a:defRPr>
                      </a:lvl7pPr>
                      <a:lvl8pPr marL="3200400" algn="l" defTabSz="914400" rtl="0" eaLnBrk="1" latinLnBrk="0" hangingPunct="1">
                        <a:defRPr sz="1800" kern="1200">
                          <a:solidFill>
                            <a:schemeClr val="tx1"/>
                          </a:solidFill>
                          <a:latin typeface="Aptos" panose="020B0004020202020204"/>
                        </a:defRPr>
                      </a:lvl8pPr>
                      <a:lvl9pPr marL="3657600" algn="l" defTabSz="914400" rtl="0" eaLnBrk="1" latinLnBrk="0" hangingPunct="1">
                        <a:defRPr sz="1800" kern="1200">
                          <a:solidFill>
                            <a:schemeClr val="tx1"/>
                          </a:solidFill>
                          <a:latin typeface="Aptos" panose="020B0004020202020204"/>
                        </a:defRPr>
                      </a:lvl9pPr>
                    </a:lstStyle>
                    <a:p>
                      <a:pPr algn="l"/>
                      <a:r>
                        <a:rPr lang="en-US" sz="1600" kern="1200" dirty="0" err="1">
                          <a:solidFill>
                            <a:schemeClr val="tx1"/>
                          </a:solidFill>
                          <a:latin typeface="Courier New" panose="02070309020205020404" pitchFamily="49" charset="0"/>
                          <a:ea typeface="+mn-ea"/>
                          <a:cs typeface="Courier New" panose="02070309020205020404" pitchFamily="49" charset="0"/>
                        </a:rPr>
                        <a:t>st</a:t>
                      </a:r>
                      <a:endParaRPr lang="en-US" sz="1600" kern="1200" dirty="0">
                        <a:solidFill>
                          <a:schemeClr val="tx1"/>
                        </a:solidFill>
                        <a:latin typeface="Courier New" panose="02070309020205020404" pitchFamily="49" charset="0"/>
                        <a:ea typeface="+mn-ea"/>
                        <a:cs typeface="Courier New" panose="02070309020205020404" pitchFamily="49" charset="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68166704"/>
                  </a:ext>
                </a:extLst>
              </a:tr>
            </a:tbl>
          </a:graphicData>
        </a:graphic>
      </p:graphicFrame>
      <p:sp>
        <p:nvSpPr>
          <p:cNvPr id="73" name="Oval 72">
            <a:extLst>
              <a:ext uri="{FF2B5EF4-FFF2-40B4-BE49-F238E27FC236}">
                <a16:creationId xmlns:a16="http://schemas.microsoft.com/office/drawing/2014/main" id="{87BB3478-0FAA-62F8-69D6-6F400CCF490B}"/>
              </a:ext>
            </a:extLst>
          </p:cNvPr>
          <p:cNvSpPr>
            <a:spLocks noChangeAspect="1"/>
          </p:cNvSpPr>
          <p:nvPr/>
        </p:nvSpPr>
        <p:spPr>
          <a:xfrm>
            <a:off x="1196521" y="4275961"/>
            <a:ext cx="274320" cy="274320"/>
          </a:xfrm>
          <a:prstGeom prst="ellipse">
            <a:avLst/>
          </a:prstGeom>
          <a:solidFill>
            <a:srgbClr val="7D9E97"/>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ptos" panose="020B0004020202020204"/>
                <a:ea typeface="+mn-ea"/>
                <a:cs typeface="+mn-cs"/>
              </a:rPr>
              <a:t>1</a:t>
            </a:r>
          </a:p>
        </p:txBody>
      </p:sp>
      <p:sp>
        <p:nvSpPr>
          <p:cNvPr id="76" name="Rectangle 75">
            <a:extLst>
              <a:ext uri="{FF2B5EF4-FFF2-40B4-BE49-F238E27FC236}">
                <a16:creationId xmlns:a16="http://schemas.microsoft.com/office/drawing/2014/main" id="{AC40ACD6-E6B5-8A7D-F9A2-C735E35EAB7A}"/>
              </a:ext>
            </a:extLst>
          </p:cNvPr>
          <p:cNvSpPr/>
          <p:nvPr/>
        </p:nvSpPr>
        <p:spPr>
          <a:xfrm>
            <a:off x="1139067" y="2259673"/>
            <a:ext cx="1920240" cy="1737360"/>
          </a:xfrm>
          <a:prstGeom prst="rect">
            <a:avLst/>
          </a:prstGeom>
          <a:solidFill>
            <a:srgbClr val="AFC1CD"/>
          </a:solidFill>
          <a:ln w="12700" cap="flat" cmpd="sng" algn="ctr">
            <a:solidFill>
              <a:sysClr val="windowText" lastClr="000000"/>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CPU (producer)</a:t>
            </a:r>
          </a:p>
        </p:txBody>
      </p:sp>
      <p:sp>
        <p:nvSpPr>
          <p:cNvPr id="77" name="Rectangle 76">
            <a:extLst>
              <a:ext uri="{FF2B5EF4-FFF2-40B4-BE49-F238E27FC236}">
                <a16:creationId xmlns:a16="http://schemas.microsoft.com/office/drawing/2014/main" id="{AAE7732F-A7F9-25CB-7D01-6F1D123E7245}"/>
              </a:ext>
            </a:extLst>
          </p:cNvPr>
          <p:cNvSpPr/>
          <p:nvPr/>
        </p:nvSpPr>
        <p:spPr>
          <a:xfrm>
            <a:off x="3135771" y="2259673"/>
            <a:ext cx="1920240" cy="1737360"/>
          </a:xfrm>
          <a:prstGeom prst="rect">
            <a:avLst/>
          </a:prstGeom>
          <a:solidFill>
            <a:sysClr val="window" lastClr="FFFFFF">
              <a:lumMod val="95000"/>
            </a:sysClr>
          </a:solidFill>
          <a:ln w="12700" cap="flat" cmpd="sng" algn="ctr">
            <a:solidFill>
              <a:sysClr val="windowText" lastClr="000000"/>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CXL (consumer)</a:t>
            </a:r>
          </a:p>
        </p:txBody>
      </p:sp>
      <p:sp>
        <p:nvSpPr>
          <p:cNvPr id="78" name="Rectangle 77">
            <a:extLst>
              <a:ext uri="{FF2B5EF4-FFF2-40B4-BE49-F238E27FC236}">
                <a16:creationId xmlns:a16="http://schemas.microsoft.com/office/drawing/2014/main" id="{5DF55E39-C50A-04E2-47AB-FB41B719C138}"/>
              </a:ext>
            </a:extLst>
          </p:cNvPr>
          <p:cNvSpPr/>
          <p:nvPr/>
        </p:nvSpPr>
        <p:spPr>
          <a:xfrm>
            <a:off x="2037666" y="2602481"/>
            <a:ext cx="822960" cy="640080"/>
          </a:xfrm>
          <a:prstGeom prst="rect">
            <a:avLst/>
          </a:prstGeom>
          <a:solidFill>
            <a:srgbClr val="A5A5A5">
              <a:lumMod val="20000"/>
              <a:lumOff val="80000"/>
            </a:srgbClr>
          </a:solidFill>
          <a:ln w="12700" cap="flat" cmpd="sng" algn="ctr">
            <a:solidFill>
              <a:sysClr val="windowText" lastClr="000000"/>
            </a:solidFill>
            <a:prstDash val="solid"/>
            <a:miter lim="800000"/>
          </a:ln>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LLC</a:t>
            </a:r>
          </a:p>
        </p:txBody>
      </p:sp>
      <p:sp>
        <p:nvSpPr>
          <p:cNvPr id="79" name="Rectangle 78">
            <a:extLst>
              <a:ext uri="{FF2B5EF4-FFF2-40B4-BE49-F238E27FC236}">
                <a16:creationId xmlns:a16="http://schemas.microsoft.com/office/drawing/2014/main" id="{6704F58C-8049-5C38-FB36-1161811EF150}"/>
              </a:ext>
            </a:extLst>
          </p:cNvPr>
          <p:cNvSpPr/>
          <p:nvPr/>
        </p:nvSpPr>
        <p:spPr>
          <a:xfrm>
            <a:off x="1222887" y="3284049"/>
            <a:ext cx="1637739" cy="611053"/>
          </a:xfrm>
          <a:prstGeom prst="rect">
            <a:avLst/>
          </a:prstGeom>
          <a:solidFill>
            <a:sysClr val="window" lastClr="FFFFFF"/>
          </a:solidFill>
          <a:ln w="12700" cap="flat" cmpd="sng" algn="ctr">
            <a:solidFill>
              <a:sysClr val="windowText" lastClr="000000"/>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Mem.</a:t>
            </a:r>
          </a:p>
        </p:txBody>
      </p:sp>
      <p:sp>
        <p:nvSpPr>
          <p:cNvPr id="80" name="Rectangle 79">
            <a:extLst>
              <a:ext uri="{FF2B5EF4-FFF2-40B4-BE49-F238E27FC236}">
                <a16:creationId xmlns:a16="http://schemas.microsoft.com/office/drawing/2014/main" id="{F0083EB4-4904-8DBE-E817-18DBC66542EB}"/>
              </a:ext>
            </a:extLst>
          </p:cNvPr>
          <p:cNvSpPr/>
          <p:nvPr/>
        </p:nvSpPr>
        <p:spPr>
          <a:xfrm>
            <a:off x="2297793" y="2971486"/>
            <a:ext cx="274320" cy="182880"/>
          </a:xfrm>
          <a:prstGeom prst="rect">
            <a:avLst/>
          </a:prstGeom>
          <a:solidFill>
            <a:srgbClr val="7D9E97"/>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1" name="Rectangle 80">
            <a:extLst>
              <a:ext uri="{FF2B5EF4-FFF2-40B4-BE49-F238E27FC236}">
                <a16:creationId xmlns:a16="http://schemas.microsoft.com/office/drawing/2014/main" id="{BBBBE876-B392-3514-1830-C55420A8CC92}"/>
              </a:ext>
            </a:extLst>
          </p:cNvPr>
          <p:cNvSpPr/>
          <p:nvPr/>
        </p:nvSpPr>
        <p:spPr>
          <a:xfrm>
            <a:off x="1222887" y="2868641"/>
            <a:ext cx="731520" cy="365760"/>
          </a:xfrm>
          <a:prstGeom prst="rect">
            <a:avLst/>
          </a:prstGeom>
          <a:solidFill>
            <a:srgbClr val="A5A5A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Core</a:t>
            </a:r>
          </a:p>
        </p:txBody>
      </p:sp>
      <p:cxnSp>
        <p:nvCxnSpPr>
          <p:cNvPr id="82" name="Straight Arrow Connector 81">
            <a:extLst>
              <a:ext uri="{FF2B5EF4-FFF2-40B4-BE49-F238E27FC236}">
                <a16:creationId xmlns:a16="http://schemas.microsoft.com/office/drawing/2014/main" id="{576C9A68-935C-C9AA-7D77-8D385BE10ACD}"/>
              </a:ext>
            </a:extLst>
          </p:cNvPr>
          <p:cNvCxnSpPr>
            <a:cxnSpLocks/>
          </p:cNvCxnSpPr>
          <p:nvPr/>
        </p:nvCxnSpPr>
        <p:spPr>
          <a:xfrm>
            <a:off x="1954407" y="3062926"/>
            <a:ext cx="343386" cy="0"/>
          </a:xfrm>
          <a:prstGeom prst="straightConnector1">
            <a:avLst/>
          </a:prstGeom>
          <a:noFill/>
          <a:ln w="38100" cap="flat" cmpd="sng" algn="ctr">
            <a:solidFill>
              <a:sysClr val="windowText" lastClr="000000"/>
            </a:solidFill>
            <a:prstDash val="solid"/>
            <a:miter lim="800000"/>
            <a:tailEnd type="triangle"/>
          </a:ln>
          <a:effectLst/>
        </p:spPr>
      </p:cxnSp>
      <p:sp>
        <p:nvSpPr>
          <p:cNvPr id="83" name="Rectangle 82">
            <a:extLst>
              <a:ext uri="{FF2B5EF4-FFF2-40B4-BE49-F238E27FC236}">
                <a16:creationId xmlns:a16="http://schemas.microsoft.com/office/drawing/2014/main" id="{EA8C7901-920D-020F-B6A9-7ADF0F5B88A8}"/>
              </a:ext>
            </a:extLst>
          </p:cNvPr>
          <p:cNvSpPr/>
          <p:nvPr/>
        </p:nvSpPr>
        <p:spPr>
          <a:xfrm>
            <a:off x="3225356" y="2602481"/>
            <a:ext cx="822960" cy="640080"/>
          </a:xfrm>
          <a:prstGeom prst="rect">
            <a:avLst/>
          </a:prstGeom>
          <a:solidFill>
            <a:srgbClr val="A5A5A5">
              <a:lumMod val="20000"/>
              <a:lumOff val="80000"/>
            </a:srgbClr>
          </a:solidFill>
          <a:ln w="12700" cap="flat" cmpd="sng" algn="ctr">
            <a:solidFill>
              <a:sysClr val="windowText" lastClr="000000"/>
            </a:solidFill>
            <a:prstDash val="solid"/>
            <a:miter lim="800000"/>
          </a:ln>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HMC</a:t>
            </a:r>
          </a:p>
        </p:txBody>
      </p:sp>
      <p:sp>
        <p:nvSpPr>
          <p:cNvPr id="84" name="Rectangle 83">
            <a:extLst>
              <a:ext uri="{FF2B5EF4-FFF2-40B4-BE49-F238E27FC236}">
                <a16:creationId xmlns:a16="http://schemas.microsoft.com/office/drawing/2014/main" id="{0B1C82A3-55CB-D997-6B00-78217425A101}"/>
              </a:ext>
            </a:extLst>
          </p:cNvPr>
          <p:cNvSpPr/>
          <p:nvPr/>
        </p:nvSpPr>
        <p:spPr>
          <a:xfrm>
            <a:off x="3217533" y="3284049"/>
            <a:ext cx="1637739" cy="611053"/>
          </a:xfrm>
          <a:prstGeom prst="rect">
            <a:avLst/>
          </a:prstGeom>
          <a:solidFill>
            <a:sysClr val="window" lastClr="FFFFFF"/>
          </a:solidFill>
          <a:ln w="12700" cap="flat" cmpd="sng" algn="ctr">
            <a:solidFill>
              <a:sysClr val="windowText" lastClr="000000"/>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Mem.</a:t>
            </a:r>
          </a:p>
        </p:txBody>
      </p:sp>
      <p:sp>
        <p:nvSpPr>
          <p:cNvPr id="85" name="Rectangle 84">
            <a:extLst>
              <a:ext uri="{FF2B5EF4-FFF2-40B4-BE49-F238E27FC236}">
                <a16:creationId xmlns:a16="http://schemas.microsoft.com/office/drawing/2014/main" id="{20AD36FE-241B-F87B-42A9-7E73A7EF9346}"/>
              </a:ext>
            </a:extLst>
          </p:cNvPr>
          <p:cNvSpPr/>
          <p:nvPr/>
        </p:nvSpPr>
        <p:spPr>
          <a:xfrm>
            <a:off x="4118176" y="2876160"/>
            <a:ext cx="731520" cy="365760"/>
          </a:xfrm>
          <a:prstGeom prst="rect">
            <a:avLst/>
          </a:prstGeom>
          <a:solidFill>
            <a:srgbClr val="A5A5A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PFU</a:t>
            </a:r>
          </a:p>
        </p:txBody>
      </p:sp>
      <p:cxnSp>
        <p:nvCxnSpPr>
          <p:cNvPr id="86" name="Straight Arrow Connector 85">
            <a:extLst>
              <a:ext uri="{FF2B5EF4-FFF2-40B4-BE49-F238E27FC236}">
                <a16:creationId xmlns:a16="http://schemas.microsoft.com/office/drawing/2014/main" id="{074C5853-1A2A-61EF-E299-DAAD06C07AD0}"/>
              </a:ext>
            </a:extLst>
          </p:cNvPr>
          <p:cNvCxnSpPr>
            <a:cxnSpLocks/>
          </p:cNvCxnSpPr>
          <p:nvPr/>
        </p:nvCxnSpPr>
        <p:spPr>
          <a:xfrm flipV="1">
            <a:off x="2572113" y="3062926"/>
            <a:ext cx="1546063" cy="0"/>
          </a:xfrm>
          <a:prstGeom prst="straightConnector1">
            <a:avLst/>
          </a:prstGeom>
          <a:noFill/>
          <a:ln w="38100" cap="flat" cmpd="sng" algn="ctr">
            <a:solidFill>
              <a:sysClr val="windowText" lastClr="000000"/>
            </a:solidFill>
            <a:prstDash val="solid"/>
            <a:miter lim="800000"/>
            <a:tailEnd type="triangle"/>
          </a:ln>
          <a:effectLst/>
        </p:spPr>
      </p:cxnSp>
      <p:cxnSp>
        <p:nvCxnSpPr>
          <p:cNvPr id="88" name="Elbow Connector 87">
            <a:extLst>
              <a:ext uri="{FF2B5EF4-FFF2-40B4-BE49-F238E27FC236}">
                <a16:creationId xmlns:a16="http://schemas.microsoft.com/office/drawing/2014/main" id="{7726028E-6654-7CF4-48D8-E1771BE97316}"/>
              </a:ext>
            </a:extLst>
          </p:cNvPr>
          <p:cNvCxnSpPr>
            <a:cxnSpLocks/>
            <a:stCxn id="93" idx="3"/>
            <a:endCxn id="85" idx="2"/>
          </p:cNvCxnSpPr>
          <p:nvPr/>
        </p:nvCxnSpPr>
        <p:spPr>
          <a:xfrm flipV="1">
            <a:off x="2562723" y="3241920"/>
            <a:ext cx="1921213" cy="372891"/>
          </a:xfrm>
          <a:prstGeom prst="bentConnector2">
            <a:avLst/>
          </a:prstGeom>
          <a:noFill/>
          <a:ln w="38100" cap="flat" cmpd="sng" algn="ctr">
            <a:solidFill>
              <a:sysClr val="windowText" lastClr="000000"/>
            </a:solidFill>
            <a:prstDash val="solid"/>
            <a:miter lim="800000"/>
            <a:tailEnd type="triangle"/>
          </a:ln>
          <a:effectLst/>
        </p:spPr>
      </p:cxnSp>
      <p:sp>
        <p:nvSpPr>
          <p:cNvPr id="89" name="Oval 88">
            <a:extLst>
              <a:ext uri="{FF2B5EF4-FFF2-40B4-BE49-F238E27FC236}">
                <a16:creationId xmlns:a16="http://schemas.microsoft.com/office/drawing/2014/main" id="{06D1D2D0-1CC0-1C00-061A-5FBC1670F8F0}"/>
              </a:ext>
            </a:extLst>
          </p:cNvPr>
          <p:cNvSpPr>
            <a:spLocks noChangeAspect="1"/>
          </p:cNvSpPr>
          <p:nvPr/>
        </p:nvSpPr>
        <p:spPr>
          <a:xfrm>
            <a:off x="1642873" y="3655748"/>
            <a:ext cx="274320" cy="274320"/>
          </a:xfrm>
          <a:prstGeom prst="ellipse">
            <a:avLst/>
          </a:prstGeom>
          <a:solidFill>
            <a:srgbClr val="7D9E97"/>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ptos" panose="020B0004020202020204"/>
                <a:ea typeface="+mn-ea"/>
                <a:cs typeface="+mn-cs"/>
              </a:rPr>
              <a:t>3</a:t>
            </a:r>
          </a:p>
        </p:txBody>
      </p:sp>
      <p:sp>
        <p:nvSpPr>
          <p:cNvPr id="90" name="Oval 89">
            <a:extLst>
              <a:ext uri="{FF2B5EF4-FFF2-40B4-BE49-F238E27FC236}">
                <a16:creationId xmlns:a16="http://schemas.microsoft.com/office/drawing/2014/main" id="{DD165163-446A-E148-A5E6-87591630E3E2}"/>
              </a:ext>
            </a:extLst>
          </p:cNvPr>
          <p:cNvSpPr>
            <a:spLocks noChangeAspect="1"/>
          </p:cNvSpPr>
          <p:nvPr/>
        </p:nvSpPr>
        <p:spPr>
          <a:xfrm>
            <a:off x="3981016" y="3655748"/>
            <a:ext cx="274320" cy="274320"/>
          </a:xfrm>
          <a:prstGeom prst="ellipse">
            <a:avLst/>
          </a:prstGeom>
          <a:solidFill>
            <a:srgbClr val="7D9E97"/>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ptos" panose="020B0004020202020204"/>
                <a:ea typeface="+mn-ea"/>
                <a:cs typeface="+mn-cs"/>
              </a:rPr>
              <a:t>4</a:t>
            </a:r>
          </a:p>
        </p:txBody>
      </p:sp>
      <p:sp>
        <p:nvSpPr>
          <p:cNvPr id="91" name="Oval 90">
            <a:extLst>
              <a:ext uri="{FF2B5EF4-FFF2-40B4-BE49-F238E27FC236}">
                <a16:creationId xmlns:a16="http://schemas.microsoft.com/office/drawing/2014/main" id="{6DF05F87-776E-A144-DAAE-643F0293FF4D}"/>
              </a:ext>
            </a:extLst>
          </p:cNvPr>
          <p:cNvSpPr>
            <a:spLocks noChangeAspect="1"/>
          </p:cNvSpPr>
          <p:nvPr/>
        </p:nvSpPr>
        <p:spPr>
          <a:xfrm>
            <a:off x="2954671" y="2716901"/>
            <a:ext cx="274320" cy="274320"/>
          </a:xfrm>
          <a:prstGeom prst="ellipse">
            <a:avLst/>
          </a:prstGeom>
          <a:solidFill>
            <a:srgbClr val="7D9E97"/>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ptos" panose="020B0004020202020204"/>
                <a:ea typeface="+mn-ea"/>
                <a:cs typeface="+mn-cs"/>
              </a:rPr>
              <a:t>2</a:t>
            </a:r>
          </a:p>
        </p:txBody>
      </p:sp>
      <p:sp>
        <p:nvSpPr>
          <p:cNvPr id="156" name="Rectangle 155">
            <a:extLst>
              <a:ext uri="{FF2B5EF4-FFF2-40B4-BE49-F238E27FC236}">
                <a16:creationId xmlns:a16="http://schemas.microsoft.com/office/drawing/2014/main" id="{31DA54CB-C71E-D562-EDA0-97DB3E867FEE}"/>
              </a:ext>
            </a:extLst>
          </p:cNvPr>
          <p:cNvSpPr/>
          <p:nvPr/>
        </p:nvSpPr>
        <p:spPr>
          <a:xfrm>
            <a:off x="1917193" y="3525330"/>
            <a:ext cx="646502" cy="17896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a:extLst>
              <a:ext uri="{FF2B5EF4-FFF2-40B4-BE49-F238E27FC236}">
                <a16:creationId xmlns:a16="http://schemas.microsoft.com/office/drawing/2014/main" id="{432E2787-3A53-0EA8-25E0-AA3401087989}"/>
              </a:ext>
            </a:extLst>
          </p:cNvPr>
          <p:cNvSpPr>
            <a:spLocks noChangeAspect="1"/>
          </p:cNvSpPr>
          <p:nvPr/>
        </p:nvSpPr>
        <p:spPr>
          <a:xfrm>
            <a:off x="1936123" y="2717488"/>
            <a:ext cx="274320" cy="274320"/>
          </a:xfrm>
          <a:prstGeom prst="ellipse">
            <a:avLst/>
          </a:prstGeom>
          <a:solidFill>
            <a:srgbClr val="7D9E97"/>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ptos" panose="020B0004020202020204"/>
                <a:ea typeface="+mn-ea"/>
                <a:cs typeface="+mn-cs"/>
              </a:rPr>
              <a:t>1</a:t>
            </a:r>
          </a:p>
        </p:txBody>
      </p:sp>
      <p:sp>
        <p:nvSpPr>
          <p:cNvPr id="93" name="Rectangle 92">
            <a:extLst>
              <a:ext uri="{FF2B5EF4-FFF2-40B4-BE49-F238E27FC236}">
                <a16:creationId xmlns:a16="http://schemas.microsoft.com/office/drawing/2014/main" id="{6C4C09CC-D8B1-5770-AE6A-957BEE824879}"/>
              </a:ext>
            </a:extLst>
          </p:cNvPr>
          <p:cNvSpPr/>
          <p:nvPr/>
        </p:nvSpPr>
        <p:spPr>
          <a:xfrm>
            <a:off x="2288403" y="3523371"/>
            <a:ext cx="274320" cy="182880"/>
          </a:xfrm>
          <a:prstGeom prst="rect">
            <a:avLst/>
          </a:prstGeom>
          <a:solidFill>
            <a:srgbClr val="7D9E97"/>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7" name="Oval 96">
            <a:extLst>
              <a:ext uri="{FF2B5EF4-FFF2-40B4-BE49-F238E27FC236}">
                <a16:creationId xmlns:a16="http://schemas.microsoft.com/office/drawing/2014/main" id="{CAC5F29A-2195-E329-043D-5ACEC72DBC0B}"/>
              </a:ext>
            </a:extLst>
          </p:cNvPr>
          <p:cNvSpPr>
            <a:spLocks noChangeAspect="1"/>
          </p:cNvSpPr>
          <p:nvPr/>
        </p:nvSpPr>
        <p:spPr>
          <a:xfrm>
            <a:off x="2434953" y="4275961"/>
            <a:ext cx="274320" cy="274320"/>
          </a:xfrm>
          <a:prstGeom prst="ellipse">
            <a:avLst/>
          </a:prstGeom>
          <a:solidFill>
            <a:srgbClr val="7D9E97"/>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ptos" panose="020B0004020202020204"/>
                <a:ea typeface="+mn-ea"/>
                <a:cs typeface="+mn-cs"/>
              </a:rPr>
              <a:t>2</a:t>
            </a:r>
          </a:p>
        </p:txBody>
      </p:sp>
      <p:sp>
        <p:nvSpPr>
          <p:cNvPr id="99" name="Oval 98">
            <a:extLst>
              <a:ext uri="{FF2B5EF4-FFF2-40B4-BE49-F238E27FC236}">
                <a16:creationId xmlns:a16="http://schemas.microsoft.com/office/drawing/2014/main" id="{1DBD0E39-364A-D620-8761-2AA36A6D4203}"/>
              </a:ext>
            </a:extLst>
          </p:cNvPr>
          <p:cNvSpPr>
            <a:spLocks noChangeAspect="1"/>
          </p:cNvSpPr>
          <p:nvPr/>
        </p:nvSpPr>
        <p:spPr>
          <a:xfrm>
            <a:off x="2425563" y="4875007"/>
            <a:ext cx="274320" cy="274320"/>
          </a:xfrm>
          <a:prstGeom prst="ellipse">
            <a:avLst/>
          </a:prstGeom>
          <a:solidFill>
            <a:srgbClr val="7D9E97"/>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ptos" panose="020B0004020202020204"/>
                <a:ea typeface="+mn-ea"/>
                <a:cs typeface="+mn-cs"/>
              </a:rPr>
              <a:t>4</a:t>
            </a:r>
          </a:p>
        </p:txBody>
      </p:sp>
      <p:sp>
        <p:nvSpPr>
          <p:cNvPr id="100" name="Oval 99">
            <a:extLst>
              <a:ext uri="{FF2B5EF4-FFF2-40B4-BE49-F238E27FC236}">
                <a16:creationId xmlns:a16="http://schemas.microsoft.com/office/drawing/2014/main" id="{9C77F146-85D2-A7E4-31A6-8757FEDD8FE2}"/>
              </a:ext>
            </a:extLst>
          </p:cNvPr>
          <p:cNvSpPr>
            <a:spLocks noChangeAspect="1"/>
          </p:cNvSpPr>
          <p:nvPr/>
        </p:nvSpPr>
        <p:spPr>
          <a:xfrm>
            <a:off x="1187289" y="4875007"/>
            <a:ext cx="274320" cy="274320"/>
          </a:xfrm>
          <a:prstGeom prst="ellipse">
            <a:avLst/>
          </a:prstGeom>
          <a:solidFill>
            <a:srgbClr val="7D9E97"/>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ptos" panose="020B0004020202020204"/>
                <a:ea typeface="+mn-ea"/>
                <a:cs typeface="+mn-cs"/>
              </a:rPr>
              <a:t>3</a:t>
            </a:r>
          </a:p>
        </p:txBody>
      </p:sp>
      <p:sp>
        <p:nvSpPr>
          <p:cNvPr id="125" name="Rectangle 124">
            <a:extLst>
              <a:ext uri="{FF2B5EF4-FFF2-40B4-BE49-F238E27FC236}">
                <a16:creationId xmlns:a16="http://schemas.microsoft.com/office/drawing/2014/main" id="{33B191EA-3490-A9FE-C24F-D3BCEA32C7D1}"/>
              </a:ext>
            </a:extLst>
          </p:cNvPr>
          <p:cNvSpPr/>
          <p:nvPr/>
        </p:nvSpPr>
        <p:spPr>
          <a:xfrm>
            <a:off x="6338933" y="2259673"/>
            <a:ext cx="1920240" cy="1737360"/>
          </a:xfrm>
          <a:prstGeom prst="rect">
            <a:avLst/>
          </a:prstGeom>
          <a:solidFill>
            <a:srgbClr val="AFC1CD"/>
          </a:solidFill>
          <a:ln w="12700" cap="flat" cmpd="sng" algn="ctr">
            <a:solidFill>
              <a:sysClr val="windowText" lastClr="000000"/>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CPU (producer)</a:t>
            </a:r>
          </a:p>
        </p:txBody>
      </p:sp>
      <p:sp>
        <p:nvSpPr>
          <p:cNvPr id="126" name="Rectangle 125">
            <a:extLst>
              <a:ext uri="{FF2B5EF4-FFF2-40B4-BE49-F238E27FC236}">
                <a16:creationId xmlns:a16="http://schemas.microsoft.com/office/drawing/2014/main" id="{97517F88-286D-0A7B-341D-0A0E06C08609}"/>
              </a:ext>
            </a:extLst>
          </p:cNvPr>
          <p:cNvSpPr/>
          <p:nvPr/>
        </p:nvSpPr>
        <p:spPr>
          <a:xfrm>
            <a:off x="8335637" y="2259673"/>
            <a:ext cx="1920240" cy="1737360"/>
          </a:xfrm>
          <a:prstGeom prst="rect">
            <a:avLst/>
          </a:prstGeom>
          <a:solidFill>
            <a:sysClr val="window" lastClr="FFFFFF">
              <a:lumMod val="95000"/>
            </a:sysClr>
          </a:solidFill>
          <a:ln w="12700" cap="flat" cmpd="sng" algn="ctr">
            <a:solidFill>
              <a:sysClr val="windowText" lastClr="000000"/>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CXL (consumer)</a:t>
            </a:r>
          </a:p>
        </p:txBody>
      </p:sp>
      <p:sp>
        <p:nvSpPr>
          <p:cNvPr id="127" name="Rectangle 126">
            <a:extLst>
              <a:ext uri="{FF2B5EF4-FFF2-40B4-BE49-F238E27FC236}">
                <a16:creationId xmlns:a16="http://schemas.microsoft.com/office/drawing/2014/main" id="{64847A00-59C8-D8BD-3AD4-FC72F258AAA4}"/>
              </a:ext>
            </a:extLst>
          </p:cNvPr>
          <p:cNvSpPr/>
          <p:nvPr/>
        </p:nvSpPr>
        <p:spPr>
          <a:xfrm>
            <a:off x="7237532" y="2602481"/>
            <a:ext cx="822960" cy="640080"/>
          </a:xfrm>
          <a:prstGeom prst="rect">
            <a:avLst/>
          </a:prstGeom>
          <a:solidFill>
            <a:srgbClr val="A5A5A5">
              <a:lumMod val="20000"/>
              <a:lumOff val="80000"/>
            </a:srgbClr>
          </a:solidFill>
          <a:ln w="12700" cap="flat" cmpd="sng" algn="ctr">
            <a:solidFill>
              <a:sysClr val="windowText" lastClr="000000"/>
            </a:solidFill>
            <a:prstDash val="solid"/>
            <a:miter lim="800000"/>
          </a:ln>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LLC</a:t>
            </a:r>
          </a:p>
        </p:txBody>
      </p:sp>
      <p:sp>
        <p:nvSpPr>
          <p:cNvPr id="128" name="Rectangle 127">
            <a:extLst>
              <a:ext uri="{FF2B5EF4-FFF2-40B4-BE49-F238E27FC236}">
                <a16:creationId xmlns:a16="http://schemas.microsoft.com/office/drawing/2014/main" id="{44270468-E42E-3B5C-27E6-9CF28129757C}"/>
              </a:ext>
            </a:extLst>
          </p:cNvPr>
          <p:cNvSpPr/>
          <p:nvPr/>
        </p:nvSpPr>
        <p:spPr>
          <a:xfrm>
            <a:off x="6422753" y="3284049"/>
            <a:ext cx="1637739" cy="611053"/>
          </a:xfrm>
          <a:prstGeom prst="rect">
            <a:avLst/>
          </a:prstGeom>
          <a:solidFill>
            <a:sysClr val="window" lastClr="FFFFFF"/>
          </a:solidFill>
          <a:ln w="12700" cap="flat" cmpd="sng" algn="ctr">
            <a:solidFill>
              <a:sysClr val="windowText" lastClr="000000"/>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Mem.</a:t>
            </a:r>
          </a:p>
        </p:txBody>
      </p:sp>
      <p:sp>
        <p:nvSpPr>
          <p:cNvPr id="129" name="Rectangle 128">
            <a:extLst>
              <a:ext uri="{FF2B5EF4-FFF2-40B4-BE49-F238E27FC236}">
                <a16:creationId xmlns:a16="http://schemas.microsoft.com/office/drawing/2014/main" id="{2A5470AB-0984-2D53-8CC0-393F1F943EC5}"/>
              </a:ext>
            </a:extLst>
          </p:cNvPr>
          <p:cNvSpPr/>
          <p:nvPr/>
        </p:nvSpPr>
        <p:spPr>
          <a:xfrm>
            <a:off x="6422753" y="2868641"/>
            <a:ext cx="731520" cy="365760"/>
          </a:xfrm>
          <a:prstGeom prst="rect">
            <a:avLst/>
          </a:prstGeom>
          <a:solidFill>
            <a:srgbClr val="A5A5A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Core</a:t>
            </a:r>
          </a:p>
        </p:txBody>
      </p:sp>
      <p:sp>
        <p:nvSpPr>
          <p:cNvPr id="130" name="Rectangle 129">
            <a:extLst>
              <a:ext uri="{FF2B5EF4-FFF2-40B4-BE49-F238E27FC236}">
                <a16:creationId xmlns:a16="http://schemas.microsoft.com/office/drawing/2014/main" id="{49AD5849-64D5-70D0-A734-FF42C9A75C8F}"/>
              </a:ext>
            </a:extLst>
          </p:cNvPr>
          <p:cNvSpPr/>
          <p:nvPr/>
        </p:nvSpPr>
        <p:spPr>
          <a:xfrm>
            <a:off x="8425222" y="2602481"/>
            <a:ext cx="822960" cy="640080"/>
          </a:xfrm>
          <a:prstGeom prst="rect">
            <a:avLst/>
          </a:prstGeom>
          <a:solidFill>
            <a:srgbClr val="A5A5A5">
              <a:lumMod val="20000"/>
              <a:lumOff val="80000"/>
            </a:srgbClr>
          </a:solidFill>
          <a:ln w="12700" cap="flat" cmpd="sng" algn="ctr">
            <a:solidFill>
              <a:sysClr val="windowText" lastClr="000000"/>
            </a:solidFill>
            <a:prstDash val="solid"/>
            <a:miter lim="800000"/>
          </a:ln>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DMC</a:t>
            </a:r>
          </a:p>
        </p:txBody>
      </p:sp>
      <p:sp>
        <p:nvSpPr>
          <p:cNvPr id="131" name="Rectangle 130">
            <a:extLst>
              <a:ext uri="{FF2B5EF4-FFF2-40B4-BE49-F238E27FC236}">
                <a16:creationId xmlns:a16="http://schemas.microsoft.com/office/drawing/2014/main" id="{B8608479-1D9D-8732-DAE2-642CDAAFD6E8}"/>
              </a:ext>
            </a:extLst>
          </p:cNvPr>
          <p:cNvSpPr/>
          <p:nvPr/>
        </p:nvSpPr>
        <p:spPr>
          <a:xfrm>
            <a:off x="8417399" y="3284049"/>
            <a:ext cx="1637739" cy="611053"/>
          </a:xfrm>
          <a:prstGeom prst="rect">
            <a:avLst/>
          </a:prstGeom>
          <a:solidFill>
            <a:sysClr val="window" lastClr="FFFFFF"/>
          </a:solidFill>
          <a:ln w="12700" cap="flat" cmpd="sng" algn="ctr">
            <a:solidFill>
              <a:sysClr val="windowText" lastClr="000000"/>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Mem.</a:t>
            </a:r>
          </a:p>
        </p:txBody>
      </p:sp>
      <p:sp>
        <p:nvSpPr>
          <p:cNvPr id="132" name="Rectangle 131">
            <a:extLst>
              <a:ext uri="{FF2B5EF4-FFF2-40B4-BE49-F238E27FC236}">
                <a16:creationId xmlns:a16="http://schemas.microsoft.com/office/drawing/2014/main" id="{BC22B68E-00A1-D2A9-9FD0-8C5CF155D72B}"/>
              </a:ext>
            </a:extLst>
          </p:cNvPr>
          <p:cNvSpPr/>
          <p:nvPr/>
        </p:nvSpPr>
        <p:spPr>
          <a:xfrm>
            <a:off x="9318042" y="2876160"/>
            <a:ext cx="731520" cy="365760"/>
          </a:xfrm>
          <a:prstGeom prst="rect">
            <a:avLst/>
          </a:prstGeom>
          <a:solidFill>
            <a:srgbClr val="A5A5A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PFU</a:t>
            </a:r>
          </a:p>
        </p:txBody>
      </p:sp>
      <p:cxnSp>
        <p:nvCxnSpPr>
          <p:cNvPr id="133" name="Elbow Connector 132">
            <a:extLst>
              <a:ext uri="{FF2B5EF4-FFF2-40B4-BE49-F238E27FC236}">
                <a16:creationId xmlns:a16="http://schemas.microsoft.com/office/drawing/2014/main" id="{BDE00A47-403D-B443-CFF6-6CD549471794}"/>
              </a:ext>
            </a:extLst>
          </p:cNvPr>
          <p:cNvCxnSpPr>
            <a:cxnSpLocks/>
            <a:stCxn id="142" idx="3"/>
            <a:endCxn id="132" idx="3"/>
          </p:cNvCxnSpPr>
          <p:nvPr/>
        </p:nvCxnSpPr>
        <p:spPr>
          <a:xfrm flipV="1">
            <a:off x="9784245" y="3059040"/>
            <a:ext cx="265317" cy="533646"/>
          </a:xfrm>
          <a:prstGeom prst="bentConnector3">
            <a:avLst>
              <a:gd name="adj1" fmla="val 163057"/>
            </a:avLst>
          </a:prstGeom>
          <a:noFill/>
          <a:ln w="38100" cap="flat" cmpd="sng" algn="ctr">
            <a:solidFill>
              <a:sysClr val="windowText" lastClr="000000"/>
            </a:solidFill>
            <a:prstDash val="solid"/>
            <a:miter lim="800000"/>
            <a:tailEnd type="triangle"/>
          </a:ln>
          <a:effectLst/>
        </p:spPr>
      </p:cxnSp>
      <p:cxnSp>
        <p:nvCxnSpPr>
          <p:cNvPr id="134" name="Elbow Connector 133">
            <a:extLst>
              <a:ext uri="{FF2B5EF4-FFF2-40B4-BE49-F238E27FC236}">
                <a16:creationId xmlns:a16="http://schemas.microsoft.com/office/drawing/2014/main" id="{FEF2EF56-A302-CD56-32BC-7B3434DD8AFE}"/>
              </a:ext>
            </a:extLst>
          </p:cNvPr>
          <p:cNvCxnSpPr>
            <a:cxnSpLocks/>
            <a:stCxn id="129" idx="2"/>
            <a:endCxn id="142" idx="1"/>
          </p:cNvCxnSpPr>
          <p:nvPr/>
        </p:nvCxnSpPr>
        <p:spPr>
          <a:xfrm rot="16200000" flipH="1">
            <a:off x="7970077" y="2052837"/>
            <a:ext cx="358285" cy="2721412"/>
          </a:xfrm>
          <a:prstGeom prst="bentConnector2">
            <a:avLst/>
          </a:prstGeom>
          <a:noFill/>
          <a:ln w="38100" cap="flat" cmpd="sng" algn="ctr">
            <a:solidFill>
              <a:sysClr val="windowText" lastClr="000000"/>
            </a:solidFill>
            <a:prstDash val="solid"/>
            <a:miter lim="800000"/>
            <a:tailEnd type="triangle"/>
          </a:ln>
          <a:effectLst/>
        </p:spPr>
      </p:cxnSp>
      <p:sp>
        <p:nvSpPr>
          <p:cNvPr id="135" name="Rectangle 134">
            <a:extLst>
              <a:ext uri="{FF2B5EF4-FFF2-40B4-BE49-F238E27FC236}">
                <a16:creationId xmlns:a16="http://schemas.microsoft.com/office/drawing/2014/main" id="{6A691961-DA2B-632A-E70B-3AFF710C2ABF}"/>
              </a:ext>
            </a:extLst>
          </p:cNvPr>
          <p:cNvSpPr/>
          <p:nvPr/>
        </p:nvSpPr>
        <p:spPr>
          <a:xfrm>
            <a:off x="7488282" y="2969086"/>
            <a:ext cx="274320" cy="182880"/>
          </a:xfrm>
          <a:prstGeom prst="rect">
            <a:avLst/>
          </a:prstGeom>
          <a:solidFill>
            <a:srgbClr val="7D9E97"/>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36" name="Straight Arrow Connector 135">
            <a:extLst>
              <a:ext uri="{FF2B5EF4-FFF2-40B4-BE49-F238E27FC236}">
                <a16:creationId xmlns:a16="http://schemas.microsoft.com/office/drawing/2014/main" id="{41481050-F14A-1475-13B1-3459C6E6BF60}"/>
              </a:ext>
            </a:extLst>
          </p:cNvPr>
          <p:cNvCxnSpPr>
            <a:cxnSpLocks/>
          </p:cNvCxnSpPr>
          <p:nvPr/>
        </p:nvCxnSpPr>
        <p:spPr>
          <a:xfrm>
            <a:off x="7144896" y="3060526"/>
            <a:ext cx="343386" cy="0"/>
          </a:xfrm>
          <a:prstGeom prst="straightConnector1">
            <a:avLst/>
          </a:prstGeom>
          <a:noFill/>
          <a:ln w="38100" cap="flat" cmpd="sng" algn="ctr">
            <a:solidFill>
              <a:sysClr val="windowText" lastClr="000000"/>
            </a:solidFill>
            <a:prstDash val="solid"/>
            <a:miter lim="800000"/>
            <a:tailEnd type="triangle"/>
          </a:ln>
          <a:effectLst/>
        </p:spPr>
      </p:cxnSp>
      <p:cxnSp>
        <p:nvCxnSpPr>
          <p:cNvPr id="137" name="Straight Arrow Connector 136">
            <a:extLst>
              <a:ext uri="{FF2B5EF4-FFF2-40B4-BE49-F238E27FC236}">
                <a16:creationId xmlns:a16="http://schemas.microsoft.com/office/drawing/2014/main" id="{A7399561-F66D-2A76-5CB2-D8107F0AB4A6}"/>
              </a:ext>
            </a:extLst>
          </p:cNvPr>
          <p:cNvCxnSpPr>
            <a:cxnSpLocks/>
            <a:stCxn id="135" idx="3"/>
            <a:endCxn id="132" idx="1"/>
          </p:cNvCxnSpPr>
          <p:nvPr/>
        </p:nvCxnSpPr>
        <p:spPr>
          <a:xfrm flipV="1">
            <a:off x="7762602" y="3059040"/>
            <a:ext cx="1555440" cy="1486"/>
          </a:xfrm>
          <a:prstGeom prst="straightConnector1">
            <a:avLst/>
          </a:prstGeom>
          <a:noFill/>
          <a:ln w="38100" cap="flat" cmpd="sng" algn="ctr">
            <a:solidFill>
              <a:sysClr val="windowText" lastClr="000000"/>
            </a:solidFill>
            <a:prstDash val="solid"/>
            <a:miter lim="800000"/>
            <a:tailEnd type="triangle"/>
          </a:ln>
          <a:effectLst/>
        </p:spPr>
      </p:cxnSp>
      <p:sp>
        <p:nvSpPr>
          <p:cNvPr id="138" name="Oval 137">
            <a:extLst>
              <a:ext uri="{FF2B5EF4-FFF2-40B4-BE49-F238E27FC236}">
                <a16:creationId xmlns:a16="http://schemas.microsoft.com/office/drawing/2014/main" id="{BB860406-42DE-E5AF-DFEB-4FF1D1774FC8}"/>
              </a:ext>
            </a:extLst>
          </p:cNvPr>
          <p:cNvSpPr>
            <a:spLocks noChangeAspect="1"/>
          </p:cNvSpPr>
          <p:nvPr/>
        </p:nvSpPr>
        <p:spPr>
          <a:xfrm>
            <a:off x="6882366" y="3655748"/>
            <a:ext cx="274320" cy="274320"/>
          </a:xfrm>
          <a:prstGeom prst="ellipse">
            <a:avLst/>
          </a:prstGeom>
          <a:solidFill>
            <a:srgbClr val="7D9E97"/>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ptos" panose="020B0004020202020204"/>
                <a:ea typeface="+mn-ea"/>
                <a:cs typeface="+mn-cs"/>
              </a:rPr>
              <a:t>3</a:t>
            </a:r>
          </a:p>
        </p:txBody>
      </p:sp>
      <p:sp>
        <p:nvSpPr>
          <p:cNvPr id="139" name="Oval 138">
            <a:extLst>
              <a:ext uri="{FF2B5EF4-FFF2-40B4-BE49-F238E27FC236}">
                <a16:creationId xmlns:a16="http://schemas.microsoft.com/office/drawing/2014/main" id="{E8A9B9EB-3A88-0E3D-BAF2-C8BDB1126851}"/>
              </a:ext>
            </a:extLst>
          </p:cNvPr>
          <p:cNvSpPr>
            <a:spLocks noChangeAspect="1"/>
          </p:cNvSpPr>
          <p:nvPr/>
        </p:nvSpPr>
        <p:spPr>
          <a:xfrm>
            <a:off x="9931709" y="3655748"/>
            <a:ext cx="274320" cy="274320"/>
          </a:xfrm>
          <a:prstGeom prst="ellipse">
            <a:avLst/>
          </a:prstGeom>
          <a:solidFill>
            <a:srgbClr val="7D9E97"/>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ptos" panose="020B0004020202020204"/>
                <a:ea typeface="+mn-ea"/>
                <a:cs typeface="+mn-cs"/>
              </a:rPr>
              <a:t>4</a:t>
            </a:r>
          </a:p>
        </p:txBody>
      </p:sp>
      <p:sp>
        <p:nvSpPr>
          <p:cNvPr id="140" name="Oval 139">
            <a:extLst>
              <a:ext uri="{FF2B5EF4-FFF2-40B4-BE49-F238E27FC236}">
                <a16:creationId xmlns:a16="http://schemas.microsoft.com/office/drawing/2014/main" id="{74543469-2860-85F9-CE25-B53788CA8863}"/>
              </a:ext>
            </a:extLst>
          </p:cNvPr>
          <p:cNvSpPr>
            <a:spLocks noChangeAspect="1"/>
          </p:cNvSpPr>
          <p:nvPr/>
        </p:nvSpPr>
        <p:spPr>
          <a:xfrm>
            <a:off x="8133204" y="2748595"/>
            <a:ext cx="274320" cy="274320"/>
          </a:xfrm>
          <a:prstGeom prst="ellipse">
            <a:avLst/>
          </a:prstGeom>
          <a:solidFill>
            <a:srgbClr val="7D9E97"/>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ptos" panose="020B0004020202020204"/>
                <a:ea typeface="+mn-ea"/>
                <a:cs typeface="+mn-cs"/>
              </a:rPr>
              <a:t>2</a:t>
            </a:r>
          </a:p>
        </p:txBody>
      </p:sp>
      <p:sp>
        <p:nvSpPr>
          <p:cNvPr id="141" name="Oval 140">
            <a:extLst>
              <a:ext uri="{FF2B5EF4-FFF2-40B4-BE49-F238E27FC236}">
                <a16:creationId xmlns:a16="http://schemas.microsoft.com/office/drawing/2014/main" id="{7C7A4B50-12F6-F505-15CD-30898314204D}"/>
              </a:ext>
            </a:extLst>
          </p:cNvPr>
          <p:cNvSpPr>
            <a:spLocks noChangeAspect="1"/>
          </p:cNvSpPr>
          <p:nvPr/>
        </p:nvSpPr>
        <p:spPr>
          <a:xfrm>
            <a:off x="7114656" y="2749182"/>
            <a:ext cx="274320" cy="274320"/>
          </a:xfrm>
          <a:prstGeom prst="ellipse">
            <a:avLst/>
          </a:prstGeom>
          <a:solidFill>
            <a:srgbClr val="7D9E97"/>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ptos" panose="020B0004020202020204"/>
                <a:ea typeface="+mn-ea"/>
                <a:cs typeface="+mn-cs"/>
              </a:rPr>
              <a:t>1</a:t>
            </a:r>
          </a:p>
        </p:txBody>
      </p:sp>
      <p:sp>
        <p:nvSpPr>
          <p:cNvPr id="142" name="Rectangle 141">
            <a:extLst>
              <a:ext uri="{FF2B5EF4-FFF2-40B4-BE49-F238E27FC236}">
                <a16:creationId xmlns:a16="http://schemas.microsoft.com/office/drawing/2014/main" id="{8CF14A60-A017-6C02-D617-C1F6CFA78AD3}"/>
              </a:ext>
            </a:extLst>
          </p:cNvPr>
          <p:cNvSpPr/>
          <p:nvPr/>
        </p:nvSpPr>
        <p:spPr>
          <a:xfrm>
            <a:off x="9509925" y="3501246"/>
            <a:ext cx="274320" cy="182880"/>
          </a:xfrm>
          <a:prstGeom prst="rect">
            <a:avLst/>
          </a:prstGeom>
          <a:solidFill>
            <a:srgbClr val="7D9E97"/>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43" name="Table 142">
            <a:extLst>
              <a:ext uri="{FF2B5EF4-FFF2-40B4-BE49-F238E27FC236}">
                <a16:creationId xmlns:a16="http://schemas.microsoft.com/office/drawing/2014/main" id="{EAA292FA-41AD-17C1-EA00-D3C5892A82C8}"/>
              </a:ext>
            </a:extLst>
          </p:cNvPr>
          <p:cNvGraphicFramePr>
            <a:graphicFrameLocks noGrp="1"/>
          </p:cNvGraphicFramePr>
          <p:nvPr>
            <p:extLst>
              <p:ext uri="{D42A27DB-BD31-4B8C-83A1-F6EECF244321}">
                <p14:modId xmlns:p14="http://schemas.microsoft.com/office/powerpoint/2010/main" val="3850174181"/>
              </p:ext>
            </p:extLst>
          </p:nvPr>
        </p:nvGraphicFramePr>
        <p:xfrm>
          <a:off x="7554042" y="4667798"/>
          <a:ext cx="2683107" cy="579120"/>
        </p:xfrm>
        <a:graphic>
          <a:graphicData uri="http://schemas.openxmlformats.org/drawingml/2006/table">
            <a:tbl>
              <a:tblPr firstRow="1" bandRow="1"/>
              <a:tblGrid>
                <a:gridCol w="370084">
                  <a:extLst>
                    <a:ext uri="{9D8B030D-6E8A-4147-A177-3AD203B41FA5}">
                      <a16:colId xmlns:a16="http://schemas.microsoft.com/office/drawing/2014/main" val="4277703554"/>
                    </a:ext>
                  </a:extLst>
                </a:gridCol>
                <a:gridCol w="2313023">
                  <a:extLst>
                    <a:ext uri="{9D8B030D-6E8A-4147-A177-3AD203B41FA5}">
                      <a16:colId xmlns:a16="http://schemas.microsoft.com/office/drawing/2014/main" val="1025771653"/>
                    </a:ext>
                  </a:extLst>
                </a:gridCol>
              </a:tblGrid>
              <a:tr h="576072">
                <a:tc>
                  <a:txBody>
                    <a:bodyPr/>
                    <a:lstStyle>
                      <a:lvl1pPr marL="0" algn="l" defTabSz="914400" rtl="0" eaLnBrk="1" latinLnBrk="0" hangingPunct="1">
                        <a:defRPr sz="1800" kern="1200">
                          <a:solidFill>
                            <a:schemeClr val="tx1"/>
                          </a:solidFill>
                          <a:latin typeface="Aptos" panose="020B0004020202020204"/>
                        </a:defRPr>
                      </a:lvl1pPr>
                      <a:lvl2pPr marL="457200" algn="l" defTabSz="914400" rtl="0" eaLnBrk="1" latinLnBrk="0" hangingPunct="1">
                        <a:defRPr sz="1800" kern="1200">
                          <a:solidFill>
                            <a:schemeClr val="tx1"/>
                          </a:solidFill>
                          <a:latin typeface="Aptos" panose="020B0004020202020204"/>
                        </a:defRPr>
                      </a:lvl2pPr>
                      <a:lvl3pPr marL="914400" algn="l" defTabSz="914400" rtl="0" eaLnBrk="1" latinLnBrk="0" hangingPunct="1">
                        <a:defRPr sz="1800" kern="1200">
                          <a:solidFill>
                            <a:schemeClr val="tx1"/>
                          </a:solidFill>
                          <a:latin typeface="Aptos" panose="020B0004020202020204"/>
                        </a:defRPr>
                      </a:lvl3pPr>
                      <a:lvl4pPr marL="1371600" algn="l" defTabSz="914400" rtl="0" eaLnBrk="1" latinLnBrk="0" hangingPunct="1">
                        <a:defRPr sz="1800" kern="1200">
                          <a:solidFill>
                            <a:schemeClr val="tx1"/>
                          </a:solidFill>
                          <a:latin typeface="Aptos" panose="020B0004020202020204"/>
                        </a:defRPr>
                      </a:lvl4pPr>
                      <a:lvl5pPr marL="1828800" algn="l" defTabSz="914400" rtl="0" eaLnBrk="1" latinLnBrk="0" hangingPunct="1">
                        <a:defRPr sz="1800" kern="1200">
                          <a:solidFill>
                            <a:schemeClr val="tx1"/>
                          </a:solidFill>
                          <a:latin typeface="Aptos" panose="020B0004020202020204"/>
                        </a:defRPr>
                      </a:lvl5pPr>
                      <a:lvl6pPr marL="2286000" algn="l" defTabSz="914400" rtl="0" eaLnBrk="1" latinLnBrk="0" hangingPunct="1">
                        <a:defRPr sz="1800" kern="1200">
                          <a:solidFill>
                            <a:schemeClr val="tx1"/>
                          </a:solidFill>
                          <a:latin typeface="Aptos" panose="020B0004020202020204"/>
                        </a:defRPr>
                      </a:lvl6pPr>
                      <a:lvl7pPr marL="2743200" algn="l" defTabSz="914400" rtl="0" eaLnBrk="1" latinLnBrk="0" hangingPunct="1">
                        <a:defRPr sz="1800" kern="1200">
                          <a:solidFill>
                            <a:schemeClr val="tx1"/>
                          </a:solidFill>
                          <a:latin typeface="Aptos" panose="020B0004020202020204"/>
                        </a:defRPr>
                      </a:lvl7pPr>
                      <a:lvl8pPr marL="3200400" algn="l" defTabSz="914400" rtl="0" eaLnBrk="1" latinLnBrk="0" hangingPunct="1">
                        <a:defRPr sz="1800" kern="1200">
                          <a:solidFill>
                            <a:schemeClr val="tx1"/>
                          </a:solidFill>
                          <a:latin typeface="Aptos" panose="020B0004020202020204"/>
                        </a:defRPr>
                      </a:lvl8pPr>
                      <a:lvl9pPr marL="3657600" algn="l" defTabSz="914400" rtl="0" eaLnBrk="1" latinLnBrk="0" hangingPunct="1">
                        <a:defRPr sz="1800" kern="1200">
                          <a:solidFill>
                            <a:schemeClr val="tx1"/>
                          </a:solidFill>
                          <a:latin typeface="Aptos" panose="020B0004020202020204"/>
                        </a:defRPr>
                      </a:lvl9pPr>
                    </a:lstStyle>
                    <a:p>
                      <a:pPr algn="ctr"/>
                      <a:endParaRPr lang="en-US" sz="1600" dirty="0">
                        <a:latin typeface="Arial" panose="020B0604020202020204" pitchFamily="34" charset="0"/>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0B0004020202020204"/>
                        </a:defRPr>
                      </a:lvl1pPr>
                      <a:lvl2pPr marL="457200" algn="l" defTabSz="914400" rtl="0" eaLnBrk="1" latinLnBrk="0" hangingPunct="1">
                        <a:defRPr sz="1800" kern="1200">
                          <a:solidFill>
                            <a:schemeClr val="tx1"/>
                          </a:solidFill>
                          <a:latin typeface="Aptos" panose="020B0004020202020204"/>
                        </a:defRPr>
                      </a:lvl2pPr>
                      <a:lvl3pPr marL="914400" algn="l" defTabSz="914400" rtl="0" eaLnBrk="1" latinLnBrk="0" hangingPunct="1">
                        <a:defRPr sz="1800" kern="1200">
                          <a:solidFill>
                            <a:schemeClr val="tx1"/>
                          </a:solidFill>
                          <a:latin typeface="Aptos" panose="020B0004020202020204"/>
                        </a:defRPr>
                      </a:lvl3pPr>
                      <a:lvl4pPr marL="1371600" algn="l" defTabSz="914400" rtl="0" eaLnBrk="1" latinLnBrk="0" hangingPunct="1">
                        <a:defRPr sz="1800" kern="1200">
                          <a:solidFill>
                            <a:schemeClr val="tx1"/>
                          </a:solidFill>
                          <a:latin typeface="Aptos" panose="020B0004020202020204"/>
                        </a:defRPr>
                      </a:lvl4pPr>
                      <a:lvl5pPr marL="1828800" algn="l" defTabSz="914400" rtl="0" eaLnBrk="1" latinLnBrk="0" hangingPunct="1">
                        <a:defRPr sz="1800" kern="1200">
                          <a:solidFill>
                            <a:schemeClr val="tx1"/>
                          </a:solidFill>
                          <a:latin typeface="Aptos" panose="020B0004020202020204"/>
                        </a:defRPr>
                      </a:lvl5pPr>
                      <a:lvl6pPr marL="2286000" algn="l" defTabSz="914400" rtl="0" eaLnBrk="1" latinLnBrk="0" hangingPunct="1">
                        <a:defRPr sz="1800" kern="1200">
                          <a:solidFill>
                            <a:schemeClr val="tx1"/>
                          </a:solidFill>
                          <a:latin typeface="Aptos" panose="020B0004020202020204"/>
                        </a:defRPr>
                      </a:lvl6pPr>
                      <a:lvl7pPr marL="2743200" algn="l" defTabSz="914400" rtl="0" eaLnBrk="1" latinLnBrk="0" hangingPunct="1">
                        <a:defRPr sz="1800" kern="1200">
                          <a:solidFill>
                            <a:schemeClr val="tx1"/>
                          </a:solidFill>
                          <a:latin typeface="Aptos" panose="020B0004020202020204"/>
                        </a:defRPr>
                      </a:lvl7pPr>
                      <a:lvl8pPr marL="3200400" algn="l" defTabSz="914400" rtl="0" eaLnBrk="1" latinLnBrk="0" hangingPunct="1">
                        <a:defRPr sz="1800" kern="1200">
                          <a:solidFill>
                            <a:schemeClr val="tx1"/>
                          </a:solidFill>
                          <a:latin typeface="Aptos" panose="020B0004020202020204"/>
                        </a:defRPr>
                      </a:lvl8pPr>
                      <a:lvl9pPr marL="3657600" algn="l" defTabSz="914400" rtl="0" eaLnBrk="1" latinLnBrk="0" hangingPunct="1">
                        <a:defRPr sz="1800" kern="1200">
                          <a:solidFill>
                            <a:schemeClr val="tx1"/>
                          </a:solidFill>
                          <a:latin typeface="Aptos" panose="020B0004020202020204"/>
                        </a:defRPr>
                      </a:lvl9pPr>
                    </a:lstStyle>
                    <a:p>
                      <a:pPr algn="l"/>
                      <a:r>
                        <a:rPr lang="en-US" sz="1600" kern="1200" dirty="0">
                          <a:solidFill>
                            <a:schemeClr val="tx1"/>
                          </a:solidFill>
                          <a:latin typeface="Courier New" panose="02070309020205020404" pitchFamily="49" charset="0"/>
                          <a:ea typeface="+mn-ea"/>
                          <a:cs typeface="Courier New" panose="02070309020205020404" pitchFamily="49" charset="0"/>
                        </a:rPr>
                        <a:t>Host/Device-Bias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Courier New" panose="02070309020205020404" pitchFamily="49" charset="0"/>
                          <a:ea typeface="+mn-ea"/>
                          <a:cs typeface="Courier New" panose="02070309020205020404" pitchFamily="49" charset="0"/>
                        </a:rPr>
                        <a:t>D2D NC/CS/CO-</a:t>
                      </a:r>
                      <a:r>
                        <a:rPr lang="en-US" sz="1600" kern="1200" dirty="0" err="1">
                          <a:solidFill>
                            <a:schemeClr val="tx1"/>
                          </a:solidFill>
                          <a:latin typeface="Courier New" panose="02070309020205020404" pitchFamily="49" charset="0"/>
                          <a:ea typeface="+mn-ea"/>
                          <a:cs typeface="Courier New" panose="02070309020205020404" pitchFamily="49" charset="0"/>
                        </a:rPr>
                        <a:t>rd</a:t>
                      </a:r>
                      <a:endParaRPr lang="en-US" sz="1600" kern="1200" dirty="0">
                        <a:solidFill>
                          <a:schemeClr val="tx1"/>
                        </a:solidFill>
                        <a:latin typeface="Courier New" panose="02070309020205020404" pitchFamily="49" charset="0"/>
                        <a:ea typeface="+mn-ea"/>
                        <a:cs typeface="Courier New" panose="02070309020205020404" pitchFamily="49" charset="0"/>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166704"/>
                  </a:ext>
                </a:extLst>
              </a:tr>
            </a:tbl>
          </a:graphicData>
        </a:graphic>
      </p:graphicFrame>
      <p:graphicFrame>
        <p:nvGraphicFramePr>
          <p:cNvPr id="144" name="Table 143">
            <a:extLst>
              <a:ext uri="{FF2B5EF4-FFF2-40B4-BE49-F238E27FC236}">
                <a16:creationId xmlns:a16="http://schemas.microsoft.com/office/drawing/2014/main" id="{E3C7EBCD-9505-0901-C6AD-B124A961137D}"/>
              </a:ext>
            </a:extLst>
          </p:cNvPr>
          <p:cNvGraphicFramePr>
            <a:graphicFrameLocks noGrp="1"/>
          </p:cNvGraphicFramePr>
          <p:nvPr>
            <p:extLst>
              <p:ext uri="{D42A27DB-BD31-4B8C-83A1-F6EECF244321}">
                <p14:modId xmlns:p14="http://schemas.microsoft.com/office/powerpoint/2010/main" val="3053349512"/>
              </p:ext>
            </p:extLst>
          </p:nvPr>
        </p:nvGraphicFramePr>
        <p:xfrm>
          <a:off x="6331652" y="4669322"/>
          <a:ext cx="1223726" cy="576072"/>
        </p:xfrm>
        <a:graphic>
          <a:graphicData uri="http://schemas.openxmlformats.org/drawingml/2006/table">
            <a:tbl>
              <a:tblPr firstRow="1" bandRow="1"/>
              <a:tblGrid>
                <a:gridCol w="370084">
                  <a:extLst>
                    <a:ext uri="{9D8B030D-6E8A-4147-A177-3AD203B41FA5}">
                      <a16:colId xmlns:a16="http://schemas.microsoft.com/office/drawing/2014/main" val="3311695944"/>
                    </a:ext>
                  </a:extLst>
                </a:gridCol>
                <a:gridCol w="853642">
                  <a:extLst>
                    <a:ext uri="{9D8B030D-6E8A-4147-A177-3AD203B41FA5}">
                      <a16:colId xmlns:a16="http://schemas.microsoft.com/office/drawing/2014/main" val="751999078"/>
                    </a:ext>
                  </a:extLst>
                </a:gridCol>
              </a:tblGrid>
              <a:tr h="576072">
                <a:tc>
                  <a:txBody>
                    <a:bodyPr/>
                    <a:lstStyle>
                      <a:lvl1pPr marL="0" algn="l" defTabSz="914400" rtl="0" eaLnBrk="1" latinLnBrk="0" hangingPunct="1">
                        <a:defRPr sz="1800" kern="1200">
                          <a:solidFill>
                            <a:schemeClr val="tx1"/>
                          </a:solidFill>
                          <a:latin typeface="Aptos" panose="020B0004020202020204"/>
                        </a:defRPr>
                      </a:lvl1pPr>
                      <a:lvl2pPr marL="457200" algn="l" defTabSz="914400" rtl="0" eaLnBrk="1" latinLnBrk="0" hangingPunct="1">
                        <a:defRPr sz="1800" kern="1200">
                          <a:solidFill>
                            <a:schemeClr val="tx1"/>
                          </a:solidFill>
                          <a:latin typeface="Aptos" panose="020B0004020202020204"/>
                        </a:defRPr>
                      </a:lvl2pPr>
                      <a:lvl3pPr marL="914400" algn="l" defTabSz="914400" rtl="0" eaLnBrk="1" latinLnBrk="0" hangingPunct="1">
                        <a:defRPr sz="1800" kern="1200">
                          <a:solidFill>
                            <a:schemeClr val="tx1"/>
                          </a:solidFill>
                          <a:latin typeface="Aptos" panose="020B0004020202020204"/>
                        </a:defRPr>
                      </a:lvl3pPr>
                      <a:lvl4pPr marL="1371600" algn="l" defTabSz="914400" rtl="0" eaLnBrk="1" latinLnBrk="0" hangingPunct="1">
                        <a:defRPr sz="1800" kern="1200">
                          <a:solidFill>
                            <a:schemeClr val="tx1"/>
                          </a:solidFill>
                          <a:latin typeface="Aptos" panose="020B0004020202020204"/>
                        </a:defRPr>
                      </a:lvl4pPr>
                      <a:lvl5pPr marL="1828800" algn="l" defTabSz="914400" rtl="0" eaLnBrk="1" latinLnBrk="0" hangingPunct="1">
                        <a:defRPr sz="1800" kern="1200">
                          <a:solidFill>
                            <a:schemeClr val="tx1"/>
                          </a:solidFill>
                          <a:latin typeface="Aptos" panose="020B0004020202020204"/>
                        </a:defRPr>
                      </a:lvl5pPr>
                      <a:lvl6pPr marL="2286000" algn="l" defTabSz="914400" rtl="0" eaLnBrk="1" latinLnBrk="0" hangingPunct="1">
                        <a:defRPr sz="1800" kern="1200">
                          <a:solidFill>
                            <a:schemeClr val="tx1"/>
                          </a:solidFill>
                          <a:latin typeface="Aptos" panose="020B0004020202020204"/>
                        </a:defRPr>
                      </a:lvl6pPr>
                      <a:lvl7pPr marL="2743200" algn="l" defTabSz="914400" rtl="0" eaLnBrk="1" latinLnBrk="0" hangingPunct="1">
                        <a:defRPr sz="1800" kern="1200">
                          <a:solidFill>
                            <a:schemeClr val="tx1"/>
                          </a:solidFill>
                          <a:latin typeface="Aptos" panose="020B0004020202020204"/>
                        </a:defRPr>
                      </a:lvl7pPr>
                      <a:lvl8pPr marL="3200400" algn="l" defTabSz="914400" rtl="0" eaLnBrk="1" latinLnBrk="0" hangingPunct="1">
                        <a:defRPr sz="1800" kern="1200">
                          <a:solidFill>
                            <a:schemeClr val="tx1"/>
                          </a:solidFill>
                          <a:latin typeface="Aptos" panose="020B0004020202020204"/>
                        </a:defRPr>
                      </a:lvl8pPr>
                      <a:lvl9pPr marL="3657600" algn="l" defTabSz="914400" rtl="0" eaLnBrk="1" latinLnBrk="0" hangingPunct="1">
                        <a:defRPr sz="1800" kern="1200">
                          <a:solidFill>
                            <a:schemeClr val="tx1"/>
                          </a:solidFill>
                          <a:latin typeface="Aptos" panose="020B0004020202020204"/>
                        </a:defRPr>
                      </a:lvl9pPr>
                    </a:lstStyle>
                    <a:p>
                      <a:pPr algn="ctr"/>
                      <a:endParaRPr lang="en-US" sz="1600" dirty="0">
                        <a:latin typeface="Arial" panose="020B0604020202020204" pitchFamily="34" charset="0"/>
                        <a:cs typeface="Arial" panose="020B0604020202020204" pitchFamily="34" charset="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0B0004020202020204"/>
                        </a:defRPr>
                      </a:lvl1pPr>
                      <a:lvl2pPr marL="457200" algn="l" defTabSz="914400" rtl="0" eaLnBrk="1" latinLnBrk="0" hangingPunct="1">
                        <a:defRPr sz="1800" kern="1200">
                          <a:solidFill>
                            <a:schemeClr val="tx1"/>
                          </a:solidFill>
                          <a:latin typeface="Aptos" panose="020B0004020202020204"/>
                        </a:defRPr>
                      </a:lvl2pPr>
                      <a:lvl3pPr marL="914400" algn="l" defTabSz="914400" rtl="0" eaLnBrk="1" latinLnBrk="0" hangingPunct="1">
                        <a:defRPr sz="1800" kern="1200">
                          <a:solidFill>
                            <a:schemeClr val="tx1"/>
                          </a:solidFill>
                          <a:latin typeface="Aptos" panose="020B0004020202020204"/>
                        </a:defRPr>
                      </a:lvl3pPr>
                      <a:lvl4pPr marL="1371600" algn="l" defTabSz="914400" rtl="0" eaLnBrk="1" latinLnBrk="0" hangingPunct="1">
                        <a:defRPr sz="1800" kern="1200">
                          <a:solidFill>
                            <a:schemeClr val="tx1"/>
                          </a:solidFill>
                          <a:latin typeface="Aptos" panose="020B0004020202020204"/>
                        </a:defRPr>
                      </a:lvl4pPr>
                      <a:lvl5pPr marL="1828800" algn="l" defTabSz="914400" rtl="0" eaLnBrk="1" latinLnBrk="0" hangingPunct="1">
                        <a:defRPr sz="1800" kern="1200">
                          <a:solidFill>
                            <a:schemeClr val="tx1"/>
                          </a:solidFill>
                          <a:latin typeface="Aptos" panose="020B0004020202020204"/>
                        </a:defRPr>
                      </a:lvl5pPr>
                      <a:lvl6pPr marL="2286000" algn="l" defTabSz="914400" rtl="0" eaLnBrk="1" latinLnBrk="0" hangingPunct="1">
                        <a:defRPr sz="1800" kern="1200">
                          <a:solidFill>
                            <a:schemeClr val="tx1"/>
                          </a:solidFill>
                          <a:latin typeface="Aptos" panose="020B0004020202020204"/>
                        </a:defRPr>
                      </a:lvl6pPr>
                      <a:lvl7pPr marL="2743200" algn="l" defTabSz="914400" rtl="0" eaLnBrk="1" latinLnBrk="0" hangingPunct="1">
                        <a:defRPr sz="1800" kern="1200">
                          <a:solidFill>
                            <a:schemeClr val="tx1"/>
                          </a:solidFill>
                          <a:latin typeface="Aptos" panose="020B0004020202020204"/>
                        </a:defRPr>
                      </a:lvl7pPr>
                      <a:lvl8pPr marL="3200400" algn="l" defTabSz="914400" rtl="0" eaLnBrk="1" latinLnBrk="0" hangingPunct="1">
                        <a:defRPr sz="1800" kern="1200">
                          <a:solidFill>
                            <a:schemeClr val="tx1"/>
                          </a:solidFill>
                          <a:latin typeface="Aptos" panose="020B0004020202020204"/>
                        </a:defRPr>
                      </a:lvl8pPr>
                      <a:lvl9pPr marL="3657600" algn="l" defTabSz="914400" rtl="0" eaLnBrk="1" latinLnBrk="0" hangingPunct="1">
                        <a:defRPr sz="1800" kern="1200">
                          <a:solidFill>
                            <a:schemeClr val="tx1"/>
                          </a:solidFill>
                          <a:latin typeface="Aptos" panose="020B0004020202020204"/>
                        </a:defRPr>
                      </a:lvl9pPr>
                    </a:lstStyle>
                    <a:p>
                      <a:pPr algn="l"/>
                      <a:r>
                        <a:rPr lang="en-US" sz="1600" kern="1200" dirty="0" err="1">
                          <a:solidFill>
                            <a:schemeClr val="tx1"/>
                          </a:solidFill>
                          <a:latin typeface="Courier New" panose="02070309020205020404" pitchFamily="49" charset="0"/>
                          <a:ea typeface="+mn-ea"/>
                          <a:cs typeface="Courier New" panose="02070309020205020404" pitchFamily="49" charset="0"/>
                        </a:rPr>
                        <a:t>nt-st</a:t>
                      </a:r>
                      <a:endParaRPr lang="en-US" sz="1600" kern="1200" dirty="0">
                        <a:solidFill>
                          <a:schemeClr val="tx1"/>
                        </a:solidFill>
                        <a:latin typeface="Courier New" panose="02070309020205020404" pitchFamily="49" charset="0"/>
                        <a:ea typeface="+mn-ea"/>
                        <a:cs typeface="Courier New" panose="02070309020205020404" pitchFamily="49" charset="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68166704"/>
                  </a:ext>
                </a:extLst>
              </a:tr>
            </a:tbl>
          </a:graphicData>
        </a:graphic>
      </p:graphicFrame>
      <p:graphicFrame>
        <p:nvGraphicFramePr>
          <p:cNvPr id="145" name="Table 144">
            <a:extLst>
              <a:ext uri="{FF2B5EF4-FFF2-40B4-BE49-F238E27FC236}">
                <a16:creationId xmlns:a16="http://schemas.microsoft.com/office/drawing/2014/main" id="{4C17228A-653B-927B-53B5-8A4D214BC1ED}"/>
              </a:ext>
            </a:extLst>
          </p:cNvPr>
          <p:cNvGraphicFramePr>
            <a:graphicFrameLocks noGrp="1"/>
          </p:cNvGraphicFramePr>
          <p:nvPr>
            <p:extLst>
              <p:ext uri="{D42A27DB-BD31-4B8C-83A1-F6EECF244321}">
                <p14:modId xmlns:p14="http://schemas.microsoft.com/office/powerpoint/2010/main" val="3697610063"/>
              </p:ext>
            </p:extLst>
          </p:nvPr>
        </p:nvGraphicFramePr>
        <p:xfrm>
          <a:off x="7554042" y="4093018"/>
          <a:ext cx="2683107" cy="579120"/>
        </p:xfrm>
        <a:graphic>
          <a:graphicData uri="http://schemas.openxmlformats.org/drawingml/2006/table">
            <a:tbl>
              <a:tblPr firstRow="1" bandRow="1"/>
              <a:tblGrid>
                <a:gridCol w="370084">
                  <a:extLst>
                    <a:ext uri="{9D8B030D-6E8A-4147-A177-3AD203B41FA5}">
                      <a16:colId xmlns:a16="http://schemas.microsoft.com/office/drawing/2014/main" val="4277703554"/>
                    </a:ext>
                  </a:extLst>
                </a:gridCol>
                <a:gridCol w="2313023">
                  <a:extLst>
                    <a:ext uri="{9D8B030D-6E8A-4147-A177-3AD203B41FA5}">
                      <a16:colId xmlns:a16="http://schemas.microsoft.com/office/drawing/2014/main" val="1025771653"/>
                    </a:ext>
                  </a:extLst>
                </a:gridCol>
              </a:tblGrid>
              <a:tr h="576072">
                <a:tc>
                  <a:txBody>
                    <a:bodyPr/>
                    <a:lstStyle>
                      <a:lvl1pPr marL="0" algn="l" defTabSz="914400" rtl="0" eaLnBrk="1" latinLnBrk="0" hangingPunct="1">
                        <a:defRPr sz="1800" kern="1200">
                          <a:solidFill>
                            <a:schemeClr val="tx1"/>
                          </a:solidFill>
                          <a:latin typeface="Aptos" panose="020B0004020202020204"/>
                        </a:defRPr>
                      </a:lvl1pPr>
                      <a:lvl2pPr marL="457200" algn="l" defTabSz="914400" rtl="0" eaLnBrk="1" latinLnBrk="0" hangingPunct="1">
                        <a:defRPr sz="1800" kern="1200">
                          <a:solidFill>
                            <a:schemeClr val="tx1"/>
                          </a:solidFill>
                          <a:latin typeface="Aptos" panose="020B0004020202020204"/>
                        </a:defRPr>
                      </a:lvl2pPr>
                      <a:lvl3pPr marL="914400" algn="l" defTabSz="914400" rtl="0" eaLnBrk="1" latinLnBrk="0" hangingPunct="1">
                        <a:defRPr sz="1800" kern="1200">
                          <a:solidFill>
                            <a:schemeClr val="tx1"/>
                          </a:solidFill>
                          <a:latin typeface="Aptos" panose="020B0004020202020204"/>
                        </a:defRPr>
                      </a:lvl3pPr>
                      <a:lvl4pPr marL="1371600" algn="l" defTabSz="914400" rtl="0" eaLnBrk="1" latinLnBrk="0" hangingPunct="1">
                        <a:defRPr sz="1800" kern="1200">
                          <a:solidFill>
                            <a:schemeClr val="tx1"/>
                          </a:solidFill>
                          <a:latin typeface="Aptos" panose="020B0004020202020204"/>
                        </a:defRPr>
                      </a:lvl4pPr>
                      <a:lvl5pPr marL="1828800" algn="l" defTabSz="914400" rtl="0" eaLnBrk="1" latinLnBrk="0" hangingPunct="1">
                        <a:defRPr sz="1800" kern="1200">
                          <a:solidFill>
                            <a:schemeClr val="tx1"/>
                          </a:solidFill>
                          <a:latin typeface="Aptos" panose="020B0004020202020204"/>
                        </a:defRPr>
                      </a:lvl5pPr>
                      <a:lvl6pPr marL="2286000" algn="l" defTabSz="914400" rtl="0" eaLnBrk="1" latinLnBrk="0" hangingPunct="1">
                        <a:defRPr sz="1800" kern="1200">
                          <a:solidFill>
                            <a:schemeClr val="tx1"/>
                          </a:solidFill>
                          <a:latin typeface="Aptos" panose="020B0004020202020204"/>
                        </a:defRPr>
                      </a:lvl6pPr>
                      <a:lvl7pPr marL="2743200" algn="l" defTabSz="914400" rtl="0" eaLnBrk="1" latinLnBrk="0" hangingPunct="1">
                        <a:defRPr sz="1800" kern="1200">
                          <a:solidFill>
                            <a:schemeClr val="tx1"/>
                          </a:solidFill>
                          <a:latin typeface="Aptos" panose="020B0004020202020204"/>
                        </a:defRPr>
                      </a:lvl7pPr>
                      <a:lvl8pPr marL="3200400" algn="l" defTabSz="914400" rtl="0" eaLnBrk="1" latinLnBrk="0" hangingPunct="1">
                        <a:defRPr sz="1800" kern="1200">
                          <a:solidFill>
                            <a:schemeClr val="tx1"/>
                          </a:solidFill>
                          <a:latin typeface="Aptos" panose="020B0004020202020204"/>
                        </a:defRPr>
                      </a:lvl8pPr>
                      <a:lvl9pPr marL="3657600" algn="l" defTabSz="914400" rtl="0" eaLnBrk="1" latinLnBrk="0" hangingPunct="1">
                        <a:defRPr sz="1800" kern="1200">
                          <a:solidFill>
                            <a:schemeClr val="tx1"/>
                          </a:solidFill>
                          <a:latin typeface="Aptos" panose="020B0004020202020204"/>
                        </a:defRPr>
                      </a:lvl9pPr>
                    </a:lstStyle>
                    <a:p>
                      <a:pPr algn="ctr"/>
                      <a:endParaRPr lang="en-US" sz="1600" dirty="0">
                        <a:latin typeface="Arial" panose="020B0604020202020204" pitchFamily="34" charset="0"/>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0B0004020202020204"/>
                        </a:defRPr>
                      </a:lvl1pPr>
                      <a:lvl2pPr marL="457200" algn="l" defTabSz="914400" rtl="0" eaLnBrk="1" latinLnBrk="0" hangingPunct="1">
                        <a:defRPr sz="1800" kern="1200">
                          <a:solidFill>
                            <a:schemeClr val="tx1"/>
                          </a:solidFill>
                          <a:latin typeface="Aptos" panose="020B0004020202020204"/>
                        </a:defRPr>
                      </a:lvl2pPr>
                      <a:lvl3pPr marL="914400" algn="l" defTabSz="914400" rtl="0" eaLnBrk="1" latinLnBrk="0" hangingPunct="1">
                        <a:defRPr sz="1800" kern="1200">
                          <a:solidFill>
                            <a:schemeClr val="tx1"/>
                          </a:solidFill>
                          <a:latin typeface="Aptos" panose="020B0004020202020204"/>
                        </a:defRPr>
                      </a:lvl3pPr>
                      <a:lvl4pPr marL="1371600" algn="l" defTabSz="914400" rtl="0" eaLnBrk="1" latinLnBrk="0" hangingPunct="1">
                        <a:defRPr sz="1800" kern="1200">
                          <a:solidFill>
                            <a:schemeClr val="tx1"/>
                          </a:solidFill>
                          <a:latin typeface="Aptos" panose="020B0004020202020204"/>
                        </a:defRPr>
                      </a:lvl4pPr>
                      <a:lvl5pPr marL="1828800" algn="l" defTabSz="914400" rtl="0" eaLnBrk="1" latinLnBrk="0" hangingPunct="1">
                        <a:defRPr sz="1800" kern="1200">
                          <a:solidFill>
                            <a:schemeClr val="tx1"/>
                          </a:solidFill>
                          <a:latin typeface="Aptos" panose="020B0004020202020204"/>
                        </a:defRPr>
                      </a:lvl5pPr>
                      <a:lvl6pPr marL="2286000" algn="l" defTabSz="914400" rtl="0" eaLnBrk="1" latinLnBrk="0" hangingPunct="1">
                        <a:defRPr sz="1800" kern="1200">
                          <a:solidFill>
                            <a:schemeClr val="tx1"/>
                          </a:solidFill>
                          <a:latin typeface="Aptos" panose="020B0004020202020204"/>
                        </a:defRPr>
                      </a:lvl6pPr>
                      <a:lvl7pPr marL="2743200" algn="l" defTabSz="914400" rtl="0" eaLnBrk="1" latinLnBrk="0" hangingPunct="1">
                        <a:defRPr sz="1800" kern="1200">
                          <a:solidFill>
                            <a:schemeClr val="tx1"/>
                          </a:solidFill>
                          <a:latin typeface="Aptos" panose="020B0004020202020204"/>
                        </a:defRPr>
                      </a:lvl7pPr>
                      <a:lvl8pPr marL="3200400" algn="l" defTabSz="914400" rtl="0" eaLnBrk="1" latinLnBrk="0" hangingPunct="1">
                        <a:defRPr sz="1800" kern="1200">
                          <a:solidFill>
                            <a:schemeClr val="tx1"/>
                          </a:solidFill>
                          <a:latin typeface="Aptos" panose="020B0004020202020204"/>
                        </a:defRPr>
                      </a:lvl8pPr>
                      <a:lvl9pPr marL="3657600" algn="l" defTabSz="914400" rtl="0" eaLnBrk="1" latinLnBrk="0" hangingPunct="1">
                        <a:defRPr sz="1800" kern="1200">
                          <a:solidFill>
                            <a:schemeClr val="tx1"/>
                          </a:solidFill>
                          <a:latin typeface="Aptos" panose="020B0004020202020204"/>
                        </a:defRPr>
                      </a:lvl9pPr>
                    </a:lstStyle>
                    <a:p>
                      <a:pPr algn="l"/>
                      <a:r>
                        <a:rPr lang="en-US" sz="1600" kern="1200" dirty="0">
                          <a:solidFill>
                            <a:schemeClr val="tx1"/>
                          </a:solidFill>
                          <a:latin typeface="Courier New" panose="02070309020205020404" pitchFamily="49" charset="0"/>
                          <a:ea typeface="+mn-ea"/>
                          <a:cs typeface="Courier New" panose="02070309020205020404" pitchFamily="49" charset="0"/>
                        </a:rPr>
                        <a:t>Host-Bias</a:t>
                      </a:r>
                    </a:p>
                    <a:p>
                      <a:pPr algn="l"/>
                      <a:r>
                        <a:rPr lang="en-US" sz="1600" kern="1200" dirty="0">
                          <a:solidFill>
                            <a:schemeClr val="tx1"/>
                          </a:solidFill>
                          <a:latin typeface="Courier New" panose="02070309020205020404" pitchFamily="49" charset="0"/>
                          <a:ea typeface="+mn-ea"/>
                          <a:cs typeface="Courier New" panose="02070309020205020404" pitchFamily="49" charset="0"/>
                        </a:rPr>
                        <a:t>D2D NC/CS/CO-</a:t>
                      </a:r>
                      <a:r>
                        <a:rPr lang="en-US" sz="1600" kern="1200" dirty="0" err="1">
                          <a:solidFill>
                            <a:schemeClr val="tx1"/>
                          </a:solidFill>
                          <a:latin typeface="Courier New" panose="02070309020205020404" pitchFamily="49" charset="0"/>
                          <a:ea typeface="+mn-ea"/>
                          <a:cs typeface="Courier New" panose="02070309020205020404" pitchFamily="49" charset="0"/>
                        </a:rPr>
                        <a:t>rd</a:t>
                      </a:r>
                      <a:endParaRPr lang="en-US" sz="1600" kern="1200" dirty="0">
                        <a:solidFill>
                          <a:schemeClr val="tx1"/>
                        </a:solidFill>
                        <a:latin typeface="Courier New" panose="02070309020205020404" pitchFamily="49" charset="0"/>
                        <a:ea typeface="+mn-ea"/>
                        <a:cs typeface="Courier New" panose="02070309020205020404" pitchFamily="49" charset="0"/>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166704"/>
                  </a:ext>
                </a:extLst>
              </a:tr>
            </a:tbl>
          </a:graphicData>
        </a:graphic>
      </p:graphicFrame>
      <p:graphicFrame>
        <p:nvGraphicFramePr>
          <p:cNvPr id="146" name="Table 145">
            <a:extLst>
              <a:ext uri="{FF2B5EF4-FFF2-40B4-BE49-F238E27FC236}">
                <a16:creationId xmlns:a16="http://schemas.microsoft.com/office/drawing/2014/main" id="{64DF32E9-5E83-A79E-D653-D36473FF8022}"/>
              </a:ext>
            </a:extLst>
          </p:cNvPr>
          <p:cNvGraphicFramePr>
            <a:graphicFrameLocks noGrp="1"/>
          </p:cNvGraphicFramePr>
          <p:nvPr>
            <p:extLst>
              <p:ext uri="{D42A27DB-BD31-4B8C-83A1-F6EECF244321}">
                <p14:modId xmlns:p14="http://schemas.microsoft.com/office/powerpoint/2010/main" val="3139685016"/>
              </p:ext>
            </p:extLst>
          </p:nvPr>
        </p:nvGraphicFramePr>
        <p:xfrm>
          <a:off x="6331652" y="4094542"/>
          <a:ext cx="1223726" cy="576072"/>
        </p:xfrm>
        <a:graphic>
          <a:graphicData uri="http://schemas.openxmlformats.org/drawingml/2006/table">
            <a:tbl>
              <a:tblPr firstRow="1" bandRow="1"/>
              <a:tblGrid>
                <a:gridCol w="370084">
                  <a:extLst>
                    <a:ext uri="{9D8B030D-6E8A-4147-A177-3AD203B41FA5}">
                      <a16:colId xmlns:a16="http://schemas.microsoft.com/office/drawing/2014/main" val="3311695944"/>
                    </a:ext>
                  </a:extLst>
                </a:gridCol>
                <a:gridCol w="853642">
                  <a:extLst>
                    <a:ext uri="{9D8B030D-6E8A-4147-A177-3AD203B41FA5}">
                      <a16:colId xmlns:a16="http://schemas.microsoft.com/office/drawing/2014/main" val="751999078"/>
                    </a:ext>
                  </a:extLst>
                </a:gridCol>
              </a:tblGrid>
              <a:tr h="576072">
                <a:tc>
                  <a:txBody>
                    <a:bodyPr/>
                    <a:lstStyle>
                      <a:lvl1pPr marL="0" algn="l" defTabSz="914400" rtl="0" eaLnBrk="1" latinLnBrk="0" hangingPunct="1">
                        <a:defRPr sz="1800" kern="1200">
                          <a:solidFill>
                            <a:schemeClr val="tx1"/>
                          </a:solidFill>
                          <a:latin typeface="Aptos" panose="020B0004020202020204"/>
                        </a:defRPr>
                      </a:lvl1pPr>
                      <a:lvl2pPr marL="457200" algn="l" defTabSz="914400" rtl="0" eaLnBrk="1" latinLnBrk="0" hangingPunct="1">
                        <a:defRPr sz="1800" kern="1200">
                          <a:solidFill>
                            <a:schemeClr val="tx1"/>
                          </a:solidFill>
                          <a:latin typeface="Aptos" panose="020B0004020202020204"/>
                        </a:defRPr>
                      </a:lvl2pPr>
                      <a:lvl3pPr marL="914400" algn="l" defTabSz="914400" rtl="0" eaLnBrk="1" latinLnBrk="0" hangingPunct="1">
                        <a:defRPr sz="1800" kern="1200">
                          <a:solidFill>
                            <a:schemeClr val="tx1"/>
                          </a:solidFill>
                          <a:latin typeface="Aptos" panose="020B0004020202020204"/>
                        </a:defRPr>
                      </a:lvl3pPr>
                      <a:lvl4pPr marL="1371600" algn="l" defTabSz="914400" rtl="0" eaLnBrk="1" latinLnBrk="0" hangingPunct="1">
                        <a:defRPr sz="1800" kern="1200">
                          <a:solidFill>
                            <a:schemeClr val="tx1"/>
                          </a:solidFill>
                          <a:latin typeface="Aptos" panose="020B0004020202020204"/>
                        </a:defRPr>
                      </a:lvl4pPr>
                      <a:lvl5pPr marL="1828800" algn="l" defTabSz="914400" rtl="0" eaLnBrk="1" latinLnBrk="0" hangingPunct="1">
                        <a:defRPr sz="1800" kern="1200">
                          <a:solidFill>
                            <a:schemeClr val="tx1"/>
                          </a:solidFill>
                          <a:latin typeface="Aptos" panose="020B0004020202020204"/>
                        </a:defRPr>
                      </a:lvl5pPr>
                      <a:lvl6pPr marL="2286000" algn="l" defTabSz="914400" rtl="0" eaLnBrk="1" latinLnBrk="0" hangingPunct="1">
                        <a:defRPr sz="1800" kern="1200">
                          <a:solidFill>
                            <a:schemeClr val="tx1"/>
                          </a:solidFill>
                          <a:latin typeface="Aptos" panose="020B0004020202020204"/>
                        </a:defRPr>
                      </a:lvl6pPr>
                      <a:lvl7pPr marL="2743200" algn="l" defTabSz="914400" rtl="0" eaLnBrk="1" latinLnBrk="0" hangingPunct="1">
                        <a:defRPr sz="1800" kern="1200">
                          <a:solidFill>
                            <a:schemeClr val="tx1"/>
                          </a:solidFill>
                          <a:latin typeface="Aptos" panose="020B0004020202020204"/>
                        </a:defRPr>
                      </a:lvl7pPr>
                      <a:lvl8pPr marL="3200400" algn="l" defTabSz="914400" rtl="0" eaLnBrk="1" latinLnBrk="0" hangingPunct="1">
                        <a:defRPr sz="1800" kern="1200">
                          <a:solidFill>
                            <a:schemeClr val="tx1"/>
                          </a:solidFill>
                          <a:latin typeface="Aptos" panose="020B0004020202020204"/>
                        </a:defRPr>
                      </a:lvl8pPr>
                      <a:lvl9pPr marL="3657600" algn="l" defTabSz="914400" rtl="0" eaLnBrk="1" latinLnBrk="0" hangingPunct="1">
                        <a:defRPr sz="1800" kern="1200">
                          <a:solidFill>
                            <a:schemeClr val="tx1"/>
                          </a:solidFill>
                          <a:latin typeface="Aptos" panose="020B0004020202020204"/>
                        </a:defRPr>
                      </a:lvl9pPr>
                    </a:lstStyle>
                    <a:p>
                      <a:pPr algn="ctr"/>
                      <a:endParaRPr lang="en-US" sz="1600" dirty="0">
                        <a:latin typeface="Arial" panose="020B0604020202020204" pitchFamily="34" charset="0"/>
                        <a:cs typeface="Arial" panose="020B0604020202020204" pitchFamily="34" charset="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0B0004020202020204"/>
                        </a:defRPr>
                      </a:lvl1pPr>
                      <a:lvl2pPr marL="457200" algn="l" defTabSz="914400" rtl="0" eaLnBrk="1" latinLnBrk="0" hangingPunct="1">
                        <a:defRPr sz="1800" kern="1200">
                          <a:solidFill>
                            <a:schemeClr val="tx1"/>
                          </a:solidFill>
                          <a:latin typeface="Aptos" panose="020B0004020202020204"/>
                        </a:defRPr>
                      </a:lvl2pPr>
                      <a:lvl3pPr marL="914400" algn="l" defTabSz="914400" rtl="0" eaLnBrk="1" latinLnBrk="0" hangingPunct="1">
                        <a:defRPr sz="1800" kern="1200">
                          <a:solidFill>
                            <a:schemeClr val="tx1"/>
                          </a:solidFill>
                          <a:latin typeface="Aptos" panose="020B0004020202020204"/>
                        </a:defRPr>
                      </a:lvl3pPr>
                      <a:lvl4pPr marL="1371600" algn="l" defTabSz="914400" rtl="0" eaLnBrk="1" latinLnBrk="0" hangingPunct="1">
                        <a:defRPr sz="1800" kern="1200">
                          <a:solidFill>
                            <a:schemeClr val="tx1"/>
                          </a:solidFill>
                          <a:latin typeface="Aptos" panose="020B0004020202020204"/>
                        </a:defRPr>
                      </a:lvl4pPr>
                      <a:lvl5pPr marL="1828800" algn="l" defTabSz="914400" rtl="0" eaLnBrk="1" latinLnBrk="0" hangingPunct="1">
                        <a:defRPr sz="1800" kern="1200">
                          <a:solidFill>
                            <a:schemeClr val="tx1"/>
                          </a:solidFill>
                          <a:latin typeface="Aptos" panose="020B0004020202020204"/>
                        </a:defRPr>
                      </a:lvl5pPr>
                      <a:lvl6pPr marL="2286000" algn="l" defTabSz="914400" rtl="0" eaLnBrk="1" latinLnBrk="0" hangingPunct="1">
                        <a:defRPr sz="1800" kern="1200">
                          <a:solidFill>
                            <a:schemeClr val="tx1"/>
                          </a:solidFill>
                          <a:latin typeface="Aptos" panose="020B0004020202020204"/>
                        </a:defRPr>
                      </a:lvl6pPr>
                      <a:lvl7pPr marL="2743200" algn="l" defTabSz="914400" rtl="0" eaLnBrk="1" latinLnBrk="0" hangingPunct="1">
                        <a:defRPr sz="1800" kern="1200">
                          <a:solidFill>
                            <a:schemeClr val="tx1"/>
                          </a:solidFill>
                          <a:latin typeface="Aptos" panose="020B0004020202020204"/>
                        </a:defRPr>
                      </a:lvl7pPr>
                      <a:lvl8pPr marL="3200400" algn="l" defTabSz="914400" rtl="0" eaLnBrk="1" latinLnBrk="0" hangingPunct="1">
                        <a:defRPr sz="1800" kern="1200">
                          <a:solidFill>
                            <a:schemeClr val="tx1"/>
                          </a:solidFill>
                          <a:latin typeface="Aptos" panose="020B0004020202020204"/>
                        </a:defRPr>
                      </a:lvl8pPr>
                      <a:lvl9pPr marL="3657600" algn="l" defTabSz="914400" rtl="0" eaLnBrk="1" latinLnBrk="0" hangingPunct="1">
                        <a:defRPr sz="1800" kern="1200">
                          <a:solidFill>
                            <a:schemeClr val="tx1"/>
                          </a:solidFill>
                          <a:latin typeface="Aptos" panose="020B0004020202020204"/>
                        </a:defRPr>
                      </a:lvl9pPr>
                    </a:lstStyle>
                    <a:p>
                      <a:pPr algn="l"/>
                      <a:r>
                        <a:rPr lang="en-US" sz="1600" kern="1200" dirty="0" err="1">
                          <a:solidFill>
                            <a:schemeClr val="tx1"/>
                          </a:solidFill>
                          <a:latin typeface="Courier New" panose="02070309020205020404" pitchFamily="49" charset="0"/>
                          <a:ea typeface="+mn-ea"/>
                          <a:cs typeface="Courier New" panose="02070309020205020404" pitchFamily="49" charset="0"/>
                        </a:rPr>
                        <a:t>st</a:t>
                      </a:r>
                      <a:endParaRPr lang="en-US" sz="1600" kern="1200" dirty="0">
                        <a:solidFill>
                          <a:schemeClr val="tx1"/>
                        </a:solidFill>
                        <a:latin typeface="Courier New" panose="02070309020205020404" pitchFamily="49" charset="0"/>
                        <a:ea typeface="+mn-ea"/>
                        <a:cs typeface="Courier New" panose="02070309020205020404" pitchFamily="49" charset="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68166704"/>
                  </a:ext>
                </a:extLst>
              </a:tr>
            </a:tbl>
          </a:graphicData>
        </a:graphic>
      </p:graphicFrame>
      <p:sp>
        <p:nvSpPr>
          <p:cNvPr id="147" name="Oval 146">
            <a:extLst>
              <a:ext uri="{FF2B5EF4-FFF2-40B4-BE49-F238E27FC236}">
                <a16:creationId xmlns:a16="http://schemas.microsoft.com/office/drawing/2014/main" id="{73BC2882-CAEB-617B-F71C-A12DC39F73EC}"/>
              </a:ext>
            </a:extLst>
          </p:cNvPr>
          <p:cNvSpPr>
            <a:spLocks noChangeAspect="1"/>
          </p:cNvSpPr>
          <p:nvPr/>
        </p:nvSpPr>
        <p:spPr>
          <a:xfrm>
            <a:off x="6384050" y="4245418"/>
            <a:ext cx="274320" cy="274320"/>
          </a:xfrm>
          <a:prstGeom prst="ellipse">
            <a:avLst/>
          </a:prstGeom>
          <a:solidFill>
            <a:srgbClr val="7D9E97"/>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ptos" panose="020B0004020202020204"/>
                <a:ea typeface="+mn-ea"/>
                <a:cs typeface="+mn-cs"/>
              </a:rPr>
              <a:t>1</a:t>
            </a:r>
          </a:p>
        </p:txBody>
      </p:sp>
      <p:sp>
        <p:nvSpPr>
          <p:cNvPr id="148" name="Oval 147">
            <a:extLst>
              <a:ext uri="{FF2B5EF4-FFF2-40B4-BE49-F238E27FC236}">
                <a16:creationId xmlns:a16="http://schemas.microsoft.com/office/drawing/2014/main" id="{662500E0-5479-9477-4678-B9D89A1E16B2}"/>
              </a:ext>
            </a:extLst>
          </p:cNvPr>
          <p:cNvSpPr>
            <a:spLocks noChangeAspect="1"/>
          </p:cNvSpPr>
          <p:nvPr/>
        </p:nvSpPr>
        <p:spPr>
          <a:xfrm>
            <a:off x="7622482" y="4245418"/>
            <a:ext cx="274320" cy="274320"/>
          </a:xfrm>
          <a:prstGeom prst="ellipse">
            <a:avLst/>
          </a:prstGeom>
          <a:solidFill>
            <a:srgbClr val="7D9E97"/>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ptos" panose="020B0004020202020204"/>
                <a:ea typeface="+mn-ea"/>
                <a:cs typeface="+mn-cs"/>
              </a:rPr>
              <a:t>2</a:t>
            </a:r>
          </a:p>
        </p:txBody>
      </p:sp>
      <p:sp>
        <p:nvSpPr>
          <p:cNvPr id="149" name="Oval 148">
            <a:extLst>
              <a:ext uri="{FF2B5EF4-FFF2-40B4-BE49-F238E27FC236}">
                <a16:creationId xmlns:a16="http://schemas.microsoft.com/office/drawing/2014/main" id="{26A0264F-54DC-DEA4-58F2-DC73ECC57C53}"/>
              </a:ext>
            </a:extLst>
          </p:cNvPr>
          <p:cNvSpPr>
            <a:spLocks noChangeAspect="1"/>
          </p:cNvSpPr>
          <p:nvPr/>
        </p:nvSpPr>
        <p:spPr>
          <a:xfrm>
            <a:off x="7613092" y="4844464"/>
            <a:ext cx="274320" cy="274320"/>
          </a:xfrm>
          <a:prstGeom prst="ellipse">
            <a:avLst/>
          </a:prstGeom>
          <a:solidFill>
            <a:srgbClr val="7D9E97"/>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ptos" panose="020B0004020202020204"/>
                <a:ea typeface="+mn-ea"/>
                <a:cs typeface="+mn-cs"/>
              </a:rPr>
              <a:t>4</a:t>
            </a:r>
          </a:p>
        </p:txBody>
      </p:sp>
      <p:sp>
        <p:nvSpPr>
          <p:cNvPr id="150" name="Oval 149">
            <a:extLst>
              <a:ext uri="{FF2B5EF4-FFF2-40B4-BE49-F238E27FC236}">
                <a16:creationId xmlns:a16="http://schemas.microsoft.com/office/drawing/2014/main" id="{D907BE99-4B65-1639-5B82-EEC34BBC20AD}"/>
              </a:ext>
            </a:extLst>
          </p:cNvPr>
          <p:cNvSpPr>
            <a:spLocks noChangeAspect="1"/>
          </p:cNvSpPr>
          <p:nvPr/>
        </p:nvSpPr>
        <p:spPr>
          <a:xfrm>
            <a:off x="6374818" y="4844464"/>
            <a:ext cx="274320" cy="274320"/>
          </a:xfrm>
          <a:prstGeom prst="ellipse">
            <a:avLst/>
          </a:prstGeom>
          <a:solidFill>
            <a:srgbClr val="7D9E97"/>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ptos" panose="020B0004020202020204"/>
                <a:ea typeface="+mn-ea"/>
                <a:cs typeface="+mn-cs"/>
              </a:rPr>
              <a:t>3</a:t>
            </a:r>
          </a:p>
        </p:txBody>
      </p:sp>
      <p:cxnSp>
        <p:nvCxnSpPr>
          <p:cNvPr id="87" name="Elbow Connector 86">
            <a:extLst>
              <a:ext uri="{FF2B5EF4-FFF2-40B4-BE49-F238E27FC236}">
                <a16:creationId xmlns:a16="http://schemas.microsoft.com/office/drawing/2014/main" id="{96413630-CD09-C7F0-13F1-AAEDADCE4E36}"/>
              </a:ext>
            </a:extLst>
          </p:cNvPr>
          <p:cNvCxnSpPr>
            <a:cxnSpLocks/>
            <a:stCxn id="81" idx="2"/>
            <a:endCxn id="93" idx="1"/>
          </p:cNvCxnSpPr>
          <p:nvPr/>
        </p:nvCxnSpPr>
        <p:spPr>
          <a:xfrm rot="16200000" flipH="1">
            <a:off x="1748320" y="3074728"/>
            <a:ext cx="380410" cy="699756"/>
          </a:xfrm>
          <a:prstGeom prst="bentConnector2">
            <a:avLst/>
          </a:prstGeom>
          <a:noFill/>
          <a:ln w="38100" cap="flat" cmpd="sng" algn="ctr">
            <a:solidFill>
              <a:sysClr val="windowText" lastClr="000000"/>
            </a:solidFill>
            <a:prstDash val="solid"/>
            <a:miter lim="800000"/>
            <a:tailEnd type="triangle"/>
          </a:ln>
          <a:effectLst/>
        </p:spPr>
      </p:cxnSp>
      <p:sp>
        <p:nvSpPr>
          <p:cNvPr id="159" name="Rectangle 158">
            <a:extLst>
              <a:ext uri="{FF2B5EF4-FFF2-40B4-BE49-F238E27FC236}">
                <a16:creationId xmlns:a16="http://schemas.microsoft.com/office/drawing/2014/main" id="{49F64A0B-DD35-1CFC-FB7F-0B423E810D52}"/>
              </a:ext>
            </a:extLst>
          </p:cNvPr>
          <p:cNvSpPr/>
          <p:nvPr/>
        </p:nvSpPr>
        <p:spPr>
          <a:xfrm>
            <a:off x="9137743" y="3501246"/>
            <a:ext cx="646502" cy="17896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7165A7FC-4F23-B1CC-9022-5197A68A9DB0}"/>
              </a:ext>
            </a:extLst>
          </p:cNvPr>
          <p:cNvSpPr>
            <a:spLocks noGrp="1"/>
          </p:cNvSpPr>
          <p:nvPr>
            <p:ph type="sldNum" sz="quarter" idx="12"/>
          </p:nvPr>
        </p:nvSpPr>
        <p:spPr/>
        <p:txBody>
          <a:bodyPr/>
          <a:lstStyle/>
          <a:p>
            <a:fld id="{330EA680-D336-4FF7-8B7A-9848BB0A1C32}" type="slidenum">
              <a:rPr lang="en-US" smtClean="0"/>
              <a:t>13</a:t>
            </a:fld>
            <a:endParaRPr lang="en-US"/>
          </a:p>
        </p:txBody>
      </p:sp>
    </p:spTree>
    <p:extLst>
      <p:ext uri="{BB962C8B-B14F-4D97-AF65-F5344CB8AC3E}">
        <p14:creationId xmlns:p14="http://schemas.microsoft.com/office/powerpoint/2010/main" val="49802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4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3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4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5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4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3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3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4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4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4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3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3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73" grpId="0" animBg="1"/>
      <p:bldP spid="80" grpId="0" animBg="1"/>
      <p:bldP spid="89" grpId="0" animBg="1"/>
      <p:bldP spid="90" grpId="0" animBg="1"/>
      <p:bldP spid="91" grpId="0" animBg="1"/>
      <p:bldP spid="92" grpId="0" animBg="1"/>
      <p:bldP spid="93" grpId="0" animBg="1"/>
      <p:bldP spid="97" grpId="0" animBg="1"/>
      <p:bldP spid="99" grpId="0" animBg="1"/>
      <p:bldP spid="100" grpId="0" animBg="1"/>
      <p:bldP spid="135" grpId="0" animBg="1"/>
      <p:bldP spid="138" grpId="0" animBg="1"/>
      <p:bldP spid="139" grpId="0" animBg="1"/>
      <p:bldP spid="140" grpId="0" animBg="1"/>
      <p:bldP spid="141" grpId="0" animBg="1"/>
      <p:bldP spid="142" grpId="0" animBg="1"/>
      <p:bldP spid="147" grpId="0" animBg="1"/>
      <p:bldP spid="148" grpId="0" animBg="1"/>
      <p:bldP spid="149" grpId="0" animBg="1"/>
      <p:bldP spid="1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0192-3E75-8C9D-C774-8EA9E520916E}"/>
              </a:ext>
            </a:extLst>
          </p:cNvPr>
          <p:cNvSpPr>
            <a:spLocks noGrp="1"/>
          </p:cNvSpPr>
          <p:nvPr>
            <p:ph type="title"/>
          </p:nvPr>
        </p:nvSpPr>
        <p:spPr/>
        <p:txBody>
          <a:bodyPr/>
          <a:lstStyle/>
          <a:p>
            <a:r>
              <a:rPr lang="en-US" dirty="0"/>
              <a:t>Memory: Type-2 CXL-NIC</a:t>
            </a:r>
          </a:p>
        </p:txBody>
      </p:sp>
      <p:sp>
        <p:nvSpPr>
          <p:cNvPr id="3" name="Content Placeholder 2">
            <a:extLst>
              <a:ext uri="{FF2B5EF4-FFF2-40B4-BE49-F238E27FC236}">
                <a16:creationId xmlns:a16="http://schemas.microsoft.com/office/drawing/2014/main" id="{AC3673AB-841C-493C-A9B5-EC694141F327}"/>
              </a:ext>
            </a:extLst>
          </p:cNvPr>
          <p:cNvSpPr>
            <a:spLocks noGrp="1"/>
          </p:cNvSpPr>
          <p:nvPr>
            <p:ph idx="1"/>
          </p:nvPr>
        </p:nvSpPr>
        <p:spPr/>
        <p:txBody>
          <a:bodyPr/>
          <a:lstStyle/>
          <a:p>
            <a:r>
              <a:rPr lang="en-US" dirty="0"/>
              <a:t>Intelligent usage of NC-P</a:t>
            </a:r>
          </a:p>
          <a:p>
            <a:pPr lvl="1"/>
            <a:r>
              <a:rPr lang="en-US" dirty="0"/>
              <a:t>CXL-NIC pushes the data into host LLC</a:t>
            </a:r>
          </a:p>
          <a:p>
            <a:pPr lvl="1"/>
            <a:r>
              <a:rPr lang="en-US" dirty="0"/>
              <a:t>CPU access hits in LLC</a:t>
            </a:r>
          </a:p>
          <a:p>
            <a:pPr lvl="1"/>
            <a:r>
              <a:rPr lang="en-US" b="1" dirty="0"/>
              <a:t>But “Leaky DMA” can happen</a:t>
            </a:r>
          </a:p>
          <a:p>
            <a:endParaRPr lang="en-US" b="1" dirty="0"/>
          </a:p>
          <a:p>
            <a:r>
              <a:rPr lang="en-US" dirty="0"/>
              <a:t>Our solution</a:t>
            </a:r>
          </a:p>
          <a:p>
            <a:pPr lvl="1"/>
            <a:r>
              <a:rPr lang="en-US" dirty="0"/>
              <a:t>Adaptative push-write gating: host CPU disable/enable NC-P at runtime</a:t>
            </a:r>
          </a:p>
          <a:p>
            <a:pPr lvl="1"/>
            <a:r>
              <a:rPr lang="en-US" dirty="0"/>
              <a:t>Post-push write-back: evict the cache line in host LLC  after a while</a:t>
            </a:r>
          </a:p>
        </p:txBody>
      </p:sp>
      <p:sp>
        <p:nvSpPr>
          <p:cNvPr id="36" name="Rectangle 35">
            <a:extLst>
              <a:ext uri="{FF2B5EF4-FFF2-40B4-BE49-F238E27FC236}">
                <a16:creationId xmlns:a16="http://schemas.microsoft.com/office/drawing/2014/main" id="{1DEEF6A3-1A1A-8266-F69C-069FBCA63E4B}"/>
              </a:ext>
            </a:extLst>
          </p:cNvPr>
          <p:cNvSpPr/>
          <p:nvPr/>
        </p:nvSpPr>
        <p:spPr>
          <a:xfrm>
            <a:off x="7632798" y="1691640"/>
            <a:ext cx="1920240" cy="1737360"/>
          </a:xfrm>
          <a:prstGeom prst="rect">
            <a:avLst/>
          </a:prstGeom>
          <a:solidFill>
            <a:srgbClr val="AFC1CD"/>
          </a:solidFill>
          <a:ln w="12700" cap="flat" cmpd="sng" algn="ctr">
            <a:solidFill>
              <a:sysClr val="windowText" lastClr="000000"/>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CPU (consumer)</a:t>
            </a:r>
          </a:p>
        </p:txBody>
      </p:sp>
      <p:sp>
        <p:nvSpPr>
          <p:cNvPr id="37" name="Rectangle 36">
            <a:extLst>
              <a:ext uri="{FF2B5EF4-FFF2-40B4-BE49-F238E27FC236}">
                <a16:creationId xmlns:a16="http://schemas.microsoft.com/office/drawing/2014/main" id="{C1FF9456-A37F-8690-C586-C4E6EDF160D8}"/>
              </a:ext>
            </a:extLst>
          </p:cNvPr>
          <p:cNvSpPr/>
          <p:nvPr/>
        </p:nvSpPr>
        <p:spPr>
          <a:xfrm>
            <a:off x="9629502" y="1691640"/>
            <a:ext cx="1920240" cy="1737360"/>
          </a:xfrm>
          <a:prstGeom prst="rect">
            <a:avLst/>
          </a:prstGeom>
          <a:solidFill>
            <a:sysClr val="window" lastClr="FFFFFF">
              <a:lumMod val="95000"/>
            </a:sysClr>
          </a:solidFill>
          <a:ln w="12700" cap="flat" cmpd="sng" algn="ctr">
            <a:solidFill>
              <a:sysClr val="windowText" lastClr="000000"/>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CXL (producer)</a:t>
            </a:r>
          </a:p>
        </p:txBody>
      </p:sp>
      <p:sp>
        <p:nvSpPr>
          <p:cNvPr id="38" name="Rectangle 37">
            <a:extLst>
              <a:ext uri="{FF2B5EF4-FFF2-40B4-BE49-F238E27FC236}">
                <a16:creationId xmlns:a16="http://schemas.microsoft.com/office/drawing/2014/main" id="{F9CBEB31-5588-3EBC-365B-2EDB9C68F4D6}"/>
              </a:ext>
            </a:extLst>
          </p:cNvPr>
          <p:cNvSpPr/>
          <p:nvPr/>
        </p:nvSpPr>
        <p:spPr>
          <a:xfrm>
            <a:off x="8531397" y="2034448"/>
            <a:ext cx="822960" cy="640080"/>
          </a:xfrm>
          <a:prstGeom prst="rect">
            <a:avLst/>
          </a:prstGeom>
          <a:solidFill>
            <a:srgbClr val="A5A5A5">
              <a:lumMod val="20000"/>
              <a:lumOff val="80000"/>
            </a:srgbClr>
          </a:solidFill>
          <a:ln w="12700" cap="flat" cmpd="sng" algn="ctr">
            <a:solidFill>
              <a:sysClr val="windowText" lastClr="000000"/>
            </a:solidFill>
            <a:prstDash val="solid"/>
            <a:miter lim="800000"/>
          </a:ln>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LLC</a:t>
            </a:r>
          </a:p>
        </p:txBody>
      </p:sp>
      <p:sp>
        <p:nvSpPr>
          <p:cNvPr id="39" name="Rectangle 38">
            <a:extLst>
              <a:ext uri="{FF2B5EF4-FFF2-40B4-BE49-F238E27FC236}">
                <a16:creationId xmlns:a16="http://schemas.microsoft.com/office/drawing/2014/main" id="{CD7A8058-C0F7-33F5-E1A9-EC0B58A3AA59}"/>
              </a:ext>
            </a:extLst>
          </p:cNvPr>
          <p:cNvSpPr/>
          <p:nvPr/>
        </p:nvSpPr>
        <p:spPr>
          <a:xfrm>
            <a:off x="7716618" y="2716016"/>
            <a:ext cx="1637739" cy="611053"/>
          </a:xfrm>
          <a:prstGeom prst="rect">
            <a:avLst/>
          </a:prstGeom>
          <a:solidFill>
            <a:sysClr val="window" lastClr="FFFFFF"/>
          </a:solidFill>
          <a:ln w="12700" cap="flat" cmpd="sng" algn="ctr">
            <a:solidFill>
              <a:sysClr val="windowText" lastClr="000000"/>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Mem.</a:t>
            </a:r>
          </a:p>
        </p:txBody>
      </p:sp>
      <p:sp>
        <p:nvSpPr>
          <p:cNvPr id="40" name="Rectangle 39">
            <a:extLst>
              <a:ext uri="{FF2B5EF4-FFF2-40B4-BE49-F238E27FC236}">
                <a16:creationId xmlns:a16="http://schemas.microsoft.com/office/drawing/2014/main" id="{B4A0EB23-FFAE-46EE-6F06-2D5F0B1EAD2E}"/>
              </a:ext>
            </a:extLst>
          </p:cNvPr>
          <p:cNvSpPr/>
          <p:nvPr/>
        </p:nvSpPr>
        <p:spPr>
          <a:xfrm>
            <a:off x="7716618" y="2300608"/>
            <a:ext cx="731520" cy="365760"/>
          </a:xfrm>
          <a:prstGeom prst="rect">
            <a:avLst/>
          </a:prstGeom>
          <a:solidFill>
            <a:srgbClr val="A5A5A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Core</a:t>
            </a:r>
          </a:p>
        </p:txBody>
      </p:sp>
      <p:sp>
        <p:nvSpPr>
          <p:cNvPr id="41" name="Rectangle 40">
            <a:extLst>
              <a:ext uri="{FF2B5EF4-FFF2-40B4-BE49-F238E27FC236}">
                <a16:creationId xmlns:a16="http://schemas.microsoft.com/office/drawing/2014/main" id="{5A4D2B53-6CFE-EA57-610C-23F0AF570C53}"/>
              </a:ext>
            </a:extLst>
          </p:cNvPr>
          <p:cNvSpPr/>
          <p:nvPr/>
        </p:nvSpPr>
        <p:spPr>
          <a:xfrm>
            <a:off x="9719087" y="2034448"/>
            <a:ext cx="822960" cy="640080"/>
          </a:xfrm>
          <a:prstGeom prst="rect">
            <a:avLst/>
          </a:prstGeom>
          <a:solidFill>
            <a:srgbClr val="A5A5A5">
              <a:lumMod val="20000"/>
              <a:lumOff val="80000"/>
            </a:srgbClr>
          </a:solidFill>
          <a:ln w="12700" cap="flat" cmpd="sng" algn="ctr">
            <a:solidFill>
              <a:sysClr val="windowText" lastClr="000000"/>
            </a:solidFill>
            <a:prstDash val="solid"/>
            <a:miter lim="800000"/>
          </a:ln>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DMC</a:t>
            </a:r>
          </a:p>
        </p:txBody>
      </p:sp>
      <p:sp>
        <p:nvSpPr>
          <p:cNvPr id="42" name="Rectangle 41">
            <a:extLst>
              <a:ext uri="{FF2B5EF4-FFF2-40B4-BE49-F238E27FC236}">
                <a16:creationId xmlns:a16="http://schemas.microsoft.com/office/drawing/2014/main" id="{3B7F4E18-8EF0-90BA-6CD8-F7D942773144}"/>
              </a:ext>
            </a:extLst>
          </p:cNvPr>
          <p:cNvSpPr/>
          <p:nvPr/>
        </p:nvSpPr>
        <p:spPr>
          <a:xfrm>
            <a:off x="9711264" y="2716016"/>
            <a:ext cx="1637739" cy="611053"/>
          </a:xfrm>
          <a:prstGeom prst="rect">
            <a:avLst/>
          </a:prstGeom>
          <a:solidFill>
            <a:sysClr val="window" lastClr="FFFFFF"/>
          </a:solidFill>
          <a:ln w="12700" cap="flat" cmpd="sng" algn="ctr">
            <a:solidFill>
              <a:sysClr val="windowText" lastClr="000000"/>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Mem.</a:t>
            </a:r>
          </a:p>
        </p:txBody>
      </p:sp>
      <p:sp>
        <p:nvSpPr>
          <p:cNvPr id="43" name="Rectangle 42">
            <a:extLst>
              <a:ext uri="{FF2B5EF4-FFF2-40B4-BE49-F238E27FC236}">
                <a16:creationId xmlns:a16="http://schemas.microsoft.com/office/drawing/2014/main" id="{29B5B8E9-C77F-B877-01CF-69158087BA07}"/>
              </a:ext>
            </a:extLst>
          </p:cNvPr>
          <p:cNvSpPr/>
          <p:nvPr/>
        </p:nvSpPr>
        <p:spPr>
          <a:xfrm>
            <a:off x="10611907" y="2308127"/>
            <a:ext cx="731520" cy="365760"/>
          </a:xfrm>
          <a:prstGeom prst="rect">
            <a:avLst/>
          </a:prstGeom>
          <a:solidFill>
            <a:srgbClr val="A5A5A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DMU</a:t>
            </a:r>
          </a:p>
        </p:txBody>
      </p:sp>
      <p:sp>
        <p:nvSpPr>
          <p:cNvPr id="47" name="Rectangle 46">
            <a:extLst>
              <a:ext uri="{FF2B5EF4-FFF2-40B4-BE49-F238E27FC236}">
                <a16:creationId xmlns:a16="http://schemas.microsoft.com/office/drawing/2014/main" id="{E06623F1-8640-67E8-2A04-4712DDC4F3CA}"/>
              </a:ext>
            </a:extLst>
          </p:cNvPr>
          <p:cNvSpPr/>
          <p:nvPr/>
        </p:nvSpPr>
        <p:spPr>
          <a:xfrm>
            <a:off x="8939810" y="2401122"/>
            <a:ext cx="274320" cy="182880"/>
          </a:xfrm>
          <a:prstGeom prst="rect">
            <a:avLst/>
          </a:prstGeom>
          <a:pattFill prst="wdUpDiag">
            <a:fgClr>
              <a:srgbClr val="FF7E79"/>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pattFill prst="wdUpDiag">
                <a:fgClr>
                  <a:prstClr val="black"/>
                </a:fgClr>
                <a:bgClr>
                  <a:prstClr val="white"/>
                </a:bgClr>
              </a:pattFill>
              <a:effectLst/>
              <a:uLnTx/>
              <a:uFillTx/>
              <a:latin typeface="Arial" panose="020B0604020202020204" pitchFamily="34" charset="0"/>
              <a:ea typeface="+mn-ea"/>
              <a:cs typeface="Arial" panose="020B0604020202020204" pitchFamily="34" charset="0"/>
            </a:endParaRPr>
          </a:p>
        </p:txBody>
      </p:sp>
      <p:cxnSp>
        <p:nvCxnSpPr>
          <p:cNvPr id="48" name="Straight Arrow Connector 47">
            <a:extLst>
              <a:ext uri="{FF2B5EF4-FFF2-40B4-BE49-F238E27FC236}">
                <a16:creationId xmlns:a16="http://schemas.microsoft.com/office/drawing/2014/main" id="{B82664B1-91B3-375D-2FED-364554A80E3B}"/>
              </a:ext>
            </a:extLst>
          </p:cNvPr>
          <p:cNvCxnSpPr>
            <a:cxnSpLocks/>
          </p:cNvCxnSpPr>
          <p:nvPr/>
        </p:nvCxnSpPr>
        <p:spPr>
          <a:xfrm flipH="1" flipV="1">
            <a:off x="9214130" y="2492562"/>
            <a:ext cx="1394710" cy="0"/>
          </a:xfrm>
          <a:prstGeom prst="straightConnector1">
            <a:avLst/>
          </a:prstGeom>
          <a:noFill/>
          <a:ln w="38100" cap="flat" cmpd="sng" algn="ctr">
            <a:solidFill>
              <a:sysClr val="windowText" lastClr="000000"/>
            </a:solidFill>
            <a:prstDash val="solid"/>
            <a:miter lim="800000"/>
            <a:tailEnd type="triangle"/>
          </a:ln>
          <a:effectLst/>
        </p:spPr>
      </p:cxnSp>
      <p:cxnSp>
        <p:nvCxnSpPr>
          <p:cNvPr id="49" name="Straight Arrow Connector 48">
            <a:extLst>
              <a:ext uri="{FF2B5EF4-FFF2-40B4-BE49-F238E27FC236}">
                <a16:creationId xmlns:a16="http://schemas.microsoft.com/office/drawing/2014/main" id="{512C9645-7465-99BA-D618-78863BDFF6D1}"/>
              </a:ext>
            </a:extLst>
          </p:cNvPr>
          <p:cNvCxnSpPr>
            <a:cxnSpLocks/>
          </p:cNvCxnSpPr>
          <p:nvPr/>
        </p:nvCxnSpPr>
        <p:spPr>
          <a:xfrm flipH="1">
            <a:off x="8436410" y="2492562"/>
            <a:ext cx="503400" cy="0"/>
          </a:xfrm>
          <a:prstGeom prst="straightConnector1">
            <a:avLst/>
          </a:prstGeom>
          <a:noFill/>
          <a:ln w="38100" cap="flat" cmpd="sng" algn="ctr">
            <a:solidFill>
              <a:sysClr val="windowText" lastClr="000000"/>
            </a:solidFill>
            <a:prstDash val="solid"/>
            <a:miter lim="800000"/>
            <a:tailEnd type="triangle"/>
          </a:ln>
          <a:effectLst/>
        </p:spPr>
      </p:cxnSp>
      <p:sp>
        <p:nvSpPr>
          <p:cNvPr id="52" name="Oval 51">
            <a:extLst>
              <a:ext uri="{FF2B5EF4-FFF2-40B4-BE49-F238E27FC236}">
                <a16:creationId xmlns:a16="http://schemas.microsoft.com/office/drawing/2014/main" id="{082D0B3C-BB9D-BF18-8940-5C66127E9F88}"/>
              </a:ext>
            </a:extLst>
          </p:cNvPr>
          <p:cNvSpPr>
            <a:spLocks noChangeAspect="1"/>
          </p:cNvSpPr>
          <p:nvPr/>
        </p:nvSpPr>
        <p:spPr>
          <a:xfrm>
            <a:off x="8470227" y="2173333"/>
            <a:ext cx="274320" cy="274320"/>
          </a:xfrm>
          <a:prstGeom prst="ellipse">
            <a:avLst/>
          </a:prstGeom>
          <a:solidFill>
            <a:srgbClr val="FF7E79"/>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ptos" panose="020B0004020202020204"/>
                <a:ea typeface="+mn-ea"/>
                <a:cs typeface="+mn-cs"/>
              </a:rPr>
              <a:t>2</a:t>
            </a:r>
          </a:p>
        </p:txBody>
      </p:sp>
      <p:sp>
        <p:nvSpPr>
          <p:cNvPr id="53" name="Oval 52">
            <a:extLst>
              <a:ext uri="{FF2B5EF4-FFF2-40B4-BE49-F238E27FC236}">
                <a16:creationId xmlns:a16="http://schemas.microsoft.com/office/drawing/2014/main" id="{3AADADAE-4616-FBF7-A9A0-63C925E357B5}"/>
              </a:ext>
            </a:extLst>
          </p:cNvPr>
          <p:cNvSpPr>
            <a:spLocks noChangeAspect="1"/>
          </p:cNvSpPr>
          <p:nvPr/>
        </p:nvSpPr>
        <p:spPr>
          <a:xfrm>
            <a:off x="10389906" y="2120364"/>
            <a:ext cx="274320" cy="274320"/>
          </a:xfrm>
          <a:prstGeom prst="ellipse">
            <a:avLst/>
          </a:prstGeom>
          <a:solidFill>
            <a:srgbClr val="FF7E79"/>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ptos" panose="020B0004020202020204"/>
                <a:ea typeface="+mn-ea"/>
                <a:cs typeface="+mn-cs"/>
              </a:rPr>
              <a:t>1</a:t>
            </a:r>
          </a:p>
        </p:txBody>
      </p:sp>
      <p:sp>
        <p:nvSpPr>
          <p:cNvPr id="4" name="Slide Number Placeholder 3">
            <a:extLst>
              <a:ext uri="{FF2B5EF4-FFF2-40B4-BE49-F238E27FC236}">
                <a16:creationId xmlns:a16="http://schemas.microsoft.com/office/drawing/2014/main" id="{F308C001-4C3C-F59A-F0DC-5CF1B872BD0D}"/>
              </a:ext>
            </a:extLst>
          </p:cNvPr>
          <p:cNvSpPr>
            <a:spLocks noGrp="1"/>
          </p:cNvSpPr>
          <p:nvPr>
            <p:ph type="sldNum" sz="quarter" idx="12"/>
          </p:nvPr>
        </p:nvSpPr>
        <p:spPr/>
        <p:txBody>
          <a:bodyPr/>
          <a:lstStyle/>
          <a:p>
            <a:fld id="{330EA680-D336-4FF7-8B7A-9848BB0A1C32}" type="slidenum">
              <a:rPr lang="en-US" smtClean="0"/>
              <a:t>14</a:t>
            </a:fld>
            <a:endParaRPr lang="en-US" dirty="0"/>
          </a:p>
        </p:txBody>
      </p:sp>
      <p:cxnSp>
        <p:nvCxnSpPr>
          <p:cNvPr id="6" name="Elbow Connector 5">
            <a:extLst>
              <a:ext uri="{FF2B5EF4-FFF2-40B4-BE49-F238E27FC236}">
                <a16:creationId xmlns:a16="http://schemas.microsoft.com/office/drawing/2014/main" id="{7726028E-6654-7CF4-48D8-E1771BE97316}"/>
              </a:ext>
            </a:extLst>
          </p:cNvPr>
          <p:cNvCxnSpPr>
            <a:cxnSpLocks/>
          </p:cNvCxnSpPr>
          <p:nvPr/>
        </p:nvCxnSpPr>
        <p:spPr>
          <a:xfrm flipV="1">
            <a:off x="9076970" y="2661284"/>
            <a:ext cx="1921213" cy="372891"/>
          </a:xfrm>
          <a:prstGeom prst="bentConnector2">
            <a:avLst/>
          </a:prstGeom>
          <a:noFill/>
          <a:ln w="38100" cap="flat" cmpd="sng" algn="ctr">
            <a:solidFill>
              <a:sysClr val="windowText" lastClr="000000"/>
            </a:solidFill>
            <a:prstDash val="solid"/>
            <a:miter lim="800000"/>
            <a:headEnd type="triangle"/>
            <a:tailEnd type="none"/>
          </a:ln>
          <a:effectLst/>
        </p:spPr>
      </p:cxnSp>
      <p:sp>
        <p:nvSpPr>
          <p:cNvPr id="7" name="Rectangle 6">
            <a:extLst>
              <a:ext uri="{FF2B5EF4-FFF2-40B4-BE49-F238E27FC236}">
                <a16:creationId xmlns:a16="http://schemas.microsoft.com/office/drawing/2014/main" id="{61A101B0-7AD3-5DBB-27ED-A8018E63E5C9}"/>
              </a:ext>
            </a:extLst>
          </p:cNvPr>
          <p:cNvSpPr/>
          <p:nvPr/>
        </p:nvSpPr>
        <p:spPr>
          <a:xfrm>
            <a:off x="8797853" y="2928577"/>
            <a:ext cx="274320" cy="182880"/>
          </a:xfrm>
          <a:prstGeom prst="rect">
            <a:avLst/>
          </a:prstGeom>
          <a:pattFill prst="wdUpDiag">
            <a:fgClr>
              <a:srgbClr val="FF7E79"/>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pattFill prst="wdUpDiag">
                <a:fgClr>
                  <a:prstClr val="black"/>
                </a:fgClr>
                <a:bgClr>
                  <a:prstClr val="white"/>
                </a:bgClr>
              </a:pattFill>
              <a:effectLst/>
              <a:uLnTx/>
              <a:uFillTx/>
              <a:latin typeface="Arial" panose="020B0604020202020204" pitchFamily="34" charset="0"/>
              <a:ea typeface="+mn-ea"/>
              <a:cs typeface="Arial" panose="020B0604020202020204" pitchFamily="34" charset="0"/>
            </a:endParaRPr>
          </a:p>
        </p:txBody>
      </p:sp>
      <p:pic>
        <p:nvPicPr>
          <p:cNvPr id="9" name="Graphic 8" descr="Close with solid fill">
            <a:extLst>
              <a:ext uri="{FF2B5EF4-FFF2-40B4-BE49-F238E27FC236}">
                <a16:creationId xmlns:a16="http://schemas.microsoft.com/office/drawing/2014/main" id="{14700521-1E11-BF69-5C67-6C37E7E82B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94545" y="2266459"/>
            <a:ext cx="457200" cy="457200"/>
          </a:xfrm>
          <a:prstGeom prst="rect">
            <a:avLst/>
          </a:prstGeom>
        </p:spPr>
      </p:pic>
      <p:cxnSp>
        <p:nvCxnSpPr>
          <p:cNvPr id="10" name="Straight Arrow Connector 9">
            <a:extLst>
              <a:ext uri="{FF2B5EF4-FFF2-40B4-BE49-F238E27FC236}">
                <a16:creationId xmlns:a16="http://schemas.microsoft.com/office/drawing/2014/main" id="{EA76AA70-4660-EF2B-6349-168408A2B444}"/>
              </a:ext>
            </a:extLst>
          </p:cNvPr>
          <p:cNvCxnSpPr>
            <a:cxnSpLocks/>
            <a:stCxn id="47" idx="2"/>
          </p:cNvCxnSpPr>
          <p:nvPr/>
        </p:nvCxnSpPr>
        <p:spPr>
          <a:xfrm>
            <a:off x="9076970" y="2584002"/>
            <a:ext cx="0" cy="366674"/>
          </a:xfrm>
          <a:prstGeom prst="straightConnector1">
            <a:avLst/>
          </a:prstGeom>
          <a:noFill/>
          <a:ln w="38100" cap="flat" cmpd="sng" algn="ctr">
            <a:solidFill>
              <a:sysClr val="windowText" lastClr="000000"/>
            </a:solidFill>
            <a:prstDash val="solid"/>
            <a:miter lim="800000"/>
            <a:tailEnd type="triangle"/>
          </a:ln>
          <a:effectLst/>
        </p:spPr>
      </p:cxnSp>
      <p:sp>
        <p:nvSpPr>
          <p:cNvPr id="14" name="Rectangle 13">
            <a:extLst>
              <a:ext uri="{FF2B5EF4-FFF2-40B4-BE49-F238E27FC236}">
                <a16:creationId xmlns:a16="http://schemas.microsoft.com/office/drawing/2014/main" id="{5925898F-1C95-4D0E-7807-87274B2FE98B}"/>
              </a:ext>
            </a:extLst>
          </p:cNvPr>
          <p:cNvSpPr/>
          <p:nvPr/>
        </p:nvSpPr>
        <p:spPr>
          <a:xfrm>
            <a:off x="8935013" y="2928577"/>
            <a:ext cx="274320" cy="182880"/>
          </a:xfrm>
          <a:prstGeom prst="rect">
            <a:avLst/>
          </a:prstGeom>
          <a:pattFill prst="wdUpDiag">
            <a:fgClr>
              <a:srgbClr val="FF7E79"/>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pattFill prst="wdUpDiag">
                <a:fgClr>
                  <a:prstClr val="black"/>
                </a:fgClr>
                <a:bgClr>
                  <a:prstClr val="white"/>
                </a:bgClr>
              </a:patt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6884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9"/>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6"/>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49"/>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52"/>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48"/>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5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52" grpId="0" animBg="1"/>
      <p:bldP spid="52" grpId="1" animBg="1"/>
      <p:bldP spid="53" grpId="0" animBg="1"/>
      <p:bldP spid="53" grpId="1" animBg="1"/>
      <p:bldP spid="7" grpId="0" animBg="1"/>
      <p:bldP spid="7" grpId="1"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517B3-B09A-B358-FE0C-F0E19A0DD532}"/>
              </a:ext>
            </a:extLst>
          </p:cNvPr>
          <p:cNvSpPr>
            <a:spLocks noGrp="1"/>
          </p:cNvSpPr>
          <p:nvPr>
            <p:ph type="title"/>
          </p:nvPr>
        </p:nvSpPr>
        <p:spPr/>
        <p:txBody>
          <a:bodyPr/>
          <a:lstStyle/>
          <a:p>
            <a:r>
              <a:rPr lang="en-US" dirty="0"/>
              <a:t>Offload: Network-App. Co-acceleration</a:t>
            </a:r>
          </a:p>
        </p:txBody>
      </p:sp>
      <p:sp>
        <p:nvSpPr>
          <p:cNvPr id="3" name="Content Placeholder 2">
            <a:extLst>
              <a:ext uri="{FF2B5EF4-FFF2-40B4-BE49-F238E27FC236}">
                <a16:creationId xmlns:a16="http://schemas.microsoft.com/office/drawing/2014/main" id="{FF082D54-B58B-87E5-A9F0-747CBEC54DA0}"/>
              </a:ext>
            </a:extLst>
          </p:cNvPr>
          <p:cNvSpPr>
            <a:spLocks noGrp="1"/>
          </p:cNvSpPr>
          <p:nvPr>
            <p:ph idx="1"/>
          </p:nvPr>
        </p:nvSpPr>
        <p:spPr>
          <a:xfrm>
            <a:off x="838199" y="1825625"/>
            <a:ext cx="10858995" cy="4351338"/>
          </a:xfrm>
        </p:spPr>
        <p:txBody>
          <a:bodyPr/>
          <a:lstStyle/>
          <a:p>
            <a:r>
              <a:rPr lang="en-US" dirty="0"/>
              <a:t>Accelerate KVS application</a:t>
            </a:r>
          </a:p>
          <a:p>
            <a:pPr lvl="1"/>
            <a:r>
              <a:rPr lang="en-US" dirty="0"/>
              <a:t>Coherent on-NIC memory		 – hot data</a:t>
            </a:r>
          </a:p>
          <a:p>
            <a:pPr lvl="1"/>
            <a:r>
              <a:rPr lang="en-US" dirty="0"/>
              <a:t>Coherent access to host memory	 – cold data</a:t>
            </a:r>
          </a:p>
          <a:p>
            <a:r>
              <a:rPr lang="en-US" dirty="0"/>
              <a:t>Two paths</a:t>
            </a:r>
          </a:p>
          <a:p>
            <a:pPr lvl="1"/>
            <a:r>
              <a:rPr lang="en-US" dirty="0"/>
              <a:t>Fast local path</a:t>
            </a:r>
          </a:p>
          <a:p>
            <a:pPr lvl="1"/>
            <a:r>
              <a:rPr lang="en-US" dirty="0"/>
              <a:t>Slow remote path</a:t>
            </a:r>
          </a:p>
        </p:txBody>
      </p:sp>
      <p:sp>
        <p:nvSpPr>
          <p:cNvPr id="26" name="Rectangle 25">
            <a:extLst>
              <a:ext uri="{FF2B5EF4-FFF2-40B4-BE49-F238E27FC236}">
                <a16:creationId xmlns:a16="http://schemas.microsoft.com/office/drawing/2014/main" id="{F1E18EC0-86F6-6E1B-F9EB-D8F78082D67C}"/>
              </a:ext>
            </a:extLst>
          </p:cNvPr>
          <p:cNvSpPr/>
          <p:nvPr/>
        </p:nvSpPr>
        <p:spPr>
          <a:xfrm>
            <a:off x="5450058" y="3340504"/>
            <a:ext cx="1584960" cy="2570480"/>
          </a:xfrm>
          <a:prstGeom prst="rect">
            <a:avLst/>
          </a:prstGeom>
          <a:solidFill>
            <a:sysClr val="window" lastClr="FFFFFF"/>
          </a:solidFill>
          <a:ln w="19050" cap="flat" cmpd="sng" algn="ctr">
            <a:solidFill>
              <a:sysClr val="windowText" lastClr="000000"/>
            </a:solidFill>
            <a:prstDash val="solid"/>
            <a:miter lim="800000"/>
          </a:ln>
          <a:effectLst/>
        </p:spPr>
        <p:txBody>
          <a:bodyPr rtlCol="0" anchor="b"/>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CPU</a:t>
            </a:r>
          </a:p>
        </p:txBody>
      </p:sp>
      <p:sp>
        <p:nvSpPr>
          <p:cNvPr id="27" name="Rectangle 26">
            <a:extLst>
              <a:ext uri="{FF2B5EF4-FFF2-40B4-BE49-F238E27FC236}">
                <a16:creationId xmlns:a16="http://schemas.microsoft.com/office/drawing/2014/main" id="{1A086561-B5D6-ACD6-5FD8-2596C30A43C3}"/>
              </a:ext>
            </a:extLst>
          </p:cNvPr>
          <p:cNvSpPr/>
          <p:nvPr/>
        </p:nvSpPr>
        <p:spPr>
          <a:xfrm>
            <a:off x="5571416" y="3472584"/>
            <a:ext cx="1334061" cy="365760"/>
          </a:xfrm>
          <a:prstGeom prst="rect">
            <a:avLst/>
          </a:prstGeom>
          <a:solidFill>
            <a:sysClr val="window" lastClr="FFFFFF">
              <a:lumMod val="85000"/>
            </a:sys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Core</a:t>
            </a:r>
          </a:p>
        </p:txBody>
      </p:sp>
      <p:sp>
        <p:nvSpPr>
          <p:cNvPr id="28" name="Rectangle 27">
            <a:extLst>
              <a:ext uri="{FF2B5EF4-FFF2-40B4-BE49-F238E27FC236}">
                <a16:creationId xmlns:a16="http://schemas.microsoft.com/office/drawing/2014/main" id="{D2D7BF49-5BFE-37DF-69EF-C798A31B23B0}"/>
              </a:ext>
            </a:extLst>
          </p:cNvPr>
          <p:cNvSpPr/>
          <p:nvPr/>
        </p:nvSpPr>
        <p:spPr>
          <a:xfrm>
            <a:off x="5571416" y="3995824"/>
            <a:ext cx="1334061" cy="365760"/>
          </a:xfrm>
          <a:prstGeom prst="rect">
            <a:avLst/>
          </a:prstGeom>
          <a:solidFill>
            <a:sysClr val="window" lastClr="FFFFFF">
              <a:lumMod val="85000"/>
            </a:sys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LLC</a:t>
            </a:r>
          </a:p>
        </p:txBody>
      </p:sp>
      <p:sp>
        <p:nvSpPr>
          <p:cNvPr id="29" name="Rectangle 28">
            <a:extLst>
              <a:ext uri="{FF2B5EF4-FFF2-40B4-BE49-F238E27FC236}">
                <a16:creationId xmlns:a16="http://schemas.microsoft.com/office/drawing/2014/main" id="{E2C65188-1F30-46BD-3D16-33E024508248}"/>
              </a:ext>
            </a:extLst>
          </p:cNvPr>
          <p:cNvSpPr/>
          <p:nvPr/>
        </p:nvSpPr>
        <p:spPr>
          <a:xfrm>
            <a:off x="5571417" y="4519064"/>
            <a:ext cx="1334061" cy="1046480"/>
          </a:xfrm>
          <a:prstGeom prst="rect">
            <a:avLst/>
          </a:prstGeom>
          <a:solidFill>
            <a:srgbClr val="9CB0C3"/>
          </a:solidFill>
          <a:ln w="19050"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Host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Memory</a:t>
            </a:r>
          </a:p>
        </p:txBody>
      </p:sp>
      <p:sp>
        <p:nvSpPr>
          <p:cNvPr id="30" name="Rectangle 29">
            <a:extLst>
              <a:ext uri="{FF2B5EF4-FFF2-40B4-BE49-F238E27FC236}">
                <a16:creationId xmlns:a16="http://schemas.microsoft.com/office/drawing/2014/main" id="{E50DC083-20DA-455E-43C9-AEF52A3608BA}"/>
              </a:ext>
            </a:extLst>
          </p:cNvPr>
          <p:cNvSpPr/>
          <p:nvPr/>
        </p:nvSpPr>
        <p:spPr>
          <a:xfrm>
            <a:off x="7233138" y="3340504"/>
            <a:ext cx="3781508" cy="2570480"/>
          </a:xfrm>
          <a:prstGeom prst="rect">
            <a:avLst/>
          </a:prstGeom>
          <a:solidFill>
            <a:sysClr val="window" lastClr="FFFFFF"/>
          </a:solidFill>
          <a:ln w="19050" cap="flat" cmpd="sng" algn="ctr">
            <a:solidFill>
              <a:sysClr val="windowText" lastClr="000000"/>
            </a:solidFill>
            <a:prstDash val="solid"/>
            <a:miter lim="800000"/>
          </a:ln>
          <a:effectLst/>
        </p:spPr>
        <p:txBody>
          <a:bodyPr rtlCol="0" anchor="b"/>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CXL-NIC</a:t>
            </a:r>
          </a:p>
        </p:txBody>
      </p:sp>
      <p:sp>
        <p:nvSpPr>
          <p:cNvPr id="31" name="직사각형 59">
            <a:extLst>
              <a:ext uri="{FF2B5EF4-FFF2-40B4-BE49-F238E27FC236}">
                <a16:creationId xmlns:a16="http://schemas.microsoft.com/office/drawing/2014/main" id="{A1BD2E89-64AD-3DF6-F877-D1DCF021BA9A}"/>
              </a:ext>
            </a:extLst>
          </p:cNvPr>
          <p:cNvSpPr/>
          <p:nvPr/>
        </p:nvSpPr>
        <p:spPr>
          <a:xfrm flipH="1">
            <a:off x="7349681" y="3503064"/>
            <a:ext cx="1077411" cy="2062480"/>
          </a:xfrm>
          <a:prstGeom prst="rect">
            <a:avLst/>
          </a:prstGeom>
          <a:solidFill>
            <a:sysClr val="window" lastClr="FFFFFF">
              <a:lumMod val="95000"/>
            </a:sysClr>
          </a:solidFill>
          <a:ln w="19050" cap="flat" cmpd="sng" algn="ctr">
            <a:solidFill>
              <a:sysClr val="windowText" lastClr="000000"/>
            </a:solidFill>
            <a:prstDash val="solid"/>
            <a:miter lim="800000"/>
          </a:ln>
          <a:effectLst/>
        </p:spPr>
        <p:txBody>
          <a:bodyPr lIns="0" tIns="121931"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800" b="1" i="1"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rPr>
              <a:t>CXL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800" b="1" i="1"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rPr>
              <a:t>controller</a:t>
            </a:r>
            <a:endParaRPr kumimoji="0" lang="ko-KR" altLang="en-US" sz="1800" b="1" i="1"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sp>
        <p:nvSpPr>
          <p:cNvPr id="32" name="Rectangle 31">
            <a:extLst>
              <a:ext uri="{FF2B5EF4-FFF2-40B4-BE49-F238E27FC236}">
                <a16:creationId xmlns:a16="http://schemas.microsoft.com/office/drawing/2014/main" id="{F9590005-CB40-5BC5-4217-209829F50727}"/>
              </a:ext>
            </a:extLst>
          </p:cNvPr>
          <p:cNvSpPr/>
          <p:nvPr/>
        </p:nvSpPr>
        <p:spPr>
          <a:xfrm>
            <a:off x="8543634" y="3503064"/>
            <a:ext cx="2363259" cy="452120"/>
          </a:xfrm>
          <a:prstGeom prst="rect">
            <a:avLst/>
          </a:prstGeom>
          <a:solidFill>
            <a:srgbClr val="D67B70"/>
          </a:solidFill>
          <a:ln w="1905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Device Memory</a:t>
            </a:r>
          </a:p>
        </p:txBody>
      </p:sp>
      <p:sp>
        <p:nvSpPr>
          <p:cNvPr id="33" name="직사각형 59">
            <a:extLst>
              <a:ext uri="{FF2B5EF4-FFF2-40B4-BE49-F238E27FC236}">
                <a16:creationId xmlns:a16="http://schemas.microsoft.com/office/drawing/2014/main" id="{21CB94F9-29D7-FAAD-81CF-5A402AAFD188}"/>
              </a:ext>
            </a:extLst>
          </p:cNvPr>
          <p:cNvSpPr/>
          <p:nvPr/>
        </p:nvSpPr>
        <p:spPr>
          <a:xfrm flipH="1">
            <a:off x="8543635" y="4182239"/>
            <a:ext cx="2363260" cy="1383305"/>
          </a:xfrm>
          <a:prstGeom prst="rect">
            <a:avLst/>
          </a:prstGeom>
          <a:solidFill>
            <a:sysClr val="window" lastClr="FFFFFF">
              <a:lumMod val="95000"/>
            </a:sysClr>
          </a:solidFill>
          <a:ln w="19050" cap="flat" cmpd="sng" algn="ctr">
            <a:solidFill>
              <a:sysClr val="windowText" lastClr="000000"/>
            </a:solidFill>
            <a:prstDash val="solid"/>
            <a:miter lim="800000"/>
          </a:ln>
          <a:effectLst/>
        </p:spPr>
        <p:txBody>
          <a:bodyPr lIns="0" tIns="121931"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1" i="1"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sp>
        <p:nvSpPr>
          <p:cNvPr id="34" name="Rectangle 33">
            <a:extLst>
              <a:ext uri="{FF2B5EF4-FFF2-40B4-BE49-F238E27FC236}">
                <a16:creationId xmlns:a16="http://schemas.microsoft.com/office/drawing/2014/main" id="{4DEBC235-9084-896B-54A3-56DA98BD39C9}"/>
              </a:ext>
            </a:extLst>
          </p:cNvPr>
          <p:cNvSpPr/>
          <p:nvPr/>
        </p:nvSpPr>
        <p:spPr>
          <a:xfrm>
            <a:off x="8671493" y="4285054"/>
            <a:ext cx="740687" cy="274320"/>
          </a:xfrm>
          <a:prstGeom prst="rect">
            <a:avLst/>
          </a:prstGeom>
          <a:solidFill>
            <a:srgbClr val="9CB0C3"/>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DMU</a:t>
            </a:r>
          </a:p>
        </p:txBody>
      </p:sp>
      <p:sp>
        <p:nvSpPr>
          <p:cNvPr id="35" name="Rectangle 34">
            <a:extLst>
              <a:ext uri="{FF2B5EF4-FFF2-40B4-BE49-F238E27FC236}">
                <a16:creationId xmlns:a16="http://schemas.microsoft.com/office/drawing/2014/main" id="{3CA40CDF-0AD9-FA8E-C235-771532E7B435}"/>
              </a:ext>
            </a:extLst>
          </p:cNvPr>
          <p:cNvSpPr/>
          <p:nvPr/>
        </p:nvSpPr>
        <p:spPr>
          <a:xfrm>
            <a:off x="9483388" y="4285054"/>
            <a:ext cx="755245" cy="274320"/>
          </a:xfrm>
          <a:prstGeom prst="rect">
            <a:avLst/>
          </a:prstGeom>
          <a:solidFill>
            <a:srgbClr val="9CB0C3"/>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PFU</a:t>
            </a:r>
          </a:p>
        </p:txBody>
      </p:sp>
      <p:sp>
        <p:nvSpPr>
          <p:cNvPr id="36" name="Rectangle 35">
            <a:extLst>
              <a:ext uri="{FF2B5EF4-FFF2-40B4-BE49-F238E27FC236}">
                <a16:creationId xmlns:a16="http://schemas.microsoft.com/office/drawing/2014/main" id="{442BE308-FE6D-922B-CDDB-C57A4EF21D71}"/>
              </a:ext>
            </a:extLst>
          </p:cNvPr>
          <p:cNvSpPr/>
          <p:nvPr/>
        </p:nvSpPr>
        <p:spPr>
          <a:xfrm>
            <a:off x="8672773" y="4631731"/>
            <a:ext cx="1565860" cy="766638"/>
          </a:xfrm>
          <a:prstGeom prst="rect">
            <a:avLst/>
          </a:prstGeom>
          <a:solidFill>
            <a:srgbClr val="F4B283"/>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KVS request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handler</a:t>
            </a:r>
          </a:p>
        </p:txBody>
      </p:sp>
      <p:sp>
        <p:nvSpPr>
          <p:cNvPr id="37" name="Rectangle 36">
            <a:extLst>
              <a:ext uri="{FF2B5EF4-FFF2-40B4-BE49-F238E27FC236}">
                <a16:creationId xmlns:a16="http://schemas.microsoft.com/office/drawing/2014/main" id="{4C60A313-4B75-1CAA-9F01-94D2BC52B4C9}"/>
              </a:ext>
            </a:extLst>
          </p:cNvPr>
          <p:cNvSpPr/>
          <p:nvPr/>
        </p:nvSpPr>
        <p:spPr>
          <a:xfrm rot="16200000">
            <a:off x="10064957" y="4618258"/>
            <a:ext cx="1113315" cy="446907"/>
          </a:xfrm>
          <a:prstGeom prst="rect">
            <a:avLst/>
          </a:prstGeom>
          <a:solidFill>
            <a:srgbClr val="7D9F9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Network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a:t>
            </a:r>
          </a:p>
        </p:txBody>
      </p:sp>
      <p:pic>
        <p:nvPicPr>
          <p:cNvPr id="38" name="Picture 4" descr="Database Icons - Free SVG &amp; PNG Database Images - Noun Project">
            <a:extLst>
              <a:ext uri="{FF2B5EF4-FFF2-40B4-BE49-F238E27FC236}">
                <a16:creationId xmlns:a16="http://schemas.microsoft.com/office/drawing/2014/main" id="{7CFD6C03-ED31-5732-3370-7A6C9DBA2D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4453" y="3472584"/>
            <a:ext cx="472440" cy="47244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Database Icons - Free SVG &amp; PNG Database Images - Noun Project">
            <a:extLst>
              <a:ext uri="{FF2B5EF4-FFF2-40B4-BE49-F238E27FC236}">
                <a16:creationId xmlns:a16="http://schemas.microsoft.com/office/drawing/2014/main" id="{9BE964FA-72DE-4E8D-0D05-024F26A56E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395" y="5079367"/>
            <a:ext cx="472440" cy="47244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Database Icons - Free SVG &amp; PNG Database Images - Noun Project">
            <a:extLst>
              <a:ext uri="{FF2B5EF4-FFF2-40B4-BE49-F238E27FC236}">
                <a16:creationId xmlns:a16="http://schemas.microsoft.com/office/drawing/2014/main" id="{F1336795-82E0-99E6-52D2-F853FFF71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1716" y="5079367"/>
            <a:ext cx="472440" cy="47244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Database Icons - Free SVG &amp; PNG Database Images - Noun Project">
            <a:extLst>
              <a:ext uri="{FF2B5EF4-FFF2-40B4-BE49-F238E27FC236}">
                <a16:creationId xmlns:a16="http://schemas.microsoft.com/office/drawing/2014/main" id="{EBC93878-0CD9-331E-8744-F415DB2BC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3038" y="5079367"/>
            <a:ext cx="472440" cy="472440"/>
          </a:xfrm>
          <a:prstGeom prst="rect">
            <a:avLst/>
          </a:prstGeom>
          <a:noFill/>
          <a:extLst>
            <a:ext uri="{909E8E84-426E-40DD-AFC4-6F175D3DCCD1}">
              <a14:hiddenFill xmlns:a14="http://schemas.microsoft.com/office/drawing/2010/main">
                <a:solidFill>
                  <a:srgbClr val="FFFFFF"/>
                </a:solidFill>
              </a14:hiddenFill>
            </a:ext>
          </a:extLst>
        </p:spPr>
      </p:pic>
      <p:sp>
        <p:nvSpPr>
          <p:cNvPr id="42" name="Left Arrow 41">
            <a:extLst>
              <a:ext uri="{FF2B5EF4-FFF2-40B4-BE49-F238E27FC236}">
                <a16:creationId xmlns:a16="http://schemas.microsoft.com/office/drawing/2014/main" id="{E0DC1CB4-ADF5-2299-C035-DBFFB667478E}"/>
              </a:ext>
            </a:extLst>
          </p:cNvPr>
          <p:cNvSpPr/>
          <p:nvPr/>
        </p:nvSpPr>
        <p:spPr>
          <a:xfrm>
            <a:off x="10238633" y="4905488"/>
            <a:ext cx="1115167" cy="225084"/>
          </a:xfrm>
          <a:prstGeom prst="leftArrow">
            <a:avLst/>
          </a:prstGeom>
          <a:solidFill>
            <a:srgbClr val="8684AB"/>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0B0004020202020204"/>
              <a:ea typeface="+mn-ea"/>
              <a:cs typeface="+mn-cs"/>
            </a:endParaRPr>
          </a:p>
        </p:txBody>
      </p:sp>
      <p:sp>
        <p:nvSpPr>
          <p:cNvPr id="43" name="Left Arrow 42">
            <a:extLst>
              <a:ext uri="{FF2B5EF4-FFF2-40B4-BE49-F238E27FC236}">
                <a16:creationId xmlns:a16="http://schemas.microsoft.com/office/drawing/2014/main" id="{7F3166C8-2BB8-A886-23C5-ED100A8FB426}"/>
              </a:ext>
            </a:extLst>
          </p:cNvPr>
          <p:cNvSpPr/>
          <p:nvPr/>
        </p:nvSpPr>
        <p:spPr>
          <a:xfrm>
            <a:off x="8265830" y="4817220"/>
            <a:ext cx="365760" cy="274320"/>
          </a:xfrm>
          <a:prstGeom prst="leftArrow">
            <a:avLst/>
          </a:prstGeom>
          <a:solidFill>
            <a:srgbClr val="70AD47"/>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0B0004020202020204"/>
              <a:ea typeface="+mn-ea"/>
              <a:cs typeface="+mn-cs"/>
            </a:endParaRPr>
          </a:p>
        </p:txBody>
      </p:sp>
      <p:sp>
        <p:nvSpPr>
          <p:cNvPr id="44" name="Left Arrow 43">
            <a:extLst>
              <a:ext uri="{FF2B5EF4-FFF2-40B4-BE49-F238E27FC236}">
                <a16:creationId xmlns:a16="http://schemas.microsoft.com/office/drawing/2014/main" id="{9DC3E76B-6C7F-6AF0-A8AD-C80277662876}"/>
              </a:ext>
            </a:extLst>
          </p:cNvPr>
          <p:cNvSpPr/>
          <p:nvPr/>
        </p:nvSpPr>
        <p:spPr>
          <a:xfrm rot="10800000">
            <a:off x="8265830" y="3562479"/>
            <a:ext cx="365760" cy="274320"/>
          </a:xfrm>
          <a:prstGeom prst="leftArrow">
            <a:avLst/>
          </a:prstGeom>
          <a:solidFill>
            <a:srgbClr val="70AD47"/>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0B0004020202020204"/>
              <a:ea typeface="+mn-ea"/>
              <a:cs typeface="+mn-cs"/>
            </a:endParaRPr>
          </a:p>
        </p:txBody>
      </p:sp>
      <p:sp>
        <p:nvSpPr>
          <p:cNvPr id="45" name="Left Arrow 44">
            <a:extLst>
              <a:ext uri="{FF2B5EF4-FFF2-40B4-BE49-F238E27FC236}">
                <a16:creationId xmlns:a16="http://schemas.microsoft.com/office/drawing/2014/main" id="{93C0BA42-2932-09FC-7836-33C7677D17A5}"/>
              </a:ext>
            </a:extLst>
          </p:cNvPr>
          <p:cNvSpPr/>
          <p:nvPr/>
        </p:nvSpPr>
        <p:spPr>
          <a:xfrm>
            <a:off x="8265830" y="5079367"/>
            <a:ext cx="365760" cy="274320"/>
          </a:xfrm>
          <a:prstGeom prst="leftArrow">
            <a:avLst/>
          </a:prstGeom>
          <a:solidFill>
            <a:srgbClr val="5B9BD5"/>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0B0004020202020204"/>
              <a:ea typeface="+mn-ea"/>
              <a:cs typeface="+mn-cs"/>
            </a:endParaRPr>
          </a:p>
        </p:txBody>
      </p:sp>
      <p:sp>
        <p:nvSpPr>
          <p:cNvPr id="46" name="Left Arrow 45">
            <a:extLst>
              <a:ext uri="{FF2B5EF4-FFF2-40B4-BE49-F238E27FC236}">
                <a16:creationId xmlns:a16="http://schemas.microsoft.com/office/drawing/2014/main" id="{3FA71E65-93C3-669A-1CF9-5A51B499C014}"/>
              </a:ext>
            </a:extLst>
          </p:cNvPr>
          <p:cNvSpPr/>
          <p:nvPr/>
        </p:nvSpPr>
        <p:spPr>
          <a:xfrm>
            <a:off x="6905477" y="3654652"/>
            <a:ext cx="553730" cy="274320"/>
          </a:xfrm>
          <a:prstGeom prst="leftArrow">
            <a:avLst/>
          </a:prstGeom>
          <a:solidFill>
            <a:srgbClr val="5B9BD5"/>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0B0004020202020204"/>
              <a:ea typeface="+mn-ea"/>
              <a:cs typeface="+mn-cs"/>
            </a:endParaRPr>
          </a:p>
        </p:txBody>
      </p:sp>
      <p:sp>
        <p:nvSpPr>
          <p:cNvPr id="47" name="Left Arrow 46">
            <a:extLst>
              <a:ext uri="{FF2B5EF4-FFF2-40B4-BE49-F238E27FC236}">
                <a16:creationId xmlns:a16="http://schemas.microsoft.com/office/drawing/2014/main" id="{D055D5A3-DB69-8D28-A3CD-377855DD4DE9}"/>
              </a:ext>
            </a:extLst>
          </p:cNvPr>
          <p:cNvSpPr/>
          <p:nvPr/>
        </p:nvSpPr>
        <p:spPr>
          <a:xfrm rot="16200000">
            <a:off x="6315093" y="4040772"/>
            <a:ext cx="682263" cy="274320"/>
          </a:xfrm>
          <a:prstGeom prst="leftArrow">
            <a:avLst/>
          </a:prstGeom>
          <a:solidFill>
            <a:srgbClr val="5B9BD5"/>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0B0004020202020204"/>
              <a:ea typeface="+mn-ea"/>
              <a:cs typeface="+mn-cs"/>
            </a:endParaRPr>
          </a:p>
        </p:txBody>
      </p:sp>
      <p:sp>
        <p:nvSpPr>
          <p:cNvPr id="4" name="Slide Number Placeholder 3">
            <a:extLst>
              <a:ext uri="{FF2B5EF4-FFF2-40B4-BE49-F238E27FC236}">
                <a16:creationId xmlns:a16="http://schemas.microsoft.com/office/drawing/2014/main" id="{B0ED55C0-710F-A280-AF5B-CCD59F748F99}"/>
              </a:ext>
            </a:extLst>
          </p:cNvPr>
          <p:cNvSpPr>
            <a:spLocks noGrp="1"/>
          </p:cNvSpPr>
          <p:nvPr>
            <p:ph type="sldNum" sz="quarter" idx="12"/>
          </p:nvPr>
        </p:nvSpPr>
        <p:spPr/>
        <p:txBody>
          <a:bodyPr/>
          <a:lstStyle/>
          <a:p>
            <a:fld id="{330EA680-D336-4FF7-8B7A-9848BB0A1C32}" type="slidenum">
              <a:rPr lang="en-US" smtClean="0"/>
              <a:t>15</a:t>
            </a:fld>
            <a:endParaRPr lang="en-US"/>
          </a:p>
        </p:txBody>
      </p:sp>
      <p:sp>
        <p:nvSpPr>
          <p:cNvPr id="5" name="TextBox 4">
            <a:extLst>
              <a:ext uri="{FF2B5EF4-FFF2-40B4-BE49-F238E27FC236}">
                <a16:creationId xmlns:a16="http://schemas.microsoft.com/office/drawing/2014/main" id="{27EAE39E-A9E6-1FAA-C032-47380F37C81A}"/>
              </a:ext>
            </a:extLst>
          </p:cNvPr>
          <p:cNvSpPr txBox="1"/>
          <p:nvPr/>
        </p:nvSpPr>
        <p:spPr>
          <a:xfrm>
            <a:off x="11990439" y="644504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840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09355-4CC8-8214-642C-D7748C0BDB50}"/>
              </a:ext>
            </a:extLst>
          </p:cNvPr>
          <p:cNvSpPr>
            <a:spLocks noGrp="1"/>
          </p:cNvSpPr>
          <p:nvPr>
            <p:ph type="title"/>
          </p:nvPr>
        </p:nvSpPr>
        <p:spPr/>
        <p:txBody>
          <a:bodyPr/>
          <a:lstStyle/>
          <a:p>
            <a:r>
              <a:rPr lang="en-US" dirty="0"/>
              <a:t>Evaluation</a:t>
            </a:r>
          </a:p>
        </p:txBody>
      </p:sp>
      <p:sp>
        <p:nvSpPr>
          <p:cNvPr id="3" name="Content Placeholder 2">
            <a:extLst>
              <a:ext uri="{FF2B5EF4-FFF2-40B4-BE49-F238E27FC236}">
                <a16:creationId xmlns:a16="http://schemas.microsoft.com/office/drawing/2014/main" id="{6F40FFF4-DF78-A56D-DEE3-57548A2F4182}"/>
              </a:ext>
            </a:extLst>
          </p:cNvPr>
          <p:cNvSpPr>
            <a:spLocks noGrp="1"/>
          </p:cNvSpPr>
          <p:nvPr>
            <p:ph idx="1"/>
          </p:nvPr>
        </p:nvSpPr>
        <p:spPr/>
        <p:txBody>
          <a:bodyPr/>
          <a:lstStyle/>
          <a:p>
            <a:r>
              <a:rPr lang="en-US" dirty="0"/>
              <a:t>System setup</a:t>
            </a:r>
          </a:p>
          <a:p>
            <a:pPr lvl="1"/>
            <a:r>
              <a:rPr lang="en-US" dirty="0"/>
              <a:t>5</a:t>
            </a:r>
            <a:r>
              <a:rPr lang="en-US" baseline="30000" dirty="0"/>
              <a:t>th</a:t>
            </a:r>
            <a:r>
              <a:rPr lang="en-US" dirty="0"/>
              <a:t> Gen Intel Xeon Scalable Processor</a:t>
            </a:r>
          </a:p>
          <a:p>
            <a:pPr lvl="1"/>
            <a:r>
              <a:rPr lang="en-US" dirty="0"/>
              <a:t>Intel Agilex-7 I-series, 400MHz</a:t>
            </a:r>
          </a:p>
          <a:p>
            <a:pPr lvl="1"/>
            <a:r>
              <a:rPr lang="en-US" dirty="0"/>
              <a:t>NVIDIA BF-3</a:t>
            </a:r>
          </a:p>
          <a:p>
            <a:r>
              <a:rPr lang="en-US" dirty="0"/>
              <a:t>Benchmarks</a:t>
            </a:r>
          </a:p>
          <a:p>
            <a:pPr lvl="1"/>
            <a:r>
              <a:rPr lang="en-US" dirty="0"/>
              <a:t>Loopback tests</a:t>
            </a:r>
          </a:p>
          <a:p>
            <a:pPr lvl="1"/>
            <a:r>
              <a:rPr lang="en-US" dirty="0"/>
              <a:t>KVS: read-only/write-intensive workloads</a:t>
            </a:r>
          </a:p>
        </p:txBody>
      </p:sp>
      <p:pic>
        <p:nvPicPr>
          <p:cNvPr id="5" name="Picture 4" descr="A black and white text on a white background&#10;&#10;Description automatically generated">
            <a:extLst>
              <a:ext uri="{FF2B5EF4-FFF2-40B4-BE49-F238E27FC236}">
                <a16:creationId xmlns:a16="http://schemas.microsoft.com/office/drawing/2014/main" id="{279A929C-E871-E702-FA9C-81E56AC571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6871" y="1825625"/>
            <a:ext cx="5355129" cy="1939306"/>
          </a:xfrm>
          <a:prstGeom prst="rect">
            <a:avLst/>
          </a:prstGeom>
        </p:spPr>
      </p:pic>
      <p:sp>
        <p:nvSpPr>
          <p:cNvPr id="4" name="Slide Number Placeholder 3">
            <a:extLst>
              <a:ext uri="{FF2B5EF4-FFF2-40B4-BE49-F238E27FC236}">
                <a16:creationId xmlns:a16="http://schemas.microsoft.com/office/drawing/2014/main" id="{4032034D-91ED-9DDF-BF0B-B8E6E6129FEA}"/>
              </a:ext>
            </a:extLst>
          </p:cNvPr>
          <p:cNvSpPr>
            <a:spLocks noGrp="1"/>
          </p:cNvSpPr>
          <p:nvPr>
            <p:ph type="sldNum" sz="quarter" idx="12"/>
          </p:nvPr>
        </p:nvSpPr>
        <p:spPr/>
        <p:txBody>
          <a:bodyPr/>
          <a:lstStyle/>
          <a:p>
            <a:fld id="{330EA680-D336-4FF7-8B7A-9848BB0A1C32}" type="slidenum">
              <a:rPr lang="en-US" smtClean="0"/>
              <a:t>16</a:t>
            </a:fld>
            <a:endParaRPr lang="en-US"/>
          </a:p>
        </p:txBody>
      </p:sp>
    </p:spTree>
    <p:extLst>
      <p:ext uri="{BB962C8B-B14F-4D97-AF65-F5344CB8AC3E}">
        <p14:creationId xmlns:p14="http://schemas.microsoft.com/office/powerpoint/2010/main" val="1899206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D26E5-7AEA-0440-1CBD-090E8DF783B3}"/>
              </a:ext>
            </a:extLst>
          </p:cNvPr>
          <p:cNvSpPr>
            <a:spLocks noGrp="1"/>
          </p:cNvSpPr>
          <p:nvPr>
            <p:ph type="title"/>
          </p:nvPr>
        </p:nvSpPr>
        <p:spPr/>
        <p:txBody>
          <a:bodyPr/>
          <a:lstStyle/>
          <a:p>
            <a:r>
              <a:rPr lang="en-US" dirty="0"/>
              <a:t>Type-1 CXL-NIC</a:t>
            </a:r>
          </a:p>
        </p:txBody>
      </p:sp>
      <p:sp>
        <p:nvSpPr>
          <p:cNvPr id="3" name="Content Placeholder 2">
            <a:extLst>
              <a:ext uri="{FF2B5EF4-FFF2-40B4-BE49-F238E27FC236}">
                <a16:creationId xmlns:a16="http://schemas.microsoft.com/office/drawing/2014/main" id="{8E9BC29D-F01C-6A65-4A36-C371620BF048}"/>
              </a:ext>
            </a:extLst>
          </p:cNvPr>
          <p:cNvSpPr>
            <a:spLocks noGrp="1"/>
          </p:cNvSpPr>
          <p:nvPr>
            <p:ph idx="1"/>
          </p:nvPr>
        </p:nvSpPr>
        <p:spPr/>
        <p:txBody>
          <a:bodyPr/>
          <a:lstStyle/>
          <a:p>
            <a:r>
              <a:rPr lang="en-US" dirty="0"/>
              <a:t>Loopback tests with various request types</a:t>
            </a:r>
          </a:p>
          <a:p>
            <a:pPr lvl="1"/>
            <a:r>
              <a:rPr lang="en-US" dirty="0"/>
              <a:t>Eight representative selections</a:t>
            </a:r>
          </a:p>
          <a:p>
            <a:pPr lvl="1"/>
            <a:r>
              <a:rPr lang="en-US" dirty="0"/>
              <a:t>Rx packet transfer, Tx descriptor transfer and Tx packet transfer</a:t>
            </a:r>
          </a:p>
          <a:p>
            <a:pPr lvl="1"/>
            <a:r>
              <a:rPr lang="en-US" dirty="0"/>
              <a:t>Normalized to BF-3</a:t>
            </a:r>
          </a:p>
        </p:txBody>
      </p:sp>
      <p:pic>
        <p:nvPicPr>
          <p:cNvPr id="16388" name="Picture 4">
            <a:extLst>
              <a:ext uri="{FF2B5EF4-FFF2-40B4-BE49-F238E27FC236}">
                <a16:creationId xmlns:a16="http://schemas.microsoft.com/office/drawing/2014/main" id="{141D7419-8214-6B68-BE50-9177ACBA9C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01" t="66321"/>
          <a:stretch/>
        </p:blipFill>
        <p:spPr bwMode="auto">
          <a:xfrm>
            <a:off x="2327565" y="3812372"/>
            <a:ext cx="7137070" cy="144245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C92FA5D-7A94-E1E9-0A6F-18A59C56A7B8}"/>
              </a:ext>
            </a:extLst>
          </p:cNvPr>
          <p:cNvSpPr>
            <a:spLocks noGrp="1"/>
          </p:cNvSpPr>
          <p:nvPr>
            <p:ph type="sldNum" sz="quarter" idx="12"/>
          </p:nvPr>
        </p:nvSpPr>
        <p:spPr/>
        <p:txBody>
          <a:bodyPr/>
          <a:lstStyle/>
          <a:p>
            <a:fld id="{330EA680-D336-4FF7-8B7A-9848BB0A1C32}" type="slidenum">
              <a:rPr lang="en-US" smtClean="0"/>
              <a:t>17</a:t>
            </a:fld>
            <a:endParaRPr lang="en-US"/>
          </a:p>
        </p:txBody>
      </p:sp>
    </p:spTree>
    <p:extLst>
      <p:ext uri="{BB962C8B-B14F-4D97-AF65-F5344CB8AC3E}">
        <p14:creationId xmlns:p14="http://schemas.microsoft.com/office/powerpoint/2010/main" val="457468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15FF5-6B88-A182-3BEB-B3577EBEF448}"/>
              </a:ext>
            </a:extLst>
          </p:cNvPr>
          <p:cNvSpPr>
            <a:spLocks noGrp="1"/>
          </p:cNvSpPr>
          <p:nvPr>
            <p:ph type="title"/>
          </p:nvPr>
        </p:nvSpPr>
        <p:spPr/>
        <p:txBody>
          <a:bodyPr/>
          <a:lstStyle/>
          <a:p>
            <a:r>
              <a:rPr lang="en-US" dirty="0"/>
              <a:t>Loopback test - Latency</a:t>
            </a:r>
          </a:p>
        </p:txBody>
      </p:sp>
      <p:sp>
        <p:nvSpPr>
          <p:cNvPr id="3" name="Content Placeholder 2">
            <a:extLst>
              <a:ext uri="{FF2B5EF4-FFF2-40B4-BE49-F238E27FC236}">
                <a16:creationId xmlns:a16="http://schemas.microsoft.com/office/drawing/2014/main" id="{3A4A3EBF-8B91-7774-3677-8C4A8BD9A270}"/>
              </a:ext>
            </a:extLst>
          </p:cNvPr>
          <p:cNvSpPr>
            <a:spLocks noGrp="1"/>
          </p:cNvSpPr>
          <p:nvPr>
            <p:ph idx="1"/>
          </p:nvPr>
        </p:nvSpPr>
        <p:spPr/>
        <p:txBody>
          <a:bodyPr/>
          <a:lstStyle/>
          <a:p>
            <a:endParaRPr lang="en-US" dirty="0"/>
          </a:p>
        </p:txBody>
      </p:sp>
      <p:pic>
        <p:nvPicPr>
          <p:cNvPr id="4" name="Picture 2">
            <a:extLst>
              <a:ext uri="{FF2B5EF4-FFF2-40B4-BE49-F238E27FC236}">
                <a16:creationId xmlns:a16="http://schemas.microsoft.com/office/drawing/2014/main" id="{84887A3F-9588-B9BE-7F25-B4886ED713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2" b="34199"/>
          <a:stretch/>
        </p:blipFill>
        <p:spPr bwMode="auto">
          <a:xfrm>
            <a:off x="1812422" y="1825625"/>
            <a:ext cx="8203621" cy="31069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D320B2A-C694-CF8C-E1E9-21BC78C5E414}"/>
              </a:ext>
            </a:extLst>
          </p:cNvPr>
          <p:cNvSpPr/>
          <p:nvPr/>
        </p:nvSpPr>
        <p:spPr>
          <a:xfrm>
            <a:off x="1619992" y="5262563"/>
            <a:ext cx="9733808" cy="758227"/>
          </a:xfrm>
          <a:prstGeom prst="rect">
            <a:avLst/>
          </a:prstGeom>
          <a:solidFill>
            <a:srgbClr val="6787B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i="1" dirty="0">
                <a:ln w="0"/>
                <a:solidFill>
                  <a:schemeClr val="bg1"/>
                </a:solidFill>
                <a:effectLst>
                  <a:outerShdw blurRad="38100" dist="19050" dir="2700000" algn="tl" rotWithShape="0">
                    <a:schemeClr val="dk1">
                      <a:alpha val="40000"/>
                    </a:schemeClr>
                  </a:outerShdw>
                </a:effectLst>
                <a:latin typeface="Aptos" panose="020B0004020202020204" pitchFamily="34" charset="0"/>
              </a:rPr>
              <a:t>Takeaway 1: CXL-NIC reduces median and p99 latency by </a:t>
            </a:r>
            <a:r>
              <a:rPr lang="en-US" sz="2400" b="1" i="1" dirty="0">
                <a:ln w="0"/>
                <a:solidFill>
                  <a:srgbClr val="FFC000"/>
                </a:solidFill>
                <a:effectLst>
                  <a:outerShdw blurRad="38100" dist="19050" dir="2700000" algn="tl" rotWithShape="0">
                    <a:schemeClr val="dk1">
                      <a:alpha val="40000"/>
                    </a:schemeClr>
                  </a:outerShdw>
                </a:effectLst>
                <a:latin typeface="Aptos" panose="020B0004020202020204" pitchFamily="34" charset="0"/>
              </a:rPr>
              <a:t>46% </a:t>
            </a:r>
            <a:r>
              <a:rPr lang="en-US" sz="2400" b="1" i="1" dirty="0">
                <a:ln w="0"/>
                <a:solidFill>
                  <a:schemeClr val="bg1"/>
                </a:solidFill>
                <a:effectLst>
                  <a:outerShdw blurRad="38100" dist="19050" dir="2700000" algn="tl" rotWithShape="0">
                    <a:schemeClr val="dk1">
                      <a:alpha val="40000"/>
                    </a:schemeClr>
                  </a:outerShdw>
                </a:effectLst>
                <a:latin typeface="Aptos" panose="020B0004020202020204" pitchFamily="34" charset="0"/>
              </a:rPr>
              <a:t>and</a:t>
            </a:r>
            <a:r>
              <a:rPr lang="en-US" sz="2400" b="1" i="1" dirty="0">
                <a:ln w="0"/>
                <a:solidFill>
                  <a:srgbClr val="FFC000"/>
                </a:solidFill>
                <a:effectLst>
                  <a:outerShdw blurRad="38100" dist="19050" dir="2700000" algn="tl" rotWithShape="0">
                    <a:schemeClr val="dk1">
                      <a:alpha val="40000"/>
                    </a:schemeClr>
                  </a:outerShdw>
                </a:effectLst>
                <a:latin typeface="Aptos" panose="020B0004020202020204" pitchFamily="34" charset="0"/>
              </a:rPr>
              <a:t> 49%</a:t>
            </a:r>
            <a:r>
              <a:rPr lang="en-US" sz="2400" b="1" i="1" dirty="0">
                <a:ln w="0"/>
                <a:solidFill>
                  <a:schemeClr val="bg1"/>
                </a:solidFill>
                <a:effectLst>
                  <a:outerShdw blurRad="38100" dist="19050" dir="2700000" algn="tl" rotWithShape="0">
                    <a:schemeClr val="dk1">
                      <a:alpha val="40000"/>
                    </a:schemeClr>
                  </a:outerShdw>
                </a:effectLst>
                <a:latin typeface="Aptos" panose="020B0004020202020204" pitchFamily="34" charset="0"/>
              </a:rPr>
              <a:t>. Selections have notable effects on latency.</a:t>
            </a:r>
            <a:endParaRPr lang="en-US" sz="2400" b="1" i="1" dirty="0">
              <a:ln w="0"/>
              <a:solidFill>
                <a:srgbClr val="FFC000"/>
              </a:solidFill>
              <a:effectLst>
                <a:outerShdw blurRad="38100" dist="19050" dir="2700000" algn="tl" rotWithShape="0">
                  <a:schemeClr val="dk1">
                    <a:alpha val="40000"/>
                  </a:schemeClr>
                </a:outerShdw>
              </a:effectLst>
              <a:latin typeface="Aptos" panose="020B0004020202020204" pitchFamily="34" charset="0"/>
            </a:endParaRPr>
          </a:p>
        </p:txBody>
      </p:sp>
      <p:sp>
        <p:nvSpPr>
          <p:cNvPr id="6" name="Slide Number Placeholder 5">
            <a:extLst>
              <a:ext uri="{FF2B5EF4-FFF2-40B4-BE49-F238E27FC236}">
                <a16:creationId xmlns:a16="http://schemas.microsoft.com/office/drawing/2014/main" id="{87C5B451-2926-810F-95C2-D69C7B178445}"/>
              </a:ext>
            </a:extLst>
          </p:cNvPr>
          <p:cNvSpPr>
            <a:spLocks noGrp="1"/>
          </p:cNvSpPr>
          <p:nvPr>
            <p:ph type="sldNum" sz="quarter" idx="12"/>
          </p:nvPr>
        </p:nvSpPr>
        <p:spPr/>
        <p:txBody>
          <a:bodyPr/>
          <a:lstStyle/>
          <a:p>
            <a:fld id="{330EA680-D336-4FF7-8B7A-9848BB0A1C32}" type="slidenum">
              <a:rPr lang="en-US" smtClean="0"/>
              <a:t>18</a:t>
            </a:fld>
            <a:endParaRPr lang="en-US"/>
          </a:p>
        </p:txBody>
      </p:sp>
    </p:spTree>
    <p:extLst>
      <p:ext uri="{BB962C8B-B14F-4D97-AF65-F5344CB8AC3E}">
        <p14:creationId xmlns:p14="http://schemas.microsoft.com/office/powerpoint/2010/main" val="83672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3A4AB-5724-B26E-2EC6-61EC6A0CBF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2C3DF1-289B-3311-928B-6B28623DD3C8}"/>
              </a:ext>
            </a:extLst>
          </p:cNvPr>
          <p:cNvSpPr>
            <a:spLocks noGrp="1"/>
          </p:cNvSpPr>
          <p:nvPr>
            <p:ph type="title"/>
          </p:nvPr>
        </p:nvSpPr>
        <p:spPr/>
        <p:txBody>
          <a:bodyPr/>
          <a:lstStyle/>
          <a:p>
            <a:r>
              <a:rPr lang="en-US" dirty="0"/>
              <a:t>Lookback test - Throughput</a:t>
            </a:r>
          </a:p>
        </p:txBody>
      </p:sp>
      <p:sp>
        <p:nvSpPr>
          <p:cNvPr id="3" name="Content Placeholder 2">
            <a:extLst>
              <a:ext uri="{FF2B5EF4-FFF2-40B4-BE49-F238E27FC236}">
                <a16:creationId xmlns:a16="http://schemas.microsoft.com/office/drawing/2014/main" id="{46AACCD7-27AB-AA46-309B-CD18F653ACCA}"/>
              </a:ext>
            </a:extLst>
          </p:cNvPr>
          <p:cNvSpPr>
            <a:spLocks noGrp="1"/>
          </p:cNvSpPr>
          <p:nvPr>
            <p:ph idx="1"/>
          </p:nvPr>
        </p:nvSpPr>
        <p:spPr/>
        <p:txBody>
          <a:bodyPr/>
          <a:lstStyle/>
          <a:p>
            <a:r>
              <a:rPr lang="en-US" dirty="0"/>
              <a:t>Packet transfer by NC/CO/CS/NCP</a:t>
            </a:r>
          </a:p>
        </p:txBody>
      </p:sp>
      <p:sp>
        <p:nvSpPr>
          <p:cNvPr id="5" name="Rectangle 4">
            <a:extLst>
              <a:ext uri="{FF2B5EF4-FFF2-40B4-BE49-F238E27FC236}">
                <a16:creationId xmlns:a16="http://schemas.microsoft.com/office/drawing/2014/main" id="{62632195-67A3-C607-F2DD-2CC81C5B5EEF}"/>
              </a:ext>
            </a:extLst>
          </p:cNvPr>
          <p:cNvSpPr/>
          <p:nvPr/>
        </p:nvSpPr>
        <p:spPr>
          <a:xfrm>
            <a:off x="1619992" y="5262563"/>
            <a:ext cx="9733808" cy="758227"/>
          </a:xfrm>
          <a:prstGeom prst="rect">
            <a:avLst/>
          </a:prstGeom>
          <a:solidFill>
            <a:srgbClr val="6787B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i="1" dirty="0">
                <a:ln w="0"/>
                <a:solidFill>
                  <a:schemeClr val="bg1"/>
                </a:solidFill>
                <a:effectLst>
                  <a:outerShdw blurRad="38100" dist="19050" dir="2700000" algn="tl" rotWithShape="0">
                    <a:schemeClr val="dk1">
                      <a:alpha val="40000"/>
                    </a:schemeClr>
                  </a:outerShdw>
                </a:effectLst>
                <a:latin typeface="Aptos" panose="020B0004020202020204" pitchFamily="34" charset="0"/>
              </a:rPr>
              <a:t>Takeaway 2: NC/NCP-based packet transfer can utilize </a:t>
            </a:r>
            <a:r>
              <a:rPr lang="en-US" sz="2400" b="1" i="1" dirty="0">
                <a:ln w="0"/>
                <a:solidFill>
                  <a:srgbClr val="FFC000"/>
                </a:solidFill>
                <a:effectLst>
                  <a:outerShdw blurRad="38100" dist="19050" dir="2700000" algn="tl" rotWithShape="0">
                    <a:schemeClr val="dk1">
                      <a:alpha val="40000"/>
                    </a:schemeClr>
                  </a:outerShdw>
                </a:effectLst>
                <a:latin typeface="Aptos" panose="020B0004020202020204" pitchFamily="34" charset="0"/>
              </a:rPr>
              <a:t>90%</a:t>
            </a:r>
            <a:r>
              <a:rPr lang="en-US" sz="2400" b="1" i="1" dirty="0">
                <a:ln w="0"/>
                <a:solidFill>
                  <a:schemeClr val="bg1"/>
                </a:solidFill>
                <a:effectLst>
                  <a:outerShdw blurRad="38100" dist="19050" dir="2700000" algn="tl" rotWithShape="0">
                    <a:schemeClr val="dk1">
                      <a:alpha val="40000"/>
                    </a:schemeClr>
                  </a:outerShdw>
                </a:effectLst>
                <a:latin typeface="Aptos" panose="020B0004020202020204" pitchFamily="34" charset="0"/>
              </a:rPr>
              <a:t> of the CXL bandwidth. CO/CS is lower due to coherence state traffic.</a:t>
            </a:r>
            <a:endParaRPr lang="en-US" sz="2400" b="1" i="1" dirty="0">
              <a:ln w="0"/>
              <a:solidFill>
                <a:srgbClr val="FFC000"/>
              </a:solidFill>
              <a:effectLst>
                <a:outerShdw blurRad="38100" dist="19050" dir="2700000" algn="tl" rotWithShape="0">
                  <a:schemeClr val="dk1">
                    <a:alpha val="40000"/>
                  </a:schemeClr>
                </a:outerShdw>
              </a:effectLst>
              <a:latin typeface="Aptos" panose="020B0004020202020204" pitchFamily="34" charset="0"/>
            </a:endParaRPr>
          </a:p>
        </p:txBody>
      </p:sp>
      <p:pic>
        <p:nvPicPr>
          <p:cNvPr id="19458" name="Picture 2">
            <a:extLst>
              <a:ext uri="{FF2B5EF4-FFF2-40B4-BE49-F238E27FC236}">
                <a16:creationId xmlns:a16="http://schemas.microsoft.com/office/drawing/2014/main" id="{417E9E3D-A6CF-B933-BDB1-AA24F75970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616" y="2502034"/>
            <a:ext cx="6701674" cy="222434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C4BDAB2-14C0-B952-F00D-05025C25F051}"/>
              </a:ext>
            </a:extLst>
          </p:cNvPr>
          <p:cNvSpPr>
            <a:spLocks noGrp="1"/>
          </p:cNvSpPr>
          <p:nvPr>
            <p:ph type="sldNum" sz="quarter" idx="12"/>
          </p:nvPr>
        </p:nvSpPr>
        <p:spPr/>
        <p:txBody>
          <a:bodyPr/>
          <a:lstStyle/>
          <a:p>
            <a:fld id="{330EA680-D336-4FF7-8B7A-9848BB0A1C32}" type="slidenum">
              <a:rPr lang="en-US" smtClean="0"/>
              <a:t>19</a:t>
            </a:fld>
            <a:endParaRPr lang="en-US"/>
          </a:p>
        </p:txBody>
      </p:sp>
    </p:spTree>
    <p:extLst>
      <p:ext uri="{BB962C8B-B14F-4D97-AF65-F5344CB8AC3E}">
        <p14:creationId xmlns:p14="http://schemas.microsoft.com/office/powerpoint/2010/main" val="328368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33F75F-A507-2887-53E5-8872A15E9CF4}"/>
              </a:ext>
            </a:extLst>
          </p:cNvPr>
          <p:cNvSpPr/>
          <p:nvPr/>
        </p:nvSpPr>
        <p:spPr>
          <a:xfrm>
            <a:off x="2214369" y="1690688"/>
            <a:ext cx="3046000" cy="3411020"/>
          </a:xfrm>
          <a:prstGeom prst="rect">
            <a:avLst/>
          </a:prstGeom>
          <a:solidFill>
            <a:schemeClr val="bg2"/>
          </a:solidFill>
          <a:ln>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C524B3-8802-0191-F7DE-991FE82EF107}"/>
              </a:ext>
            </a:extLst>
          </p:cNvPr>
          <p:cNvSpPr>
            <a:spLocks noGrp="1"/>
          </p:cNvSpPr>
          <p:nvPr>
            <p:ph type="title"/>
          </p:nvPr>
        </p:nvSpPr>
        <p:spPr/>
        <p:txBody>
          <a:bodyPr/>
          <a:lstStyle/>
          <a:p>
            <a:r>
              <a:rPr lang="en-US" dirty="0"/>
              <a:t>End-host Networking</a:t>
            </a:r>
          </a:p>
        </p:txBody>
      </p:sp>
      <p:sp>
        <p:nvSpPr>
          <p:cNvPr id="3" name="Content Placeholder 2">
            <a:extLst>
              <a:ext uri="{FF2B5EF4-FFF2-40B4-BE49-F238E27FC236}">
                <a16:creationId xmlns:a16="http://schemas.microsoft.com/office/drawing/2014/main" id="{116140CE-F551-A55D-CB66-634F91337D4F}"/>
              </a:ext>
            </a:extLst>
          </p:cNvPr>
          <p:cNvSpPr>
            <a:spLocks noGrp="1"/>
          </p:cNvSpPr>
          <p:nvPr>
            <p:ph idx="1"/>
          </p:nvPr>
        </p:nvSpPr>
        <p:spPr>
          <a:xfrm>
            <a:off x="838200" y="5410237"/>
            <a:ext cx="10515600" cy="548664"/>
          </a:xfrm>
        </p:spPr>
        <p:txBody>
          <a:bodyPr>
            <a:normAutofit/>
          </a:bodyPr>
          <a:lstStyle/>
          <a:p>
            <a:pPr marL="0" indent="0" algn="ctr">
              <a:buNone/>
            </a:pPr>
            <a:r>
              <a:rPr lang="en-US" sz="3200" dirty="0"/>
              <a:t>Can PCIe keep pace with rising network line rates?</a:t>
            </a:r>
          </a:p>
        </p:txBody>
      </p:sp>
      <p:pic>
        <p:nvPicPr>
          <p:cNvPr id="1028" name="Picture 4" descr="Network Interface Card - Free computer icons">
            <a:extLst>
              <a:ext uri="{FF2B5EF4-FFF2-40B4-BE49-F238E27FC236}">
                <a16:creationId xmlns:a16="http://schemas.microsoft.com/office/drawing/2014/main" id="{A1A0D93B-BCB3-DF6E-46C1-E7F3EABC0E74}"/>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15227" y="2576080"/>
            <a:ext cx="1521093" cy="152109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14372E28-1C05-13B6-7981-A1F46EF7E84C}"/>
              </a:ext>
            </a:extLst>
          </p:cNvPr>
          <p:cNvCxnSpPr>
            <a:cxnSpLocks/>
          </p:cNvCxnSpPr>
          <p:nvPr/>
        </p:nvCxnSpPr>
        <p:spPr>
          <a:xfrm flipV="1">
            <a:off x="9436321" y="3242370"/>
            <a:ext cx="2016590" cy="17967"/>
          </a:xfrm>
          <a:prstGeom prst="line">
            <a:avLst/>
          </a:prstGeom>
          <a:ln w="698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BEE7DF7-341C-3492-D13E-074079BCC1E0}"/>
              </a:ext>
            </a:extLst>
          </p:cNvPr>
          <p:cNvSpPr txBox="1"/>
          <p:nvPr/>
        </p:nvSpPr>
        <p:spPr>
          <a:xfrm>
            <a:off x="9570169" y="2728117"/>
            <a:ext cx="1748891" cy="461665"/>
          </a:xfrm>
          <a:prstGeom prst="rect">
            <a:avLst/>
          </a:prstGeom>
          <a:noFill/>
        </p:spPr>
        <p:txBody>
          <a:bodyPr wrap="square" rtlCol="0">
            <a:spAutoFit/>
          </a:bodyPr>
          <a:lstStyle/>
          <a:p>
            <a:pPr algn="ctr"/>
            <a:r>
              <a:rPr lang="en-US" sz="2400" dirty="0">
                <a:cs typeface="Arial" panose="020B0604020202020204" pitchFamily="34" charset="0"/>
              </a:rPr>
              <a:t>&gt;100 Gbps</a:t>
            </a:r>
          </a:p>
        </p:txBody>
      </p:sp>
      <p:pic>
        <p:nvPicPr>
          <p:cNvPr id="1030" name="Picture 6" descr="Increase Generic Flat icon | Freepik">
            <a:extLst>
              <a:ext uri="{FF2B5EF4-FFF2-40B4-BE49-F238E27FC236}">
                <a16:creationId xmlns:a16="http://schemas.microsoft.com/office/drawing/2014/main" id="{707CB10D-13BE-B760-1C5C-5F240923F1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8985" y="3189782"/>
            <a:ext cx="1651261" cy="1651261"/>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a:extLst>
              <a:ext uri="{FF2B5EF4-FFF2-40B4-BE49-F238E27FC236}">
                <a16:creationId xmlns:a16="http://schemas.microsoft.com/office/drawing/2014/main" id="{6FE9C253-7A0D-5A2C-9306-6A727AAC88EA}"/>
              </a:ext>
            </a:extLst>
          </p:cNvPr>
          <p:cNvSpPr/>
          <p:nvPr/>
        </p:nvSpPr>
        <p:spPr>
          <a:xfrm>
            <a:off x="2369335" y="2721824"/>
            <a:ext cx="2774022" cy="2308430"/>
          </a:xfrm>
          <a:prstGeom prst="round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A8A4F24C-55FF-182E-E1C1-C2CD02B0D055}"/>
              </a:ext>
            </a:extLst>
          </p:cNvPr>
          <p:cNvSpPr/>
          <p:nvPr/>
        </p:nvSpPr>
        <p:spPr>
          <a:xfrm>
            <a:off x="2369335" y="1833500"/>
            <a:ext cx="2774022" cy="742580"/>
          </a:xfrm>
          <a:prstGeom prst="round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10" descr="DPDK Support | PcapPlusPlus">
            <a:extLst>
              <a:ext uri="{FF2B5EF4-FFF2-40B4-BE49-F238E27FC236}">
                <a16:creationId xmlns:a16="http://schemas.microsoft.com/office/drawing/2014/main" id="{EE0D293A-4D2E-27D5-80C7-A039666D74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2562" y="1954918"/>
            <a:ext cx="1907569" cy="49974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957DE54-2BEF-3744-B967-EBEAB20F16C3}"/>
              </a:ext>
            </a:extLst>
          </p:cNvPr>
          <p:cNvSpPr txBox="1"/>
          <p:nvPr/>
        </p:nvSpPr>
        <p:spPr>
          <a:xfrm>
            <a:off x="558799" y="1973958"/>
            <a:ext cx="1748891" cy="461665"/>
          </a:xfrm>
          <a:prstGeom prst="rect">
            <a:avLst/>
          </a:prstGeom>
          <a:noFill/>
        </p:spPr>
        <p:txBody>
          <a:bodyPr wrap="square" rtlCol="0">
            <a:spAutoFit/>
          </a:bodyPr>
          <a:lstStyle/>
          <a:p>
            <a:pPr algn="ctr"/>
            <a:r>
              <a:rPr lang="en-US" sz="2400" dirty="0">
                <a:cs typeface="Arial" panose="020B0604020202020204" pitchFamily="34" charset="0"/>
              </a:rPr>
              <a:t>Software</a:t>
            </a:r>
          </a:p>
        </p:txBody>
      </p:sp>
      <p:sp>
        <p:nvSpPr>
          <p:cNvPr id="14" name="TextBox 13">
            <a:extLst>
              <a:ext uri="{FF2B5EF4-FFF2-40B4-BE49-F238E27FC236}">
                <a16:creationId xmlns:a16="http://schemas.microsoft.com/office/drawing/2014/main" id="{F8EBFDCB-6916-AEA8-E22B-DB006686AC6C}"/>
              </a:ext>
            </a:extLst>
          </p:cNvPr>
          <p:cNvSpPr txBox="1"/>
          <p:nvPr/>
        </p:nvSpPr>
        <p:spPr>
          <a:xfrm>
            <a:off x="558799" y="3401351"/>
            <a:ext cx="1748891" cy="461665"/>
          </a:xfrm>
          <a:prstGeom prst="rect">
            <a:avLst/>
          </a:prstGeom>
          <a:noFill/>
        </p:spPr>
        <p:txBody>
          <a:bodyPr wrap="square" rtlCol="0">
            <a:spAutoFit/>
          </a:bodyPr>
          <a:lstStyle/>
          <a:p>
            <a:pPr algn="ctr"/>
            <a:r>
              <a:rPr lang="en-US" sz="2400" dirty="0">
                <a:cs typeface="Arial" panose="020B0604020202020204" pitchFamily="34" charset="0"/>
              </a:rPr>
              <a:t>Hardware</a:t>
            </a:r>
          </a:p>
        </p:txBody>
      </p:sp>
      <p:pic>
        <p:nvPicPr>
          <p:cNvPr id="16" name="Picture 6" descr="Increase Generic Flat icon | Freepik">
            <a:extLst>
              <a:ext uri="{FF2B5EF4-FFF2-40B4-BE49-F238E27FC236}">
                <a16:creationId xmlns:a16="http://schemas.microsoft.com/office/drawing/2014/main" id="{DF298179-DCA5-16CB-A672-1BBCB6ECCD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588" y="2147177"/>
            <a:ext cx="1099538" cy="10995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Increase Generic Flat icon | Freepik">
            <a:extLst>
              <a:ext uri="{FF2B5EF4-FFF2-40B4-BE49-F238E27FC236}">
                <a16:creationId xmlns:a16="http://schemas.microsoft.com/office/drawing/2014/main" id="{2D65B7FE-A7C6-92D4-A2BA-AA387C912B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167" y="3573558"/>
            <a:ext cx="1099538" cy="109953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Cpu - Free computer icons">
            <a:extLst>
              <a:ext uri="{FF2B5EF4-FFF2-40B4-BE49-F238E27FC236}">
                <a16:creationId xmlns:a16="http://schemas.microsoft.com/office/drawing/2014/main" id="{A285B5E0-AB64-57FD-8073-163DA404442D}"/>
              </a:ext>
            </a:extLst>
          </p:cNvPr>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35132" y="3783796"/>
            <a:ext cx="929882" cy="92988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pu - Free computer icons">
            <a:extLst>
              <a:ext uri="{FF2B5EF4-FFF2-40B4-BE49-F238E27FC236}">
                <a16:creationId xmlns:a16="http://schemas.microsoft.com/office/drawing/2014/main" id="{711260F3-DC96-5DB7-95B6-AEEB0BE421D8}"/>
              </a:ext>
            </a:extLst>
          </p:cNvPr>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35132" y="2802316"/>
            <a:ext cx="929882" cy="92988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Cpu - Free computer icons">
            <a:extLst>
              <a:ext uri="{FF2B5EF4-FFF2-40B4-BE49-F238E27FC236}">
                <a16:creationId xmlns:a16="http://schemas.microsoft.com/office/drawing/2014/main" id="{91FB43AB-B9FF-3E3A-88C2-FAF1490866AC}"/>
              </a:ext>
            </a:extLst>
          </p:cNvPr>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47678" y="2802316"/>
            <a:ext cx="929882" cy="9298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Cpu - Free computer icons">
            <a:extLst>
              <a:ext uri="{FF2B5EF4-FFF2-40B4-BE49-F238E27FC236}">
                <a16:creationId xmlns:a16="http://schemas.microsoft.com/office/drawing/2014/main" id="{04E12B43-402B-7A3C-B6D5-A5D5115C00E1}"/>
              </a:ext>
            </a:extLst>
          </p:cNvPr>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47678" y="3783796"/>
            <a:ext cx="929882" cy="92988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390B217-6FAA-0F41-5ECA-0067677E7443}"/>
              </a:ext>
            </a:extLst>
          </p:cNvPr>
          <p:cNvSpPr txBox="1"/>
          <p:nvPr/>
        </p:nvSpPr>
        <p:spPr>
          <a:xfrm>
            <a:off x="4143401" y="4637954"/>
            <a:ext cx="929882" cy="461665"/>
          </a:xfrm>
          <a:prstGeom prst="rect">
            <a:avLst/>
          </a:prstGeom>
          <a:noFill/>
        </p:spPr>
        <p:txBody>
          <a:bodyPr wrap="square" rtlCol="0">
            <a:spAutoFit/>
          </a:bodyPr>
          <a:lstStyle/>
          <a:p>
            <a:pPr algn="ctr"/>
            <a:r>
              <a:rPr lang="en-US" sz="2400" dirty="0">
                <a:cs typeface="Arial" panose="020B0604020202020204" pitchFamily="34" charset="0"/>
              </a:rPr>
              <a:t>CPU</a:t>
            </a:r>
          </a:p>
        </p:txBody>
      </p:sp>
      <p:pic>
        <p:nvPicPr>
          <p:cNvPr id="1042" name="Picture 18" descr="Bridge Icon Vector Art, Icons, and Graphics for Free Download">
            <a:extLst>
              <a:ext uri="{FF2B5EF4-FFF2-40B4-BE49-F238E27FC236}">
                <a16:creationId xmlns:a16="http://schemas.microsoft.com/office/drawing/2014/main" id="{A737151C-7EEC-B6E0-AADA-ECFD9F67F862}"/>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686563" y="2517115"/>
            <a:ext cx="3930435" cy="176353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5B9A9FA5-048A-C657-AD3B-E3B2FFE88555}"/>
              </a:ext>
            </a:extLst>
          </p:cNvPr>
          <p:cNvSpPr txBox="1"/>
          <p:nvPr/>
        </p:nvSpPr>
        <p:spPr>
          <a:xfrm>
            <a:off x="5711694" y="2204790"/>
            <a:ext cx="1748891" cy="584775"/>
          </a:xfrm>
          <a:prstGeom prst="rect">
            <a:avLst/>
          </a:prstGeom>
          <a:solidFill>
            <a:schemeClr val="bg1">
              <a:lumMod val="85000"/>
            </a:schemeClr>
          </a:solidFill>
        </p:spPr>
        <p:txBody>
          <a:bodyPr wrap="square" rtlCol="0">
            <a:spAutoFit/>
          </a:bodyPr>
          <a:lstStyle/>
          <a:p>
            <a:pPr algn="ctr"/>
            <a:r>
              <a:rPr lang="en-US" sz="3200" dirty="0">
                <a:cs typeface="Arial" panose="020B0604020202020204" pitchFamily="34" charset="0"/>
              </a:rPr>
              <a:t>PCIe</a:t>
            </a:r>
          </a:p>
        </p:txBody>
      </p:sp>
      <p:pic>
        <p:nvPicPr>
          <p:cNvPr id="30" name="Graphic 29" descr="Question Mark with solid fill">
            <a:extLst>
              <a:ext uri="{FF2B5EF4-FFF2-40B4-BE49-F238E27FC236}">
                <a16:creationId xmlns:a16="http://schemas.microsoft.com/office/drawing/2014/main" id="{A0DCC09A-5B54-CB4D-6DE6-94A21642D79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69768" y="2575121"/>
            <a:ext cx="1521093" cy="1521093"/>
          </a:xfrm>
          <a:prstGeom prst="rect">
            <a:avLst/>
          </a:prstGeom>
        </p:spPr>
      </p:pic>
      <p:sp>
        <p:nvSpPr>
          <p:cNvPr id="4" name="Slide Number Placeholder 3">
            <a:extLst>
              <a:ext uri="{FF2B5EF4-FFF2-40B4-BE49-F238E27FC236}">
                <a16:creationId xmlns:a16="http://schemas.microsoft.com/office/drawing/2014/main" id="{0B5D2779-A857-9570-2568-FA9D2D38784C}"/>
              </a:ext>
            </a:extLst>
          </p:cNvPr>
          <p:cNvSpPr>
            <a:spLocks noGrp="1"/>
          </p:cNvSpPr>
          <p:nvPr>
            <p:ph type="sldNum" sz="quarter" idx="12"/>
          </p:nvPr>
        </p:nvSpPr>
        <p:spPr/>
        <p:txBody>
          <a:bodyPr/>
          <a:lstStyle/>
          <a:p>
            <a:fld id="{330EA680-D336-4FF7-8B7A-9848BB0A1C32}" type="slidenum">
              <a:rPr lang="en-US" smtClean="0"/>
              <a:t>2</a:t>
            </a:fld>
            <a:endParaRPr lang="en-US"/>
          </a:p>
        </p:txBody>
      </p:sp>
    </p:spTree>
    <p:extLst>
      <p:ext uri="{BB962C8B-B14F-4D97-AF65-F5344CB8AC3E}">
        <p14:creationId xmlns:p14="http://schemas.microsoft.com/office/powerpoint/2010/main" val="255251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par>
                                <p:cTn id="32" presetID="3" presetClass="entr" presetSubtype="10" fill="hold" nodeType="withEffect">
                                  <p:stCondLst>
                                    <p:cond delay="0"/>
                                  </p:stCondLst>
                                  <p:childTnLst>
                                    <p:set>
                                      <p:cBhvr>
                                        <p:cTn id="33" dur="1" fill="hold">
                                          <p:stCondLst>
                                            <p:cond delay="0"/>
                                          </p:stCondLst>
                                        </p:cTn>
                                        <p:tgtEl>
                                          <p:spTgt spid="1030"/>
                                        </p:tgtEl>
                                        <p:attrNameLst>
                                          <p:attrName>style.visibility</p:attrName>
                                        </p:attrNameLst>
                                      </p:cBhvr>
                                      <p:to>
                                        <p:strVal val="visible"/>
                                      </p:to>
                                    </p:set>
                                    <p:animEffect transition="in" filter="blinds(horizontal)">
                                      <p:cBhvr>
                                        <p:cTn id="34" dur="500"/>
                                        <p:tgtEl>
                                          <p:spTgt spid="1030"/>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nodeType="withEffect">
                                  <p:stCondLst>
                                    <p:cond delay="0"/>
                                  </p:stCondLst>
                                  <p:childTnLst>
                                    <p:set>
                                      <p:cBhvr>
                                        <p:cTn id="41" dur="1" fill="hold">
                                          <p:stCondLst>
                                            <p:cond delay="0"/>
                                          </p:stCondLst>
                                        </p:cTn>
                                        <p:tgtEl>
                                          <p:spTgt spid="1034"/>
                                        </p:tgtEl>
                                        <p:attrNameLst>
                                          <p:attrName>style.visibility</p:attrName>
                                        </p:attrNameLst>
                                      </p:cBhvr>
                                      <p:to>
                                        <p:strVal val="visible"/>
                                      </p:to>
                                    </p:set>
                                    <p:animEffect transition="in" filter="blinds(horizontal)">
                                      <p:cBhvr>
                                        <p:cTn id="42" dur="500"/>
                                        <p:tgtEl>
                                          <p:spTgt spid="103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par>
                                <p:cTn id="48" presetID="3" presetClass="entr" presetSubtype="10"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blinds(horizontal)">
                                      <p:cBhvr>
                                        <p:cTn id="50" dur="500"/>
                                        <p:tgtEl>
                                          <p:spTgt spid="23"/>
                                        </p:tgtEl>
                                      </p:cBhvr>
                                    </p:animEffect>
                                  </p:childTnLst>
                                </p:cTn>
                              </p:par>
                              <p:par>
                                <p:cTn id="51" presetID="3" presetClass="entr" presetSubtype="1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blinds(horizontal)">
                                      <p:cBhvr>
                                        <p:cTn id="53" dur="500"/>
                                        <p:tgtEl>
                                          <p:spTgt spid="24"/>
                                        </p:tgtEl>
                                      </p:cBhvr>
                                    </p:animEffect>
                                  </p:childTnLst>
                                </p:cTn>
                              </p:par>
                              <p:par>
                                <p:cTn id="54" presetID="3" presetClass="entr" presetSubtype="10"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blinds(horizontal)">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ppt_x"/>
                                          </p:val>
                                        </p:tav>
                                        <p:tav tm="100000">
                                          <p:val>
                                            <p:strVal val="#ppt_x"/>
                                          </p:val>
                                        </p:tav>
                                      </p:tavLst>
                                    </p:anim>
                                    <p:anim calcmode="lin" valueType="num">
                                      <p:cBhvr additive="base">
                                        <p:cTn id="62" dur="500" fill="hold"/>
                                        <p:tgtEl>
                                          <p:spTgt spid="3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
                                            <p:txEl>
                                              <p:pRg st="0" end="0"/>
                                            </p:txEl>
                                          </p:spTgt>
                                        </p:tgtEl>
                                        <p:attrNameLst>
                                          <p:attrName>style.visibility</p:attrName>
                                        </p:attrNameLst>
                                      </p:cBhvr>
                                      <p:to>
                                        <p:strVal val="visible"/>
                                      </p:to>
                                    </p:set>
                                    <p:anim calcmode="lin" valueType="num">
                                      <p:cBhvr additive="base">
                                        <p:cTn id="6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 grpId="0" build="p"/>
      <p:bldP spid="9" grpId="0"/>
      <p:bldP spid="11" grpId="0" animBg="1"/>
      <p:bldP spid="12" grpId="0" animBg="1"/>
      <p:bldP spid="13" grpId="0"/>
      <p:bldP spid="14" grpId="0"/>
      <p:bldP spid="15"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C3A4D-2762-85AC-72C3-7554D864FD16}"/>
              </a:ext>
            </a:extLst>
          </p:cNvPr>
          <p:cNvSpPr>
            <a:spLocks noGrp="1"/>
          </p:cNvSpPr>
          <p:nvPr>
            <p:ph type="title"/>
          </p:nvPr>
        </p:nvSpPr>
        <p:spPr/>
        <p:txBody>
          <a:bodyPr/>
          <a:lstStyle/>
          <a:p>
            <a:r>
              <a:rPr lang="en-US" dirty="0"/>
              <a:t>Type-2 CXL-NIC</a:t>
            </a:r>
          </a:p>
        </p:txBody>
      </p:sp>
      <p:sp>
        <p:nvSpPr>
          <p:cNvPr id="3" name="Content Placeholder 2">
            <a:extLst>
              <a:ext uri="{FF2B5EF4-FFF2-40B4-BE49-F238E27FC236}">
                <a16:creationId xmlns:a16="http://schemas.microsoft.com/office/drawing/2014/main" id="{F95E15E6-9274-CAE9-23F1-F33840767852}"/>
              </a:ext>
            </a:extLst>
          </p:cNvPr>
          <p:cNvSpPr>
            <a:spLocks noGrp="1"/>
          </p:cNvSpPr>
          <p:nvPr>
            <p:ph idx="1"/>
          </p:nvPr>
        </p:nvSpPr>
        <p:spPr/>
        <p:txBody>
          <a:bodyPr/>
          <a:lstStyle/>
          <a:p>
            <a:r>
              <a:rPr lang="en-US" dirty="0"/>
              <a:t>Loopback tests with various memory layouts</a:t>
            </a:r>
          </a:p>
        </p:txBody>
      </p:sp>
      <p:pic>
        <p:nvPicPr>
          <p:cNvPr id="20482" name="Picture 2">
            <a:extLst>
              <a:ext uri="{FF2B5EF4-FFF2-40B4-BE49-F238E27FC236}">
                <a16:creationId xmlns:a16="http://schemas.microsoft.com/office/drawing/2014/main" id="{00CE28F8-E828-96F2-6BA3-38861D6D44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7293" y="2582759"/>
            <a:ext cx="6912429" cy="24966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54CC211-57AC-DE56-030C-38D22FF1FD7B}"/>
              </a:ext>
            </a:extLst>
          </p:cNvPr>
          <p:cNvSpPr/>
          <p:nvPr/>
        </p:nvSpPr>
        <p:spPr>
          <a:xfrm>
            <a:off x="1229096" y="5381969"/>
            <a:ext cx="9733808" cy="758227"/>
          </a:xfrm>
          <a:prstGeom prst="rect">
            <a:avLst/>
          </a:prstGeom>
          <a:solidFill>
            <a:srgbClr val="6787B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i="1" dirty="0">
                <a:ln w="0"/>
                <a:solidFill>
                  <a:schemeClr val="bg1"/>
                </a:solidFill>
                <a:effectLst>
                  <a:outerShdw blurRad="38100" dist="19050" dir="2700000" algn="tl" rotWithShape="0">
                    <a:schemeClr val="dk1">
                      <a:alpha val="40000"/>
                    </a:schemeClr>
                  </a:outerShdw>
                </a:effectLst>
                <a:latin typeface="Aptos" panose="020B0004020202020204" pitchFamily="34" charset="0"/>
              </a:rPr>
              <a:t>Takeaway 3: Placing packet buffer in CXL memory may degrade performance, up to 71%. </a:t>
            </a:r>
            <a:endParaRPr lang="en-US" sz="2400" b="1" i="1" dirty="0">
              <a:ln w="0"/>
              <a:solidFill>
                <a:srgbClr val="FFC000"/>
              </a:solidFill>
              <a:effectLst>
                <a:outerShdw blurRad="38100" dist="19050" dir="2700000" algn="tl" rotWithShape="0">
                  <a:schemeClr val="dk1">
                    <a:alpha val="40000"/>
                  </a:schemeClr>
                </a:outerShdw>
              </a:effectLst>
              <a:latin typeface="Aptos" panose="020B0004020202020204" pitchFamily="34" charset="0"/>
            </a:endParaRPr>
          </a:p>
        </p:txBody>
      </p:sp>
      <p:pic>
        <p:nvPicPr>
          <p:cNvPr id="9" name="Picture 8">
            <a:extLst>
              <a:ext uri="{FF2B5EF4-FFF2-40B4-BE49-F238E27FC236}">
                <a16:creationId xmlns:a16="http://schemas.microsoft.com/office/drawing/2014/main" id="{302EC031-276C-5246-9CC0-735199C4702D}"/>
              </a:ext>
            </a:extLst>
          </p:cNvPr>
          <p:cNvPicPr>
            <a:picLocks noChangeAspect="1"/>
          </p:cNvPicPr>
          <p:nvPr/>
        </p:nvPicPr>
        <p:blipFill>
          <a:blip r:embed="rId4"/>
          <a:stretch>
            <a:fillRect/>
          </a:stretch>
        </p:blipFill>
        <p:spPr>
          <a:xfrm>
            <a:off x="1088901" y="2886092"/>
            <a:ext cx="2224315" cy="1890668"/>
          </a:xfrm>
          <a:prstGeom prst="rect">
            <a:avLst/>
          </a:prstGeom>
        </p:spPr>
      </p:pic>
      <p:sp>
        <p:nvSpPr>
          <p:cNvPr id="4" name="Slide Number Placeholder 3">
            <a:extLst>
              <a:ext uri="{FF2B5EF4-FFF2-40B4-BE49-F238E27FC236}">
                <a16:creationId xmlns:a16="http://schemas.microsoft.com/office/drawing/2014/main" id="{297176FD-2653-3183-371A-71E81AFF98D3}"/>
              </a:ext>
            </a:extLst>
          </p:cNvPr>
          <p:cNvSpPr>
            <a:spLocks noGrp="1"/>
          </p:cNvSpPr>
          <p:nvPr>
            <p:ph type="sldNum" sz="quarter" idx="12"/>
          </p:nvPr>
        </p:nvSpPr>
        <p:spPr/>
        <p:txBody>
          <a:bodyPr/>
          <a:lstStyle/>
          <a:p>
            <a:fld id="{330EA680-D336-4FF7-8B7A-9848BB0A1C32}" type="slidenum">
              <a:rPr lang="en-US" smtClean="0"/>
              <a:t>20</a:t>
            </a:fld>
            <a:endParaRPr lang="en-US"/>
          </a:p>
        </p:txBody>
      </p:sp>
    </p:spTree>
    <p:extLst>
      <p:ext uri="{BB962C8B-B14F-4D97-AF65-F5344CB8AC3E}">
        <p14:creationId xmlns:p14="http://schemas.microsoft.com/office/powerpoint/2010/main" val="418799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E4E8E-8D1F-22C5-27B5-C9381F3236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6A1A63-1B79-FE54-1D71-E7E3BEB15003}"/>
              </a:ext>
            </a:extLst>
          </p:cNvPr>
          <p:cNvSpPr>
            <a:spLocks noGrp="1"/>
          </p:cNvSpPr>
          <p:nvPr>
            <p:ph type="title"/>
          </p:nvPr>
        </p:nvSpPr>
        <p:spPr/>
        <p:txBody>
          <a:bodyPr/>
          <a:lstStyle/>
          <a:p>
            <a:r>
              <a:rPr lang="en-US" dirty="0"/>
              <a:t>Type-2 CXL-NIC</a:t>
            </a:r>
          </a:p>
        </p:txBody>
      </p:sp>
      <p:sp>
        <p:nvSpPr>
          <p:cNvPr id="3" name="Content Placeholder 2">
            <a:extLst>
              <a:ext uri="{FF2B5EF4-FFF2-40B4-BE49-F238E27FC236}">
                <a16:creationId xmlns:a16="http://schemas.microsoft.com/office/drawing/2014/main" id="{1817CD5A-0701-6B49-2186-E0D57EA13431}"/>
              </a:ext>
            </a:extLst>
          </p:cNvPr>
          <p:cNvSpPr>
            <a:spLocks noGrp="1"/>
          </p:cNvSpPr>
          <p:nvPr>
            <p:ph idx="1"/>
          </p:nvPr>
        </p:nvSpPr>
        <p:spPr/>
        <p:txBody>
          <a:bodyPr/>
          <a:lstStyle/>
          <a:p>
            <a:r>
              <a:rPr lang="en-US" dirty="0"/>
              <a:t>Compare w. CC-NIC</a:t>
            </a:r>
            <a:r>
              <a:rPr lang="en-US" baseline="30000" dirty="0"/>
              <a:t>[1]</a:t>
            </a:r>
          </a:p>
          <a:p>
            <a:pPr lvl="1"/>
            <a:r>
              <a:rPr lang="en-US" dirty="0"/>
              <a:t>UPI-based, no explicit cache state control</a:t>
            </a:r>
          </a:p>
          <a:p>
            <a:pPr lvl="1"/>
            <a:r>
              <a:rPr lang="en-US" dirty="0"/>
              <a:t>Requires explicit buffer cleaning to remove packet on NIC</a:t>
            </a:r>
          </a:p>
          <a:p>
            <a:pPr lvl="1"/>
            <a:r>
              <a:rPr lang="en-US" dirty="0"/>
              <a:t>No active NCP to enable host LLC hit</a:t>
            </a:r>
          </a:p>
          <a:p>
            <a:pPr lvl="1"/>
            <a:r>
              <a:rPr lang="en-US" dirty="0"/>
              <a:t>Overlooks the hardware asymmetry</a:t>
            </a:r>
          </a:p>
          <a:p>
            <a:pPr lvl="1"/>
            <a:r>
              <a:rPr lang="en-US" dirty="0"/>
              <a:t>CXL-NIC achieves </a:t>
            </a:r>
            <a:r>
              <a:rPr lang="en-US" b="1" dirty="0">
                <a:solidFill>
                  <a:schemeClr val="accent2"/>
                </a:solidFill>
              </a:rPr>
              <a:t>37% </a:t>
            </a:r>
            <a:r>
              <a:rPr lang="en-US" dirty="0"/>
              <a:t>lower latency than CC-NIC</a:t>
            </a:r>
          </a:p>
        </p:txBody>
      </p:sp>
      <p:sp>
        <p:nvSpPr>
          <p:cNvPr id="4" name="Slide Number Placeholder 3">
            <a:extLst>
              <a:ext uri="{FF2B5EF4-FFF2-40B4-BE49-F238E27FC236}">
                <a16:creationId xmlns:a16="http://schemas.microsoft.com/office/drawing/2014/main" id="{AF88E3CA-2A19-F85B-F14B-31F9A6D3C2BF}"/>
              </a:ext>
            </a:extLst>
          </p:cNvPr>
          <p:cNvSpPr>
            <a:spLocks noGrp="1"/>
          </p:cNvSpPr>
          <p:nvPr>
            <p:ph type="sldNum" sz="quarter" idx="12"/>
          </p:nvPr>
        </p:nvSpPr>
        <p:spPr/>
        <p:txBody>
          <a:bodyPr/>
          <a:lstStyle/>
          <a:p>
            <a:fld id="{330EA680-D336-4FF7-8B7A-9848BB0A1C32}" type="slidenum">
              <a:rPr lang="en-US" smtClean="0"/>
              <a:t>21</a:t>
            </a:fld>
            <a:endParaRPr lang="en-US"/>
          </a:p>
        </p:txBody>
      </p:sp>
      <p:sp>
        <p:nvSpPr>
          <p:cNvPr id="8" name="Content Placeholder 2">
            <a:extLst>
              <a:ext uri="{FF2B5EF4-FFF2-40B4-BE49-F238E27FC236}">
                <a16:creationId xmlns:a16="http://schemas.microsoft.com/office/drawing/2014/main" id="{6CE98C55-35FF-8AF5-4458-64A65B04141A}"/>
              </a:ext>
            </a:extLst>
          </p:cNvPr>
          <p:cNvSpPr txBox="1">
            <a:spLocks/>
          </p:cNvSpPr>
          <p:nvPr/>
        </p:nvSpPr>
        <p:spPr>
          <a:xfrm>
            <a:off x="838200" y="6176963"/>
            <a:ext cx="10744200" cy="54866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i="1" dirty="0"/>
              <a:t>[1]</a:t>
            </a:r>
            <a:r>
              <a:rPr lang="en-US" sz="1200" i="1" dirty="0"/>
              <a:t> Schuh, Henry N., et al. "CC-NIC: a Cache-Coherent Interface to the NIC." Proceedings of the 29th ACM International Conference on Architectural Support for Programming Languages and Operating Systems, Volume 1. 2024.</a:t>
            </a:r>
            <a:endParaRPr lang="en-US" sz="1100" i="1" dirty="0"/>
          </a:p>
        </p:txBody>
      </p:sp>
    </p:spTree>
    <p:extLst>
      <p:ext uri="{BB962C8B-B14F-4D97-AF65-F5344CB8AC3E}">
        <p14:creationId xmlns:p14="http://schemas.microsoft.com/office/powerpoint/2010/main" val="120589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27BDB-A255-C685-761B-4DC482AC79F6}"/>
              </a:ext>
            </a:extLst>
          </p:cNvPr>
          <p:cNvSpPr>
            <a:spLocks noGrp="1"/>
          </p:cNvSpPr>
          <p:nvPr>
            <p:ph type="title"/>
          </p:nvPr>
        </p:nvSpPr>
        <p:spPr/>
        <p:txBody>
          <a:bodyPr/>
          <a:lstStyle/>
          <a:p>
            <a:r>
              <a:rPr lang="en-US" dirty="0"/>
              <a:t>Network-App. Co-acceleration</a:t>
            </a:r>
          </a:p>
        </p:txBody>
      </p:sp>
      <p:sp>
        <p:nvSpPr>
          <p:cNvPr id="3" name="Content Placeholder 2">
            <a:extLst>
              <a:ext uri="{FF2B5EF4-FFF2-40B4-BE49-F238E27FC236}">
                <a16:creationId xmlns:a16="http://schemas.microsoft.com/office/drawing/2014/main" id="{38B1985F-398B-4A99-2D4F-F876F89CF3CC}"/>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41FD94A0-738E-C762-49BC-72437924FA0E}"/>
              </a:ext>
            </a:extLst>
          </p:cNvPr>
          <p:cNvSpPr/>
          <p:nvPr/>
        </p:nvSpPr>
        <p:spPr>
          <a:xfrm>
            <a:off x="1229095" y="4893647"/>
            <a:ext cx="9733808" cy="758227"/>
          </a:xfrm>
          <a:prstGeom prst="rect">
            <a:avLst/>
          </a:prstGeom>
          <a:solidFill>
            <a:srgbClr val="6787B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i="1" dirty="0">
                <a:ln w="0"/>
                <a:solidFill>
                  <a:schemeClr val="bg1"/>
                </a:solidFill>
                <a:effectLst>
                  <a:outerShdw blurRad="38100" dist="19050" dir="2700000" algn="tl" rotWithShape="0">
                    <a:schemeClr val="dk1">
                      <a:alpha val="40000"/>
                    </a:schemeClr>
                  </a:outerShdw>
                </a:effectLst>
                <a:latin typeface="Aptos" panose="020B0004020202020204" pitchFamily="34" charset="0"/>
              </a:rPr>
              <a:t>Takeaway 4: CXL-NIC achieves </a:t>
            </a:r>
            <a:r>
              <a:rPr lang="en-US" sz="2400" b="1" i="1" dirty="0">
                <a:ln w="0"/>
                <a:solidFill>
                  <a:srgbClr val="FFC000"/>
                </a:solidFill>
                <a:effectLst>
                  <a:outerShdw blurRad="38100" dist="19050" dir="2700000" algn="tl" rotWithShape="0">
                    <a:schemeClr val="dk1">
                      <a:alpha val="40000"/>
                    </a:schemeClr>
                  </a:outerShdw>
                </a:effectLst>
                <a:latin typeface="Aptos" panose="020B0004020202020204" pitchFamily="34" charset="0"/>
              </a:rPr>
              <a:t>39%</a:t>
            </a:r>
            <a:r>
              <a:rPr lang="en-US" sz="2400" b="1" i="1" dirty="0">
                <a:ln w="0"/>
                <a:solidFill>
                  <a:schemeClr val="bg1"/>
                </a:solidFill>
                <a:effectLst>
                  <a:outerShdw blurRad="38100" dist="19050" dir="2700000" algn="tl" rotWithShape="0">
                    <a:schemeClr val="dk1">
                      <a:alpha val="40000"/>
                    </a:schemeClr>
                  </a:outerShdw>
                </a:effectLst>
                <a:latin typeface="Aptos" panose="020B0004020202020204" pitchFamily="34" charset="0"/>
              </a:rPr>
              <a:t> reduction in p99 latency. Current performance improvements are limited by FPGA frequency. </a:t>
            </a:r>
            <a:endParaRPr lang="en-US" sz="2400" b="1" i="1" dirty="0">
              <a:ln w="0"/>
              <a:solidFill>
                <a:srgbClr val="FFC000"/>
              </a:solidFill>
              <a:effectLst>
                <a:outerShdw blurRad="38100" dist="19050" dir="2700000" algn="tl" rotWithShape="0">
                  <a:schemeClr val="dk1">
                    <a:alpha val="40000"/>
                  </a:schemeClr>
                </a:outerShdw>
              </a:effectLst>
              <a:latin typeface="Aptos" panose="020B0004020202020204" pitchFamily="34" charset="0"/>
            </a:endParaRPr>
          </a:p>
        </p:txBody>
      </p:sp>
      <p:pic>
        <p:nvPicPr>
          <p:cNvPr id="5" name="Picture 4">
            <a:extLst>
              <a:ext uri="{FF2B5EF4-FFF2-40B4-BE49-F238E27FC236}">
                <a16:creationId xmlns:a16="http://schemas.microsoft.com/office/drawing/2014/main" id="{C666E0EA-51B3-DAE7-CB40-A0404F5F6ABF}"/>
              </a:ext>
            </a:extLst>
          </p:cNvPr>
          <p:cNvPicPr>
            <a:picLocks noChangeAspect="1"/>
          </p:cNvPicPr>
          <p:nvPr/>
        </p:nvPicPr>
        <p:blipFill>
          <a:blip r:embed="rId3"/>
          <a:stretch>
            <a:fillRect/>
          </a:stretch>
        </p:blipFill>
        <p:spPr>
          <a:xfrm>
            <a:off x="1692417" y="1919067"/>
            <a:ext cx="8807165" cy="2449492"/>
          </a:xfrm>
          <a:prstGeom prst="rect">
            <a:avLst/>
          </a:prstGeom>
        </p:spPr>
      </p:pic>
      <p:sp>
        <p:nvSpPr>
          <p:cNvPr id="6" name="TextBox 5">
            <a:extLst>
              <a:ext uri="{FF2B5EF4-FFF2-40B4-BE49-F238E27FC236}">
                <a16:creationId xmlns:a16="http://schemas.microsoft.com/office/drawing/2014/main" id="{BC2895D6-F7FB-E198-EF20-527348D7496C}"/>
              </a:ext>
            </a:extLst>
          </p:cNvPr>
          <p:cNvSpPr txBox="1"/>
          <p:nvPr/>
        </p:nvSpPr>
        <p:spPr>
          <a:xfrm>
            <a:off x="2997680" y="2320165"/>
            <a:ext cx="1984839"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Uniform Distribution</a:t>
            </a:r>
          </a:p>
        </p:txBody>
      </p:sp>
      <p:sp>
        <p:nvSpPr>
          <p:cNvPr id="7" name="TextBox 6">
            <a:extLst>
              <a:ext uri="{FF2B5EF4-FFF2-40B4-BE49-F238E27FC236}">
                <a16:creationId xmlns:a16="http://schemas.microsoft.com/office/drawing/2014/main" id="{3538B95B-6E88-8154-CE1E-5686F04DD566}"/>
              </a:ext>
            </a:extLst>
          </p:cNvPr>
          <p:cNvSpPr txBox="1"/>
          <p:nvPr/>
        </p:nvSpPr>
        <p:spPr>
          <a:xfrm>
            <a:off x="7209483" y="2315789"/>
            <a:ext cx="2223686"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Zipfian 0.9 Distribution</a:t>
            </a:r>
          </a:p>
        </p:txBody>
      </p:sp>
      <p:sp>
        <p:nvSpPr>
          <p:cNvPr id="8" name="Slide Number Placeholder 7">
            <a:extLst>
              <a:ext uri="{FF2B5EF4-FFF2-40B4-BE49-F238E27FC236}">
                <a16:creationId xmlns:a16="http://schemas.microsoft.com/office/drawing/2014/main" id="{465C5896-9A16-95D2-D960-FE92DE1278D0}"/>
              </a:ext>
            </a:extLst>
          </p:cNvPr>
          <p:cNvSpPr>
            <a:spLocks noGrp="1"/>
          </p:cNvSpPr>
          <p:nvPr>
            <p:ph type="sldNum" sz="quarter" idx="12"/>
          </p:nvPr>
        </p:nvSpPr>
        <p:spPr/>
        <p:txBody>
          <a:bodyPr/>
          <a:lstStyle/>
          <a:p>
            <a:fld id="{330EA680-D336-4FF7-8B7A-9848BB0A1C32}" type="slidenum">
              <a:rPr lang="en-US" smtClean="0"/>
              <a:t>22</a:t>
            </a:fld>
            <a:endParaRPr lang="en-US"/>
          </a:p>
        </p:txBody>
      </p:sp>
    </p:spTree>
    <p:extLst>
      <p:ext uri="{BB962C8B-B14F-4D97-AF65-F5344CB8AC3E}">
        <p14:creationId xmlns:p14="http://schemas.microsoft.com/office/powerpoint/2010/main" val="231162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A12FA-3EA8-F25B-942F-2D19A959C5E1}"/>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A7C46FEC-35F6-E846-2EC8-0CF78F64EEAD}"/>
              </a:ext>
            </a:extLst>
          </p:cNvPr>
          <p:cNvSpPr>
            <a:spLocks noGrp="1"/>
          </p:cNvSpPr>
          <p:nvPr>
            <p:ph idx="1"/>
          </p:nvPr>
        </p:nvSpPr>
        <p:spPr/>
        <p:txBody>
          <a:bodyPr/>
          <a:lstStyle/>
          <a:p>
            <a:r>
              <a:rPr lang="en-US" dirty="0"/>
              <a:t>Rearchitecting end-host networking with CXL</a:t>
            </a:r>
          </a:p>
          <a:p>
            <a:pPr lvl="1"/>
            <a:r>
              <a:rPr lang="en-US" dirty="0"/>
              <a:t>Identifying the ‘killer’ application for </a:t>
            </a:r>
            <a:r>
              <a:rPr lang="en-US" dirty="0" err="1"/>
              <a:t>CXL.cache</a:t>
            </a:r>
            <a:r>
              <a:rPr lang="en-US" dirty="0"/>
              <a:t> – end-host networking </a:t>
            </a:r>
          </a:p>
          <a:p>
            <a:pPr lvl="1"/>
            <a:r>
              <a:rPr lang="en-US" dirty="0"/>
              <a:t>Simplifying and accelerating host-NIC </a:t>
            </a:r>
            <a:r>
              <a:rPr lang="en-US" dirty="0" err="1"/>
              <a:t>datapaths</a:t>
            </a:r>
            <a:r>
              <a:rPr lang="en-US" dirty="0"/>
              <a:t> with coherence</a:t>
            </a:r>
          </a:p>
          <a:p>
            <a:pPr lvl="1"/>
            <a:r>
              <a:rPr lang="en-US" dirty="0"/>
              <a:t>Leveraging coherent on-NIC memory to reduce host memory pressure</a:t>
            </a:r>
          </a:p>
          <a:p>
            <a:pPr lvl="1"/>
            <a:r>
              <a:rPr lang="en-US" dirty="0"/>
              <a:t>Application-networking co-acceleration</a:t>
            </a:r>
          </a:p>
        </p:txBody>
      </p:sp>
      <p:sp>
        <p:nvSpPr>
          <p:cNvPr id="4" name="Slide Number Placeholder 3">
            <a:extLst>
              <a:ext uri="{FF2B5EF4-FFF2-40B4-BE49-F238E27FC236}">
                <a16:creationId xmlns:a16="http://schemas.microsoft.com/office/drawing/2014/main" id="{4004183B-893B-2D2C-5C7F-BF57D878951E}"/>
              </a:ext>
            </a:extLst>
          </p:cNvPr>
          <p:cNvSpPr>
            <a:spLocks noGrp="1"/>
          </p:cNvSpPr>
          <p:nvPr>
            <p:ph type="sldNum" sz="quarter" idx="12"/>
          </p:nvPr>
        </p:nvSpPr>
        <p:spPr/>
        <p:txBody>
          <a:bodyPr/>
          <a:lstStyle/>
          <a:p>
            <a:fld id="{330EA680-D336-4FF7-8B7A-9848BB0A1C32}" type="slidenum">
              <a:rPr lang="en-US" smtClean="0"/>
              <a:t>23</a:t>
            </a:fld>
            <a:endParaRPr lang="en-US"/>
          </a:p>
        </p:txBody>
      </p:sp>
    </p:spTree>
    <p:extLst>
      <p:ext uri="{BB962C8B-B14F-4D97-AF65-F5344CB8AC3E}">
        <p14:creationId xmlns:p14="http://schemas.microsoft.com/office/powerpoint/2010/main" val="140729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0DCF8-7732-8DC7-F35C-E35903FF304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35AC36-448A-D874-6AE2-D55143E3E95D}"/>
              </a:ext>
            </a:extLst>
          </p:cNvPr>
          <p:cNvSpPr>
            <a:spLocks noGrp="1"/>
          </p:cNvSpPr>
          <p:nvPr>
            <p:ph idx="1"/>
          </p:nvPr>
        </p:nvSpPr>
        <p:spPr/>
        <p:txBody>
          <a:bodyPr anchor="ctr">
            <a:normAutofit/>
          </a:bodyPr>
          <a:lstStyle/>
          <a:p>
            <a:pPr marL="0" indent="0" algn="ctr">
              <a:buNone/>
            </a:pPr>
            <a:r>
              <a:rPr lang="en-US" sz="4000" dirty="0"/>
              <a:t>Q &amp; A</a:t>
            </a:r>
          </a:p>
        </p:txBody>
      </p:sp>
      <p:sp>
        <p:nvSpPr>
          <p:cNvPr id="4" name="Slide Number Placeholder 3">
            <a:extLst>
              <a:ext uri="{FF2B5EF4-FFF2-40B4-BE49-F238E27FC236}">
                <a16:creationId xmlns:a16="http://schemas.microsoft.com/office/drawing/2014/main" id="{983C1D2B-066F-4A2D-92D8-AF00A45A1AF9}"/>
              </a:ext>
            </a:extLst>
          </p:cNvPr>
          <p:cNvSpPr>
            <a:spLocks noGrp="1"/>
          </p:cNvSpPr>
          <p:nvPr>
            <p:ph type="sldNum" sz="quarter" idx="12"/>
          </p:nvPr>
        </p:nvSpPr>
        <p:spPr/>
        <p:txBody>
          <a:bodyPr/>
          <a:lstStyle/>
          <a:p>
            <a:fld id="{330EA680-D336-4FF7-8B7A-9848BB0A1C32}" type="slidenum">
              <a:rPr lang="en-US" smtClean="0"/>
              <a:t>24</a:t>
            </a:fld>
            <a:endParaRPr lang="en-US"/>
          </a:p>
        </p:txBody>
      </p:sp>
    </p:spTree>
    <p:extLst>
      <p:ext uri="{BB962C8B-B14F-4D97-AF65-F5344CB8AC3E}">
        <p14:creationId xmlns:p14="http://schemas.microsoft.com/office/powerpoint/2010/main" val="2217483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543D6-EE3E-767D-C33D-0CC8A793CEBF}"/>
              </a:ext>
            </a:extLst>
          </p:cNvPr>
          <p:cNvSpPr>
            <a:spLocks noGrp="1"/>
          </p:cNvSpPr>
          <p:nvPr>
            <p:ph type="title"/>
          </p:nvPr>
        </p:nvSpPr>
        <p:spPr/>
        <p:txBody>
          <a:bodyPr/>
          <a:lstStyle/>
          <a:p>
            <a:r>
              <a:rPr lang="en-US" dirty="0"/>
              <a:t>PCIe Latency Contribution</a:t>
            </a:r>
          </a:p>
        </p:txBody>
      </p:sp>
      <p:sp>
        <p:nvSpPr>
          <p:cNvPr id="3" name="Content Placeholder 2">
            <a:extLst>
              <a:ext uri="{FF2B5EF4-FFF2-40B4-BE49-F238E27FC236}">
                <a16:creationId xmlns:a16="http://schemas.microsoft.com/office/drawing/2014/main" id="{F34C9783-23D0-5D6B-9171-2870969B8DC3}"/>
              </a:ext>
            </a:extLst>
          </p:cNvPr>
          <p:cNvSpPr>
            <a:spLocks noGrp="1"/>
          </p:cNvSpPr>
          <p:nvPr>
            <p:ph idx="1"/>
          </p:nvPr>
        </p:nvSpPr>
        <p:spPr/>
        <p:txBody>
          <a:bodyPr/>
          <a:lstStyle/>
          <a:p>
            <a:r>
              <a:rPr lang="en-US" dirty="0"/>
              <a:t>DPDK-based loopback test</a:t>
            </a:r>
          </a:p>
        </p:txBody>
      </p:sp>
      <p:pic>
        <p:nvPicPr>
          <p:cNvPr id="4" name="Picture 4" descr="Network Interface Card - Free computer icons">
            <a:extLst>
              <a:ext uri="{FF2B5EF4-FFF2-40B4-BE49-F238E27FC236}">
                <a16:creationId xmlns:a16="http://schemas.microsoft.com/office/drawing/2014/main" id="{CFAD1BD3-A8B4-9D62-1065-4345A4A4B6DA}"/>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03800" y="2978843"/>
            <a:ext cx="1521093" cy="152109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nvelope, Message, send, mail, packet, Letter, Email icon">
            <a:extLst>
              <a:ext uri="{FF2B5EF4-FFF2-40B4-BE49-F238E27FC236}">
                <a16:creationId xmlns:a16="http://schemas.microsoft.com/office/drawing/2014/main" id="{4F815A50-060F-656A-4A94-22A33076524D}"/>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90026" y="4267915"/>
            <a:ext cx="548640" cy="54864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CD47B7F4-85AD-8B1D-0075-A44352795D27}"/>
              </a:ext>
            </a:extLst>
          </p:cNvPr>
          <p:cNvCxnSpPr>
            <a:cxnSpLocks/>
          </p:cNvCxnSpPr>
          <p:nvPr/>
        </p:nvCxnSpPr>
        <p:spPr>
          <a:xfrm flipV="1">
            <a:off x="8904554" y="4548255"/>
            <a:ext cx="1261415" cy="17036"/>
          </a:xfrm>
          <a:prstGeom prst="line">
            <a:avLst/>
          </a:prstGeom>
          <a:ln w="69850">
            <a:solidFill>
              <a:srgbClr val="BA4608"/>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88CC52A-BF86-1980-9198-6380441BE96B}"/>
              </a:ext>
            </a:extLst>
          </p:cNvPr>
          <p:cNvSpPr/>
          <p:nvPr/>
        </p:nvSpPr>
        <p:spPr>
          <a:xfrm>
            <a:off x="1353007" y="2538039"/>
            <a:ext cx="3046000" cy="2378909"/>
          </a:xfrm>
          <a:prstGeom prst="rect">
            <a:avLst/>
          </a:prstGeom>
          <a:solidFill>
            <a:schemeClr val="bg2"/>
          </a:solidFill>
          <a:ln>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D1201A99-760A-C054-F760-30B3E55388CF}"/>
              </a:ext>
            </a:extLst>
          </p:cNvPr>
          <p:cNvSpPr/>
          <p:nvPr/>
        </p:nvSpPr>
        <p:spPr>
          <a:xfrm>
            <a:off x="1507974" y="2706146"/>
            <a:ext cx="1248824" cy="2053056"/>
          </a:xfrm>
          <a:prstGeom prst="round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2400" dirty="0">
                <a:solidFill>
                  <a:schemeClr val="tx1"/>
                </a:solidFill>
              </a:rPr>
              <a:t>CPU</a:t>
            </a:r>
            <a:endParaRPr lang="en-US" sz="2000" dirty="0">
              <a:solidFill>
                <a:schemeClr val="tx1"/>
              </a:solidFill>
            </a:endParaRPr>
          </a:p>
        </p:txBody>
      </p:sp>
      <p:sp>
        <p:nvSpPr>
          <p:cNvPr id="8" name="Rounded Rectangle 7">
            <a:extLst>
              <a:ext uri="{FF2B5EF4-FFF2-40B4-BE49-F238E27FC236}">
                <a16:creationId xmlns:a16="http://schemas.microsoft.com/office/drawing/2014/main" id="{62225A2B-D2AA-1C93-71B1-74FAA8D49AB5}"/>
              </a:ext>
            </a:extLst>
          </p:cNvPr>
          <p:cNvSpPr/>
          <p:nvPr/>
        </p:nvSpPr>
        <p:spPr>
          <a:xfrm>
            <a:off x="2892788" y="2706146"/>
            <a:ext cx="1370229" cy="2053056"/>
          </a:xfrm>
          <a:prstGeom prst="round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2400" dirty="0">
                <a:solidFill>
                  <a:schemeClr val="tx1"/>
                </a:solidFill>
              </a:rPr>
              <a:t>Mem.</a:t>
            </a:r>
          </a:p>
        </p:txBody>
      </p:sp>
      <p:pic>
        <p:nvPicPr>
          <p:cNvPr id="11" name="Picture 12" descr="Cpu - Free computer icons">
            <a:extLst>
              <a:ext uri="{FF2B5EF4-FFF2-40B4-BE49-F238E27FC236}">
                <a16:creationId xmlns:a16="http://schemas.microsoft.com/office/drawing/2014/main" id="{B40ED903-5AA3-AF68-F889-B244690E94C9}"/>
              </a:ext>
            </a:extLst>
          </p:cNvPr>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626" y="3439122"/>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descr="Bridge Icon Vector Art, Icons, and Graphics for Free Download">
            <a:extLst>
              <a:ext uri="{FF2B5EF4-FFF2-40B4-BE49-F238E27FC236}">
                <a16:creationId xmlns:a16="http://schemas.microsoft.com/office/drawing/2014/main" id="{A19ADA5A-EC2C-0088-E94E-4C5341D31746}"/>
              </a:ext>
            </a:extLst>
          </p:cNvPr>
          <p:cNvPicPr>
            <a:picLocks noChangeAspect="1" noChangeArrowheads="1"/>
          </p:cNvPicPr>
          <p:nvPr/>
        </p:nvPicPr>
        <p:blipFill>
          <a:blip r:embed="rId6">
            <a:alphaModFix amt="35000"/>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012174" y="2804597"/>
            <a:ext cx="3804570" cy="19546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nvelope, Message, send, mail, packet, Letter, Email icon">
            <a:extLst>
              <a:ext uri="{FF2B5EF4-FFF2-40B4-BE49-F238E27FC236}">
                <a16:creationId xmlns:a16="http://schemas.microsoft.com/office/drawing/2014/main" id="{4A377231-34D1-B27C-EF92-0F2C6995EFD6}"/>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71605" y="4001294"/>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nvelope, Message, send, mail, packet, Letter, Email icon">
            <a:extLst>
              <a:ext uri="{FF2B5EF4-FFF2-40B4-BE49-F238E27FC236}">
                <a16:creationId xmlns:a16="http://schemas.microsoft.com/office/drawing/2014/main" id="{9438DE80-C536-4B57-D136-FB404BC96AE7}"/>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71605" y="3256242"/>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nvelope, Message, send, mail, packet, Letter, Email icon">
            <a:extLst>
              <a:ext uri="{FF2B5EF4-FFF2-40B4-BE49-F238E27FC236}">
                <a16:creationId xmlns:a16="http://schemas.microsoft.com/office/drawing/2014/main" id="{E14D414F-244D-47AD-B5E3-2FD778B19639}"/>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90026" y="2603251"/>
            <a:ext cx="548640" cy="548640"/>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a:extLst>
              <a:ext uri="{FF2B5EF4-FFF2-40B4-BE49-F238E27FC236}">
                <a16:creationId xmlns:a16="http://schemas.microsoft.com/office/drawing/2014/main" id="{9076DAF5-89E3-FB09-7B29-E9792949378B}"/>
              </a:ext>
            </a:extLst>
          </p:cNvPr>
          <p:cNvCxnSpPr>
            <a:cxnSpLocks/>
          </p:cNvCxnSpPr>
          <p:nvPr/>
        </p:nvCxnSpPr>
        <p:spPr>
          <a:xfrm flipV="1">
            <a:off x="8904554" y="2872009"/>
            <a:ext cx="1261415" cy="17036"/>
          </a:xfrm>
          <a:prstGeom prst="line">
            <a:avLst/>
          </a:prstGeom>
          <a:ln w="69850">
            <a:solidFill>
              <a:srgbClr val="2C830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A626674-4FC7-CBCC-DD18-BCA220833BB8}"/>
              </a:ext>
            </a:extLst>
          </p:cNvPr>
          <p:cNvCxnSpPr>
            <a:cxnSpLocks/>
          </p:cNvCxnSpPr>
          <p:nvPr/>
        </p:nvCxnSpPr>
        <p:spPr>
          <a:xfrm>
            <a:off x="4641833" y="3425252"/>
            <a:ext cx="2741627" cy="0"/>
          </a:xfrm>
          <a:prstGeom prst="line">
            <a:avLst/>
          </a:prstGeom>
          <a:ln w="69850">
            <a:solidFill>
              <a:srgbClr val="2C830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261D249-1ED7-5448-ACB8-1671990ED7B0}"/>
              </a:ext>
            </a:extLst>
          </p:cNvPr>
          <p:cNvCxnSpPr>
            <a:cxnSpLocks/>
          </p:cNvCxnSpPr>
          <p:nvPr/>
        </p:nvCxnSpPr>
        <p:spPr>
          <a:xfrm>
            <a:off x="4641833" y="4001294"/>
            <a:ext cx="2741627" cy="0"/>
          </a:xfrm>
          <a:prstGeom prst="line">
            <a:avLst/>
          </a:prstGeom>
          <a:ln w="69850">
            <a:solidFill>
              <a:srgbClr val="BA4608"/>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CCF99DD-84AE-830E-515D-EA6AA97A44FC}"/>
              </a:ext>
            </a:extLst>
          </p:cNvPr>
          <p:cNvSpPr txBox="1"/>
          <p:nvPr/>
        </p:nvSpPr>
        <p:spPr>
          <a:xfrm>
            <a:off x="5040013" y="2720356"/>
            <a:ext cx="1748891" cy="523220"/>
          </a:xfrm>
          <a:prstGeom prst="rect">
            <a:avLst/>
          </a:prstGeom>
          <a:noFill/>
        </p:spPr>
        <p:txBody>
          <a:bodyPr wrap="square" rtlCol="0">
            <a:spAutoFit/>
          </a:bodyPr>
          <a:lstStyle/>
          <a:p>
            <a:pPr algn="ctr"/>
            <a:r>
              <a:rPr lang="en-US" sz="2800" dirty="0">
                <a:cs typeface="Arial" panose="020B0604020202020204" pitchFamily="34" charset="0"/>
              </a:rPr>
              <a:t>PCIe</a:t>
            </a:r>
          </a:p>
        </p:txBody>
      </p:sp>
      <p:cxnSp>
        <p:nvCxnSpPr>
          <p:cNvPr id="27" name="Curved Connector 26">
            <a:extLst>
              <a:ext uri="{FF2B5EF4-FFF2-40B4-BE49-F238E27FC236}">
                <a16:creationId xmlns:a16="http://schemas.microsoft.com/office/drawing/2014/main" id="{26CC61F4-A428-D964-7E5C-E1296281F3BA}"/>
              </a:ext>
            </a:extLst>
          </p:cNvPr>
          <p:cNvCxnSpPr>
            <a:stCxn id="17" idx="1"/>
            <a:endCxn id="18" idx="1"/>
          </p:cNvCxnSpPr>
          <p:nvPr/>
        </p:nvCxnSpPr>
        <p:spPr>
          <a:xfrm rot="10800000">
            <a:off x="3271605" y="3530562"/>
            <a:ext cx="12700" cy="745052"/>
          </a:xfrm>
          <a:prstGeom prst="curvedConnector3">
            <a:avLst>
              <a:gd name="adj1" fmla="val 8029213"/>
            </a:avLst>
          </a:prstGeom>
          <a:ln w="57150">
            <a:solidFill>
              <a:srgbClr val="2C830F"/>
            </a:solidFill>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AA83A4F6-A639-DD1D-39FF-7254CB95D1A0}"/>
              </a:ext>
            </a:extLst>
          </p:cNvPr>
          <p:cNvSpPr txBox="1"/>
          <p:nvPr/>
        </p:nvSpPr>
        <p:spPr>
          <a:xfrm>
            <a:off x="7389901" y="4843443"/>
            <a:ext cx="1748891" cy="461665"/>
          </a:xfrm>
          <a:prstGeom prst="rect">
            <a:avLst/>
          </a:prstGeom>
          <a:noFill/>
        </p:spPr>
        <p:txBody>
          <a:bodyPr wrap="square" rtlCol="0">
            <a:spAutoFit/>
          </a:bodyPr>
          <a:lstStyle/>
          <a:p>
            <a:pPr algn="ctr"/>
            <a:r>
              <a:rPr lang="en-US" sz="2400" dirty="0">
                <a:cs typeface="Arial" panose="020B0604020202020204" pitchFamily="34" charset="0"/>
              </a:rPr>
              <a:t>T</a:t>
            </a:r>
            <a:r>
              <a:rPr lang="en-US" sz="2400" baseline="-25000" dirty="0">
                <a:cs typeface="Arial" panose="020B0604020202020204" pitchFamily="34" charset="0"/>
              </a:rPr>
              <a:t>0</a:t>
            </a:r>
          </a:p>
        </p:txBody>
      </p:sp>
      <p:sp>
        <p:nvSpPr>
          <p:cNvPr id="30" name="TextBox 29">
            <a:extLst>
              <a:ext uri="{FF2B5EF4-FFF2-40B4-BE49-F238E27FC236}">
                <a16:creationId xmlns:a16="http://schemas.microsoft.com/office/drawing/2014/main" id="{5870396F-35CD-EF68-AAB5-6F5B48675793}"/>
              </a:ext>
            </a:extLst>
          </p:cNvPr>
          <p:cNvSpPr txBox="1"/>
          <p:nvPr/>
        </p:nvSpPr>
        <p:spPr>
          <a:xfrm>
            <a:off x="3608375" y="4329085"/>
            <a:ext cx="781680" cy="461665"/>
          </a:xfrm>
          <a:prstGeom prst="rect">
            <a:avLst/>
          </a:prstGeom>
          <a:noFill/>
        </p:spPr>
        <p:txBody>
          <a:bodyPr wrap="square" rtlCol="0">
            <a:spAutoFit/>
          </a:bodyPr>
          <a:lstStyle/>
          <a:p>
            <a:pPr algn="ctr"/>
            <a:r>
              <a:rPr lang="en-US" sz="2400" dirty="0">
                <a:cs typeface="Arial" panose="020B0604020202020204" pitchFamily="34" charset="0"/>
              </a:rPr>
              <a:t>T</a:t>
            </a:r>
            <a:r>
              <a:rPr lang="en-US" sz="2400" baseline="-25000" dirty="0">
                <a:cs typeface="Arial" panose="020B0604020202020204" pitchFamily="34" charset="0"/>
              </a:rPr>
              <a:t>1</a:t>
            </a:r>
          </a:p>
        </p:txBody>
      </p:sp>
      <p:sp>
        <p:nvSpPr>
          <p:cNvPr id="31" name="TextBox 30">
            <a:extLst>
              <a:ext uri="{FF2B5EF4-FFF2-40B4-BE49-F238E27FC236}">
                <a16:creationId xmlns:a16="http://schemas.microsoft.com/office/drawing/2014/main" id="{6C5BEE51-7831-932A-7B42-B7A2E18402A1}"/>
              </a:ext>
            </a:extLst>
          </p:cNvPr>
          <p:cNvSpPr txBox="1"/>
          <p:nvPr/>
        </p:nvSpPr>
        <p:spPr>
          <a:xfrm>
            <a:off x="3752803" y="2981966"/>
            <a:ext cx="492824" cy="461665"/>
          </a:xfrm>
          <a:prstGeom prst="rect">
            <a:avLst/>
          </a:prstGeom>
          <a:noFill/>
        </p:spPr>
        <p:txBody>
          <a:bodyPr wrap="square" rtlCol="0">
            <a:spAutoFit/>
          </a:bodyPr>
          <a:lstStyle/>
          <a:p>
            <a:pPr algn="ctr"/>
            <a:r>
              <a:rPr lang="en-US" sz="2400" dirty="0">
                <a:cs typeface="Arial" panose="020B0604020202020204" pitchFamily="34" charset="0"/>
              </a:rPr>
              <a:t>T</a:t>
            </a:r>
            <a:r>
              <a:rPr lang="en-US" sz="2400" baseline="-25000" dirty="0">
                <a:cs typeface="Arial" panose="020B0604020202020204" pitchFamily="34" charset="0"/>
              </a:rPr>
              <a:t>2</a:t>
            </a:r>
          </a:p>
        </p:txBody>
      </p:sp>
      <p:sp>
        <p:nvSpPr>
          <p:cNvPr id="32" name="TextBox 31">
            <a:extLst>
              <a:ext uri="{FF2B5EF4-FFF2-40B4-BE49-F238E27FC236}">
                <a16:creationId xmlns:a16="http://schemas.microsoft.com/office/drawing/2014/main" id="{C92E448F-C888-517B-AB7F-B6D12E179A42}"/>
              </a:ext>
            </a:extLst>
          </p:cNvPr>
          <p:cNvSpPr txBox="1"/>
          <p:nvPr/>
        </p:nvSpPr>
        <p:spPr>
          <a:xfrm>
            <a:off x="8017934" y="2171402"/>
            <a:ext cx="492824" cy="461665"/>
          </a:xfrm>
          <a:prstGeom prst="rect">
            <a:avLst/>
          </a:prstGeom>
          <a:noFill/>
        </p:spPr>
        <p:txBody>
          <a:bodyPr wrap="square" rtlCol="0">
            <a:spAutoFit/>
          </a:bodyPr>
          <a:lstStyle/>
          <a:p>
            <a:pPr algn="ctr"/>
            <a:r>
              <a:rPr lang="en-US" sz="2400" dirty="0">
                <a:cs typeface="Arial" panose="020B0604020202020204" pitchFamily="34" charset="0"/>
              </a:rPr>
              <a:t>T</a:t>
            </a:r>
            <a:r>
              <a:rPr lang="en-US" sz="2400" baseline="-25000" dirty="0">
                <a:cs typeface="Arial" panose="020B0604020202020204" pitchFamily="34" charset="0"/>
              </a:rPr>
              <a:t>3</a:t>
            </a:r>
          </a:p>
        </p:txBody>
      </p:sp>
      <mc:AlternateContent xmlns:mc="http://schemas.openxmlformats.org/markup-compatibility/2006" xmlns:a14="http://schemas.microsoft.com/office/drawing/2010/main">
        <mc:Choice Requires="a14">
          <p:sp>
            <p:nvSpPr>
              <p:cNvPr id="33" name="Content Placeholder 2">
                <a:extLst>
                  <a:ext uri="{FF2B5EF4-FFF2-40B4-BE49-F238E27FC236}">
                    <a16:creationId xmlns:a16="http://schemas.microsoft.com/office/drawing/2014/main" id="{BA331FAA-861E-AE7A-ABFE-D328CDDD1819}"/>
                  </a:ext>
                </a:extLst>
              </p:cNvPr>
              <p:cNvSpPr txBox="1">
                <a:spLocks/>
              </p:cNvSpPr>
              <p:nvPr/>
            </p:nvSpPr>
            <p:spPr>
              <a:xfrm>
                <a:off x="7204966" y="1333619"/>
                <a:ext cx="4065784" cy="802526"/>
              </a:xfrm>
              <a:prstGeom prst="rect">
                <a:avLst/>
              </a:prstGeom>
              <a:noFill/>
              <a:ln>
                <a:solidFill>
                  <a:schemeClr val="tx1"/>
                </a:solidFill>
              </a:ln>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PCIe contribution = </a:t>
                </a:r>
                <a14:m>
                  <m:oMath xmlns:m="http://schemas.openxmlformats.org/officeDocument/2006/math">
                    <m:r>
                      <a:rPr lang="en-US" b="0" i="0" smtClean="0">
                        <a:latin typeface="Cambria Math" panose="02040503050406030204" pitchFamily="18" charset="0"/>
                      </a:rPr>
                      <m:t>1−</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0</m:t>
                            </m:r>
                          </m:sub>
                        </m:sSub>
                      </m:den>
                    </m:f>
                  </m:oMath>
                </a14:m>
                <a:endParaRPr lang="en-US" dirty="0"/>
              </a:p>
            </p:txBody>
          </p:sp>
        </mc:Choice>
        <mc:Fallback xmlns="">
          <p:sp>
            <p:nvSpPr>
              <p:cNvPr id="33" name="Content Placeholder 2">
                <a:extLst>
                  <a:ext uri="{FF2B5EF4-FFF2-40B4-BE49-F238E27FC236}">
                    <a16:creationId xmlns:a16="http://schemas.microsoft.com/office/drawing/2014/main" id="{BA331FAA-861E-AE7A-ABFE-D328CDDD1819}"/>
                  </a:ext>
                </a:extLst>
              </p:cNvPr>
              <p:cNvSpPr txBox="1">
                <a:spLocks noRot="1" noChangeAspect="1" noMove="1" noResize="1" noEditPoints="1" noAdjustHandles="1" noChangeArrowheads="1" noChangeShapeType="1" noTextEdit="1"/>
              </p:cNvSpPr>
              <p:nvPr/>
            </p:nvSpPr>
            <p:spPr>
              <a:xfrm>
                <a:off x="7204966" y="1333619"/>
                <a:ext cx="4065784" cy="802526"/>
              </a:xfrm>
              <a:prstGeom prst="rect">
                <a:avLst/>
              </a:prstGeom>
              <a:blipFill>
                <a:blip r:embed="rId8"/>
                <a:stretch>
                  <a:fillRect l="-2167"/>
                </a:stretch>
              </a:blipFill>
              <a:ln>
                <a:solidFill>
                  <a:schemeClr val="tx1"/>
                </a:solidFill>
              </a:ln>
            </p:spPr>
            <p:txBody>
              <a:bodyPr/>
              <a:lstStyle/>
              <a:p>
                <a:r>
                  <a:rPr lang="en-US">
                    <a:noFill/>
                  </a:rPr>
                  <a:t> </a:t>
                </a:r>
              </a:p>
            </p:txBody>
          </p:sp>
        </mc:Fallback>
      </mc:AlternateContent>
      <p:sp>
        <p:nvSpPr>
          <p:cNvPr id="34" name="Content Placeholder 2">
            <a:extLst>
              <a:ext uri="{FF2B5EF4-FFF2-40B4-BE49-F238E27FC236}">
                <a16:creationId xmlns:a16="http://schemas.microsoft.com/office/drawing/2014/main" id="{3700C963-1228-47EE-29A1-063D048AAD4C}"/>
              </a:ext>
            </a:extLst>
          </p:cNvPr>
          <p:cNvSpPr txBox="1">
            <a:spLocks/>
          </p:cNvSpPr>
          <p:nvPr/>
        </p:nvSpPr>
        <p:spPr>
          <a:xfrm>
            <a:off x="10297077" y="4140972"/>
            <a:ext cx="829835" cy="802526"/>
          </a:xfrm>
          <a:prstGeom prst="rect">
            <a:avLst/>
          </a:prstGeom>
          <a:noFill/>
          <a:ln>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Rx</a:t>
            </a:r>
          </a:p>
        </p:txBody>
      </p:sp>
      <p:sp>
        <p:nvSpPr>
          <p:cNvPr id="35" name="Content Placeholder 2">
            <a:extLst>
              <a:ext uri="{FF2B5EF4-FFF2-40B4-BE49-F238E27FC236}">
                <a16:creationId xmlns:a16="http://schemas.microsoft.com/office/drawing/2014/main" id="{8A2C42E2-B36C-F971-03F2-4FFB5260205C}"/>
              </a:ext>
            </a:extLst>
          </p:cNvPr>
          <p:cNvSpPr txBox="1">
            <a:spLocks/>
          </p:cNvSpPr>
          <p:nvPr/>
        </p:nvSpPr>
        <p:spPr>
          <a:xfrm>
            <a:off x="10291992" y="2470746"/>
            <a:ext cx="829835" cy="802526"/>
          </a:xfrm>
          <a:prstGeom prst="rect">
            <a:avLst/>
          </a:prstGeom>
          <a:noFill/>
          <a:ln>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Tx</a:t>
            </a:r>
          </a:p>
        </p:txBody>
      </p:sp>
      <p:sp>
        <p:nvSpPr>
          <p:cNvPr id="40" name="Rectangle 39">
            <a:extLst>
              <a:ext uri="{FF2B5EF4-FFF2-40B4-BE49-F238E27FC236}">
                <a16:creationId xmlns:a16="http://schemas.microsoft.com/office/drawing/2014/main" id="{09ABC017-916D-9CEE-8FD4-D845C2593601}"/>
              </a:ext>
            </a:extLst>
          </p:cNvPr>
          <p:cNvSpPr/>
          <p:nvPr/>
        </p:nvSpPr>
        <p:spPr>
          <a:xfrm>
            <a:off x="1396827" y="5448457"/>
            <a:ext cx="9144000" cy="595975"/>
          </a:xfrm>
          <a:prstGeom prst="rect">
            <a:avLst/>
          </a:prstGeom>
          <a:solidFill>
            <a:srgbClr val="6787B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ln w="0"/>
                <a:solidFill>
                  <a:schemeClr val="bg1"/>
                </a:solidFill>
                <a:effectLst>
                  <a:outerShdw blurRad="38100" dist="19050" dir="2700000" algn="tl" rotWithShape="0">
                    <a:schemeClr val="dk1">
                      <a:alpha val="40000"/>
                    </a:schemeClr>
                  </a:outerShdw>
                </a:effectLst>
                <a:latin typeface="Aptos" panose="020B0004020202020204" pitchFamily="34" charset="0"/>
              </a:rPr>
              <a:t>PCIe contribution can be up to </a:t>
            </a:r>
            <a:r>
              <a:rPr lang="en-US" sz="3200" b="1" i="1" dirty="0">
                <a:ln w="0"/>
                <a:solidFill>
                  <a:srgbClr val="FFC000"/>
                </a:solidFill>
                <a:effectLst>
                  <a:outerShdw blurRad="38100" dist="19050" dir="2700000" algn="tl" rotWithShape="0">
                    <a:schemeClr val="dk1">
                      <a:alpha val="40000"/>
                    </a:schemeClr>
                  </a:outerShdw>
                </a:effectLst>
                <a:latin typeface="Aptos" panose="020B0004020202020204" pitchFamily="34" charset="0"/>
              </a:rPr>
              <a:t>57%</a:t>
            </a:r>
          </a:p>
        </p:txBody>
      </p:sp>
      <p:sp>
        <p:nvSpPr>
          <p:cNvPr id="9" name="Slide Number Placeholder 8">
            <a:extLst>
              <a:ext uri="{FF2B5EF4-FFF2-40B4-BE49-F238E27FC236}">
                <a16:creationId xmlns:a16="http://schemas.microsoft.com/office/drawing/2014/main" id="{FB989552-39DF-710C-6A40-C212E3FEB847}"/>
              </a:ext>
            </a:extLst>
          </p:cNvPr>
          <p:cNvSpPr>
            <a:spLocks noGrp="1"/>
          </p:cNvSpPr>
          <p:nvPr>
            <p:ph type="sldNum" sz="quarter" idx="12"/>
          </p:nvPr>
        </p:nvSpPr>
        <p:spPr/>
        <p:txBody>
          <a:bodyPr/>
          <a:lstStyle/>
          <a:p>
            <a:fld id="{330EA680-D336-4FF7-8B7A-9848BB0A1C32}" type="slidenum">
              <a:rPr lang="en-US" smtClean="0"/>
              <a:t>3</a:t>
            </a:fld>
            <a:endParaRPr lang="en-US"/>
          </a:p>
        </p:txBody>
      </p:sp>
    </p:spTree>
    <p:extLst>
      <p:ext uri="{BB962C8B-B14F-4D97-AF65-F5344CB8AC3E}">
        <p14:creationId xmlns:p14="http://schemas.microsoft.com/office/powerpoint/2010/main" val="191441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linds(horizontal)">
                                      <p:cBhvr>
                                        <p:cTn id="10" dur="500"/>
                                        <p:tgtEl>
                                          <p:spTgt spid="29"/>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linds(horizontal)">
                                      <p:cBhvr>
                                        <p:cTn id="18" dur="500"/>
                                        <p:tgtEl>
                                          <p:spTgt spid="23"/>
                                        </p:tgtEl>
                                      </p:cBhvr>
                                    </p:animEffect>
                                  </p:childTnLst>
                                </p:cTn>
                              </p:par>
                              <p:par>
                                <p:cTn id="19" presetID="3" presetClass="entr" presetSubtype="1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linds(horizontal)">
                                      <p:cBhvr>
                                        <p:cTn id="21" dur="500"/>
                                        <p:tgtEl>
                                          <p:spTgt spid="1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linds(horizontal)">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linds(horizontal)">
                                      <p:cBhvr>
                                        <p:cTn id="29" dur="500"/>
                                        <p:tgtEl>
                                          <p:spTgt spid="27"/>
                                        </p:tgtEl>
                                      </p:cBhvr>
                                    </p:animEffect>
                                  </p:childTnLst>
                                </p:cTn>
                              </p:par>
                              <p:par>
                                <p:cTn id="30" presetID="3" presetClass="entr" presetSubtype="1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linds(horizontal)">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dissolve">
                                      <p:cBhvr>
                                        <p:cTn id="40" dur="500"/>
                                        <p:tgtEl>
                                          <p:spTgt spid="32"/>
                                        </p:tgtEl>
                                      </p:cBhvr>
                                    </p:animEffect>
                                  </p:childTnLst>
                                </p:cTn>
                              </p:par>
                              <p:par>
                                <p:cTn id="41" presetID="9"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dissolve">
                                      <p:cBhvr>
                                        <p:cTn id="43" dur="500"/>
                                        <p:tgtEl>
                                          <p:spTgt spid="19"/>
                                        </p:tgtEl>
                                      </p:cBhvr>
                                    </p:animEffect>
                                  </p:childTnLst>
                                </p:cTn>
                              </p:par>
                              <p:par>
                                <p:cTn id="44" presetID="9"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dissolve">
                                      <p:cBhvr>
                                        <p:cTn id="46" dur="500"/>
                                        <p:tgtEl>
                                          <p:spTgt spid="20"/>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dissolve">
                                      <p:cBhvr>
                                        <p:cTn id="49" dur="500"/>
                                        <p:tgtEl>
                                          <p:spTgt spid="33"/>
                                        </p:tgtEl>
                                      </p:cBhvr>
                                    </p:animEffect>
                                  </p:childTnLst>
                                </p:cTn>
                              </p:par>
                              <p:par>
                                <p:cTn id="50" presetID="9"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dissolv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animBg="1"/>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403D6-66A6-C66D-CC90-F31CF565B7CA}"/>
              </a:ext>
            </a:extLst>
          </p:cNvPr>
          <p:cNvSpPr>
            <a:spLocks noGrp="1"/>
          </p:cNvSpPr>
          <p:nvPr>
            <p:ph type="title"/>
          </p:nvPr>
        </p:nvSpPr>
        <p:spPr/>
        <p:txBody>
          <a:bodyPr/>
          <a:lstStyle/>
          <a:p>
            <a:r>
              <a:rPr lang="en-US" dirty="0"/>
              <a:t>Involved PCIe Operations</a:t>
            </a:r>
          </a:p>
        </p:txBody>
      </p:sp>
      <p:sp>
        <p:nvSpPr>
          <p:cNvPr id="3" name="Content Placeholder 2">
            <a:extLst>
              <a:ext uri="{FF2B5EF4-FFF2-40B4-BE49-F238E27FC236}">
                <a16:creationId xmlns:a16="http://schemas.microsoft.com/office/drawing/2014/main" id="{F1A87852-9739-2E78-9723-7640CDD8CE68}"/>
              </a:ext>
            </a:extLst>
          </p:cNvPr>
          <p:cNvSpPr>
            <a:spLocks noGrp="1"/>
          </p:cNvSpPr>
          <p:nvPr>
            <p:ph idx="1"/>
          </p:nvPr>
        </p:nvSpPr>
        <p:spPr/>
        <p:txBody>
          <a:bodyPr/>
          <a:lstStyle/>
          <a:p>
            <a:r>
              <a:rPr lang="en-US" dirty="0"/>
              <a:t>Take Tx </a:t>
            </a:r>
            <a:r>
              <a:rPr lang="en-US" dirty="0" err="1"/>
              <a:t>datapath</a:t>
            </a:r>
            <a:r>
              <a:rPr lang="en-US" dirty="0"/>
              <a:t> as an example</a:t>
            </a:r>
          </a:p>
        </p:txBody>
      </p:sp>
      <p:pic>
        <p:nvPicPr>
          <p:cNvPr id="4" name="Picture 4" descr="Network Interface Card - Free computer icons">
            <a:extLst>
              <a:ext uri="{FF2B5EF4-FFF2-40B4-BE49-F238E27FC236}">
                <a16:creationId xmlns:a16="http://schemas.microsoft.com/office/drawing/2014/main" id="{1D7D78FE-044E-696B-34E8-23DC81E084D3}"/>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59879" y="2993207"/>
            <a:ext cx="1521093" cy="152109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EDA5525-D5D4-D6AB-E79F-92348639DAE3}"/>
              </a:ext>
            </a:extLst>
          </p:cNvPr>
          <p:cNvSpPr/>
          <p:nvPr/>
        </p:nvSpPr>
        <p:spPr>
          <a:xfrm>
            <a:off x="2109086" y="2552403"/>
            <a:ext cx="3046000" cy="2305393"/>
          </a:xfrm>
          <a:prstGeom prst="rect">
            <a:avLst/>
          </a:prstGeom>
          <a:solidFill>
            <a:schemeClr val="bg2"/>
          </a:solidFill>
          <a:ln>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9AD5087A-4375-40BD-DD88-55A589A5BB24}"/>
              </a:ext>
            </a:extLst>
          </p:cNvPr>
          <p:cNvSpPr/>
          <p:nvPr/>
        </p:nvSpPr>
        <p:spPr>
          <a:xfrm>
            <a:off x="2264053" y="2720510"/>
            <a:ext cx="1248824" cy="1954604"/>
          </a:xfrm>
          <a:prstGeom prst="round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2400" dirty="0">
                <a:solidFill>
                  <a:schemeClr val="tx1"/>
                </a:solidFill>
              </a:rPr>
              <a:t>CPU</a:t>
            </a:r>
            <a:endParaRPr lang="en-US" sz="2000" dirty="0">
              <a:solidFill>
                <a:schemeClr val="tx1"/>
              </a:solidFill>
            </a:endParaRPr>
          </a:p>
        </p:txBody>
      </p:sp>
      <p:sp>
        <p:nvSpPr>
          <p:cNvPr id="9" name="Rounded Rectangle 8">
            <a:extLst>
              <a:ext uri="{FF2B5EF4-FFF2-40B4-BE49-F238E27FC236}">
                <a16:creationId xmlns:a16="http://schemas.microsoft.com/office/drawing/2014/main" id="{F39F588B-7D20-898A-EF34-52A1C5053354}"/>
              </a:ext>
            </a:extLst>
          </p:cNvPr>
          <p:cNvSpPr/>
          <p:nvPr/>
        </p:nvSpPr>
        <p:spPr>
          <a:xfrm>
            <a:off x="3648867" y="2993207"/>
            <a:ext cx="1370229" cy="1681907"/>
          </a:xfrm>
          <a:prstGeom prst="round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2400" dirty="0">
                <a:solidFill>
                  <a:schemeClr val="tx1"/>
                </a:solidFill>
              </a:rPr>
              <a:t>Mem.</a:t>
            </a:r>
          </a:p>
        </p:txBody>
      </p:sp>
      <p:pic>
        <p:nvPicPr>
          <p:cNvPr id="10" name="Picture 12" descr="Cpu - Free computer icons">
            <a:extLst>
              <a:ext uri="{FF2B5EF4-FFF2-40B4-BE49-F238E27FC236}">
                <a16:creationId xmlns:a16="http://schemas.microsoft.com/office/drawing/2014/main" id="{E3E9009C-A85F-1A49-EF26-46A8D1CE5424}"/>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84337" y="3387993"/>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descr="Bridge Icon Vector Art, Icons, and Graphics for Free Download">
            <a:extLst>
              <a:ext uri="{FF2B5EF4-FFF2-40B4-BE49-F238E27FC236}">
                <a16:creationId xmlns:a16="http://schemas.microsoft.com/office/drawing/2014/main" id="{DDED2B56-AE6D-D0AC-1ED6-30FD2C35D5D5}"/>
              </a:ext>
            </a:extLst>
          </p:cNvPr>
          <p:cNvPicPr>
            <a:picLocks noChangeAspect="1" noChangeArrowheads="1"/>
          </p:cNvPicPr>
          <p:nvPr/>
        </p:nvPicPr>
        <p:blipFill>
          <a:blip r:embed="rId5">
            <a:alphaModFix amt="35000"/>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768253" y="2818961"/>
            <a:ext cx="3804570" cy="19546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nvelope, Message, send, mail, packet, Letter, Email icon">
            <a:extLst>
              <a:ext uri="{FF2B5EF4-FFF2-40B4-BE49-F238E27FC236}">
                <a16:creationId xmlns:a16="http://schemas.microsoft.com/office/drawing/2014/main" id="{CB00CCB9-F03D-7CD6-C8CD-378011606B07}"/>
              </a:ext>
            </a:extLst>
          </p:cNvPr>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0419" y="4130053"/>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nvelope, Message, send, mail, packet, Letter, Email icon">
            <a:extLst>
              <a:ext uri="{FF2B5EF4-FFF2-40B4-BE49-F238E27FC236}">
                <a16:creationId xmlns:a16="http://schemas.microsoft.com/office/drawing/2014/main" id="{968D7B92-A13C-B9CC-95DB-FBFD56897A13}"/>
              </a:ext>
            </a:extLst>
          </p:cNvPr>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29947" y="4033863"/>
            <a:ext cx="548640" cy="548640"/>
          </a:xfrm>
          <a:prstGeom prst="rect">
            <a:avLst/>
          </a:prstGeom>
          <a:solidFill>
            <a:schemeClr val="bg1"/>
          </a:solidFill>
        </p:spPr>
      </p:pic>
      <p:cxnSp>
        <p:nvCxnSpPr>
          <p:cNvPr id="16" name="Straight Connector 15">
            <a:extLst>
              <a:ext uri="{FF2B5EF4-FFF2-40B4-BE49-F238E27FC236}">
                <a16:creationId xmlns:a16="http://schemas.microsoft.com/office/drawing/2014/main" id="{9C0BE4FA-B813-BF02-6A52-38C5F02EBDEA}"/>
              </a:ext>
            </a:extLst>
          </p:cNvPr>
          <p:cNvCxnSpPr>
            <a:cxnSpLocks/>
          </p:cNvCxnSpPr>
          <p:nvPr/>
        </p:nvCxnSpPr>
        <p:spPr>
          <a:xfrm>
            <a:off x="3591224" y="2857242"/>
            <a:ext cx="4301035" cy="2686"/>
          </a:xfrm>
          <a:prstGeom prst="line">
            <a:avLst/>
          </a:prstGeom>
          <a:ln w="50800">
            <a:solidFill>
              <a:srgbClr val="BA4608"/>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5CE14911-BFCF-143C-678D-0CC99354B8C8}"/>
              </a:ext>
            </a:extLst>
          </p:cNvPr>
          <p:cNvGrpSpPr>
            <a:grpSpLocks/>
          </p:cNvGrpSpPr>
          <p:nvPr/>
        </p:nvGrpSpPr>
        <p:grpSpPr>
          <a:xfrm>
            <a:off x="3968822" y="3415172"/>
            <a:ext cx="731520" cy="731520"/>
            <a:chOff x="1998780" y="1457002"/>
            <a:chExt cx="553543" cy="558248"/>
          </a:xfrm>
        </p:grpSpPr>
        <p:sp>
          <p:nvSpPr>
            <p:cNvPr id="27" name="Block Arc 26">
              <a:extLst>
                <a:ext uri="{FF2B5EF4-FFF2-40B4-BE49-F238E27FC236}">
                  <a16:creationId xmlns:a16="http://schemas.microsoft.com/office/drawing/2014/main" id="{D76D032B-D24A-802B-A0D1-C58B391FECC3}"/>
                </a:ext>
              </a:extLst>
            </p:cNvPr>
            <p:cNvSpPr/>
            <p:nvPr/>
          </p:nvSpPr>
          <p:spPr>
            <a:xfrm rot="5400000">
              <a:off x="1996428" y="1459356"/>
              <a:ext cx="558247" cy="553542"/>
            </a:xfrm>
            <a:prstGeom prst="blockArc">
              <a:avLst>
                <a:gd name="adj1" fmla="val 5376881"/>
                <a:gd name="adj2" fmla="val 8106875"/>
                <a:gd name="adj3" fmla="val 20127"/>
              </a:avLst>
            </a:prstGeom>
            <a:solidFill>
              <a:srgbClr val="7D9E97"/>
            </a:solidFill>
            <a:ln w="1905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8" name="Group 27">
              <a:extLst>
                <a:ext uri="{FF2B5EF4-FFF2-40B4-BE49-F238E27FC236}">
                  <a16:creationId xmlns:a16="http://schemas.microsoft.com/office/drawing/2014/main" id="{A4177595-60B7-3FFB-3474-B06125598667}"/>
                </a:ext>
              </a:extLst>
            </p:cNvPr>
            <p:cNvGrpSpPr>
              <a:grpSpLocks noChangeAspect="1"/>
            </p:cNvGrpSpPr>
            <p:nvPr/>
          </p:nvGrpSpPr>
          <p:grpSpPr>
            <a:xfrm>
              <a:off x="1998780" y="1457002"/>
              <a:ext cx="553542" cy="558247"/>
              <a:chOff x="9212094" y="1089498"/>
              <a:chExt cx="1097280" cy="1093054"/>
            </a:xfrm>
          </p:grpSpPr>
          <p:sp>
            <p:nvSpPr>
              <p:cNvPr id="29" name="Oval 28">
                <a:extLst>
                  <a:ext uri="{FF2B5EF4-FFF2-40B4-BE49-F238E27FC236}">
                    <a16:creationId xmlns:a16="http://schemas.microsoft.com/office/drawing/2014/main" id="{1A7CD8E2-FA55-DB64-A846-08B163C87EA2}"/>
                  </a:ext>
                </a:extLst>
              </p:cNvPr>
              <p:cNvSpPr/>
              <p:nvPr/>
            </p:nvSpPr>
            <p:spPr>
              <a:xfrm>
                <a:off x="9212094" y="1089498"/>
                <a:ext cx="1097280" cy="1093054"/>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Oval 29">
                <a:extLst>
                  <a:ext uri="{FF2B5EF4-FFF2-40B4-BE49-F238E27FC236}">
                    <a16:creationId xmlns:a16="http://schemas.microsoft.com/office/drawing/2014/main" id="{C4AACEBB-8CDD-1BA7-AC46-E0A240AA7569}"/>
                  </a:ext>
                </a:extLst>
              </p:cNvPr>
              <p:cNvSpPr>
                <a:spLocks noChangeAspect="1"/>
              </p:cNvSpPr>
              <p:nvPr/>
            </p:nvSpPr>
            <p:spPr>
              <a:xfrm>
                <a:off x="9440694" y="1315985"/>
                <a:ext cx="640080" cy="640080"/>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31" name="Straight Connector 30">
                <a:extLst>
                  <a:ext uri="{FF2B5EF4-FFF2-40B4-BE49-F238E27FC236}">
                    <a16:creationId xmlns:a16="http://schemas.microsoft.com/office/drawing/2014/main" id="{ECBB7C25-4D18-507C-8BDA-B7275E8C5DD2}"/>
                  </a:ext>
                </a:extLst>
              </p:cNvPr>
              <p:cNvCxnSpPr>
                <a:stCxn id="29" idx="1"/>
                <a:endCxn id="30" idx="1"/>
              </p:cNvCxnSpPr>
              <p:nvPr/>
            </p:nvCxnSpPr>
            <p:spPr>
              <a:xfrm>
                <a:off x="9372787" y="1249572"/>
                <a:ext cx="161645" cy="160151"/>
              </a:xfrm>
              <a:prstGeom prst="line">
                <a:avLst/>
              </a:prstGeom>
              <a:solidFill>
                <a:schemeClr val="accent6"/>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C253F75-BAF1-0A5F-44FD-587214008A7E}"/>
                  </a:ext>
                </a:extLst>
              </p:cNvPr>
              <p:cNvCxnSpPr>
                <a:cxnSpLocks/>
                <a:stCxn id="29" idx="2"/>
                <a:endCxn id="30" idx="2"/>
              </p:cNvCxnSpPr>
              <p:nvPr/>
            </p:nvCxnSpPr>
            <p:spPr>
              <a:xfrm>
                <a:off x="9212094" y="1636025"/>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59BEDA1-36B7-2F03-BAFE-AE903EF6DED0}"/>
                  </a:ext>
                </a:extLst>
              </p:cNvPr>
              <p:cNvCxnSpPr>
                <a:cxnSpLocks/>
                <a:stCxn id="29" idx="3"/>
                <a:endCxn id="30" idx="3"/>
              </p:cNvCxnSpPr>
              <p:nvPr/>
            </p:nvCxnSpPr>
            <p:spPr>
              <a:xfrm flipV="1">
                <a:off x="9372787" y="1862327"/>
                <a:ext cx="161645" cy="1601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B13160A-E132-76D9-C35E-5B3346C3905E}"/>
                  </a:ext>
                </a:extLst>
              </p:cNvPr>
              <p:cNvCxnSpPr>
                <a:cxnSpLocks/>
                <a:stCxn id="29" idx="4"/>
                <a:endCxn id="30" idx="4"/>
              </p:cNvCxnSpPr>
              <p:nvPr/>
            </p:nvCxnSpPr>
            <p:spPr>
              <a:xfrm flipV="1">
                <a:off x="9760734" y="1956065"/>
                <a:ext cx="0" cy="226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5CCF51D-FE6C-BD8A-1D02-B5CF8B57590A}"/>
                  </a:ext>
                </a:extLst>
              </p:cNvPr>
              <p:cNvCxnSpPr>
                <a:cxnSpLocks/>
                <a:stCxn id="29" idx="5"/>
                <a:endCxn id="30" idx="5"/>
              </p:cNvCxnSpPr>
              <p:nvPr/>
            </p:nvCxnSpPr>
            <p:spPr>
              <a:xfrm flipH="1" flipV="1">
                <a:off x="9987036" y="1862327"/>
                <a:ext cx="161645" cy="1601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C4DF661-85FD-A681-98A5-7D3E631832C3}"/>
                  </a:ext>
                </a:extLst>
              </p:cNvPr>
              <p:cNvCxnSpPr>
                <a:cxnSpLocks/>
                <a:stCxn id="29" idx="6"/>
                <a:endCxn id="30" idx="6"/>
              </p:cNvCxnSpPr>
              <p:nvPr/>
            </p:nvCxnSpPr>
            <p:spPr>
              <a:xfrm flipH="1">
                <a:off x="10080774" y="1636025"/>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4D0F6E7-B33A-4EC2-DA37-E51748FC4DD9}"/>
                  </a:ext>
                </a:extLst>
              </p:cNvPr>
              <p:cNvCxnSpPr>
                <a:cxnSpLocks/>
                <a:stCxn id="29" idx="7"/>
                <a:endCxn id="30" idx="7"/>
              </p:cNvCxnSpPr>
              <p:nvPr/>
            </p:nvCxnSpPr>
            <p:spPr>
              <a:xfrm flipH="1">
                <a:off x="9987036" y="1249572"/>
                <a:ext cx="161645" cy="1601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3A816D0-E5E1-96B1-3C36-9CB87E93775C}"/>
                  </a:ext>
                </a:extLst>
              </p:cNvPr>
              <p:cNvCxnSpPr>
                <a:cxnSpLocks/>
                <a:stCxn id="29" idx="0"/>
                <a:endCxn id="30" idx="0"/>
              </p:cNvCxnSpPr>
              <p:nvPr/>
            </p:nvCxnSpPr>
            <p:spPr>
              <a:xfrm>
                <a:off x="9760734" y="1089498"/>
                <a:ext cx="0" cy="226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9" name="Oval 38">
            <a:extLst>
              <a:ext uri="{FF2B5EF4-FFF2-40B4-BE49-F238E27FC236}">
                <a16:creationId xmlns:a16="http://schemas.microsoft.com/office/drawing/2014/main" id="{51BE0002-E737-421F-5AA4-345CFD5D684C}"/>
              </a:ext>
            </a:extLst>
          </p:cNvPr>
          <p:cNvSpPr>
            <a:spLocks noChangeAspect="1"/>
          </p:cNvSpPr>
          <p:nvPr/>
        </p:nvSpPr>
        <p:spPr>
          <a:xfrm>
            <a:off x="3404741" y="3382085"/>
            <a:ext cx="365760" cy="36576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cxnSp>
        <p:nvCxnSpPr>
          <p:cNvPr id="40" name="Curved Connector 39">
            <a:extLst>
              <a:ext uri="{FF2B5EF4-FFF2-40B4-BE49-F238E27FC236}">
                <a16:creationId xmlns:a16="http://schemas.microsoft.com/office/drawing/2014/main" id="{A8503680-FE94-24EE-7B4C-2A87F4D02B78}"/>
              </a:ext>
            </a:extLst>
          </p:cNvPr>
          <p:cNvCxnSpPr>
            <a:cxnSpLocks/>
            <a:stCxn id="29" idx="2"/>
            <a:endCxn id="13" idx="1"/>
          </p:cNvCxnSpPr>
          <p:nvPr/>
        </p:nvCxnSpPr>
        <p:spPr>
          <a:xfrm rot="10800000" flipH="1" flipV="1">
            <a:off x="3968821" y="3780931"/>
            <a:ext cx="111597" cy="623441"/>
          </a:xfrm>
          <a:prstGeom prst="curvedConnector3">
            <a:avLst>
              <a:gd name="adj1" fmla="val -204844"/>
            </a:avLst>
          </a:prstGeom>
          <a:ln w="38100">
            <a:solidFill>
              <a:srgbClr val="7D9E97"/>
            </a:solidFill>
            <a:prstDash val="dash"/>
            <a:tailEnd type="triangle"/>
          </a:ln>
        </p:spPr>
        <p:style>
          <a:lnRef idx="2">
            <a:schemeClr val="accent1"/>
          </a:lnRef>
          <a:fillRef idx="0">
            <a:schemeClr val="accent1"/>
          </a:fillRef>
          <a:effectRef idx="1">
            <a:schemeClr val="accent1"/>
          </a:effectRef>
          <a:fontRef idx="minor">
            <a:schemeClr val="tx1"/>
          </a:fontRef>
        </p:style>
      </p:cxnSp>
      <p:pic>
        <p:nvPicPr>
          <p:cNvPr id="4100" name="Picture 4" descr="39+ Thousand Doorbell Symbol Royalty-Free Images, Stock Photos &amp; Pictures |  Shutterstock">
            <a:extLst>
              <a:ext uri="{FF2B5EF4-FFF2-40B4-BE49-F238E27FC236}">
                <a16:creationId xmlns:a16="http://schemas.microsoft.com/office/drawing/2014/main" id="{CC256FD0-B6DA-C840-6BF2-9573D1659510}"/>
              </a:ext>
            </a:extLst>
          </p:cNvPr>
          <p:cNvPicPr>
            <a:picLocks noChangeAspect="1" noChangeArrowheads="1"/>
          </p:cNvPicPr>
          <p:nvPr/>
        </p:nvPicPr>
        <p:blipFill>
          <a:blip r:embed="rId8">
            <a:alphaModFix/>
            <a:duotone>
              <a:schemeClr val="accent2">
                <a:shade val="45000"/>
                <a:satMod val="135000"/>
              </a:schemeClr>
              <a:prstClr val="white"/>
            </a:duotone>
            <a:extLst>
              <a:ext uri="{BEBA8EAE-BF5A-486C-A8C5-ECC9F3942E4B}">
                <a14:imgProps xmlns:a14="http://schemas.microsoft.com/office/drawing/2010/main">
                  <a14:imgLayer r:embed="rId9">
                    <a14:imgEffect>
                      <a14:backgroundRemoval t="10000" b="90000" l="10000" r="90000">
                        <a14:foregroundMark x1="15167" y1="43667" x2="20833" y2="79500"/>
                        <a14:foregroundMark x1="14167" y1="44833" x2="24167" y2="68333"/>
                        <a14:foregroundMark x1="65500" y1="48167" x2="74333" y2="40333"/>
                        <a14:foregroundMark x1="71000" y1="51500" x2="72167" y2="62667"/>
                        <a14:foregroundMark x1="71000" y1="63833" x2="78833" y2="66000"/>
                        <a14:foregroundMark x1="73333" y1="44833" x2="82167" y2="72667"/>
                        <a14:foregroundMark x1="76667" y1="33667" x2="85500" y2="62667"/>
                        <a14:foregroundMark x1="74333" y1="41500" x2="78833"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7873457" y="2391052"/>
            <a:ext cx="902928" cy="902928"/>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a:extLst>
              <a:ext uri="{FF2B5EF4-FFF2-40B4-BE49-F238E27FC236}">
                <a16:creationId xmlns:a16="http://schemas.microsoft.com/office/drawing/2014/main" id="{CC26A96D-D452-2D57-B26B-13A2F5B4F2D0}"/>
              </a:ext>
            </a:extLst>
          </p:cNvPr>
          <p:cNvSpPr/>
          <p:nvPr/>
        </p:nvSpPr>
        <p:spPr>
          <a:xfrm>
            <a:off x="8421735" y="3315634"/>
            <a:ext cx="880862" cy="323385"/>
          </a:xfrm>
          <a:prstGeom prst="rect">
            <a:avLst/>
          </a:prstGeom>
          <a:solidFill>
            <a:srgbClr val="7D9E9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Desc.</a:t>
            </a:r>
          </a:p>
        </p:txBody>
      </p:sp>
      <p:cxnSp>
        <p:nvCxnSpPr>
          <p:cNvPr id="51" name="Straight Arrow Connector 50">
            <a:extLst>
              <a:ext uri="{FF2B5EF4-FFF2-40B4-BE49-F238E27FC236}">
                <a16:creationId xmlns:a16="http://schemas.microsoft.com/office/drawing/2014/main" id="{1529B704-228F-281E-9D56-0527238CE269}"/>
              </a:ext>
            </a:extLst>
          </p:cNvPr>
          <p:cNvCxnSpPr>
            <a:cxnSpLocks/>
          </p:cNvCxnSpPr>
          <p:nvPr/>
        </p:nvCxnSpPr>
        <p:spPr>
          <a:xfrm>
            <a:off x="4916877" y="3608065"/>
            <a:ext cx="3406458" cy="0"/>
          </a:xfrm>
          <a:prstGeom prst="straightConnector1">
            <a:avLst/>
          </a:prstGeom>
          <a:ln w="50800">
            <a:solidFill>
              <a:srgbClr val="7D9E97"/>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31D849BC-361E-7A9C-B649-F2E3ED9D16B1}"/>
              </a:ext>
            </a:extLst>
          </p:cNvPr>
          <p:cNvCxnSpPr>
            <a:cxnSpLocks/>
          </p:cNvCxnSpPr>
          <p:nvPr/>
        </p:nvCxnSpPr>
        <p:spPr>
          <a:xfrm>
            <a:off x="4952430" y="4356202"/>
            <a:ext cx="3406458" cy="0"/>
          </a:xfrm>
          <a:prstGeom prst="straightConnector1">
            <a:avLst/>
          </a:prstGeom>
          <a:ln w="50800">
            <a:solidFill>
              <a:srgbClr val="2C830F"/>
            </a:solidFill>
            <a:tailEnd type="triangle"/>
          </a:ln>
        </p:spPr>
        <p:style>
          <a:lnRef idx="2">
            <a:schemeClr val="accent1"/>
          </a:lnRef>
          <a:fillRef idx="0">
            <a:schemeClr val="accent1"/>
          </a:fillRef>
          <a:effectRef idx="1">
            <a:schemeClr val="accent1"/>
          </a:effectRef>
          <a:fontRef idx="minor">
            <a:schemeClr val="tx1"/>
          </a:fontRef>
        </p:style>
      </p:cxnSp>
      <p:pic>
        <p:nvPicPr>
          <p:cNvPr id="54" name="Graphic 53" descr="Badge with solid fill">
            <a:extLst>
              <a:ext uri="{FF2B5EF4-FFF2-40B4-BE49-F238E27FC236}">
                <a16:creationId xmlns:a16="http://schemas.microsoft.com/office/drawing/2014/main" id="{D23E3F78-70E6-EA5B-BFC3-B30E95E83B9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46518" y="2342621"/>
            <a:ext cx="457200" cy="457200"/>
          </a:xfrm>
          <a:prstGeom prst="rect">
            <a:avLst/>
          </a:prstGeom>
        </p:spPr>
      </p:pic>
      <p:pic>
        <p:nvPicPr>
          <p:cNvPr id="55" name="Graphic 54" descr="Badge 3 with solid fill">
            <a:extLst>
              <a:ext uri="{FF2B5EF4-FFF2-40B4-BE49-F238E27FC236}">
                <a16:creationId xmlns:a16="http://schemas.microsoft.com/office/drawing/2014/main" id="{63533677-E688-666E-ADF8-776743391A9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46518" y="3039895"/>
            <a:ext cx="457200" cy="457200"/>
          </a:xfrm>
          <a:prstGeom prst="rect">
            <a:avLst/>
          </a:prstGeom>
        </p:spPr>
      </p:pic>
      <p:sp>
        <p:nvSpPr>
          <p:cNvPr id="56" name="Oval 55">
            <a:extLst>
              <a:ext uri="{FF2B5EF4-FFF2-40B4-BE49-F238E27FC236}">
                <a16:creationId xmlns:a16="http://schemas.microsoft.com/office/drawing/2014/main" id="{9E40A817-24F5-5740-302B-998697F92E18}"/>
              </a:ext>
            </a:extLst>
          </p:cNvPr>
          <p:cNvSpPr>
            <a:spLocks noChangeAspect="1"/>
          </p:cNvSpPr>
          <p:nvPr/>
        </p:nvSpPr>
        <p:spPr>
          <a:xfrm>
            <a:off x="5292238" y="3959368"/>
            <a:ext cx="365760" cy="36576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sp>
        <p:nvSpPr>
          <p:cNvPr id="57" name="Content Placeholder 2">
            <a:extLst>
              <a:ext uri="{FF2B5EF4-FFF2-40B4-BE49-F238E27FC236}">
                <a16:creationId xmlns:a16="http://schemas.microsoft.com/office/drawing/2014/main" id="{296BBB26-C931-9DFF-C2DC-97FD7272220C}"/>
              </a:ext>
            </a:extLst>
          </p:cNvPr>
          <p:cNvSpPr txBox="1">
            <a:spLocks noChangeAspect="1"/>
          </p:cNvSpPr>
          <p:nvPr/>
        </p:nvSpPr>
        <p:spPr>
          <a:xfrm>
            <a:off x="6156792" y="2371616"/>
            <a:ext cx="914400" cy="370523"/>
          </a:xfrm>
          <a:prstGeom prst="rect">
            <a:avLst/>
          </a:prstGeom>
          <a:solidFill>
            <a:srgbClr val="BA4608"/>
          </a:solidFill>
          <a:ln>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rPr>
              <a:t>MMIO</a:t>
            </a:r>
          </a:p>
        </p:txBody>
      </p:sp>
      <p:sp>
        <p:nvSpPr>
          <p:cNvPr id="58" name="Content Placeholder 2">
            <a:extLst>
              <a:ext uri="{FF2B5EF4-FFF2-40B4-BE49-F238E27FC236}">
                <a16:creationId xmlns:a16="http://schemas.microsoft.com/office/drawing/2014/main" id="{2AA067DA-770C-9221-7D5F-085C8CEA9DE2}"/>
              </a:ext>
            </a:extLst>
          </p:cNvPr>
          <p:cNvSpPr txBox="1">
            <a:spLocks noChangeAspect="1"/>
          </p:cNvSpPr>
          <p:nvPr/>
        </p:nvSpPr>
        <p:spPr>
          <a:xfrm>
            <a:off x="6156792" y="3130372"/>
            <a:ext cx="914400" cy="370523"/>
          </a:xfrm>
          <a:prstGeom prst="rect">
            <a:avLst/>
          </a:prstGeom>
          <a:solidFill>
            <a:srgbClr val="7D9E97"/>
          </a:solidFill>
          <a:ln>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rPr>
              <a:t>DMA</a:t>
            </a:r>
          </a:p>
        </p:txBody>
      </p:sp>
      <p:sp>
        <p:nvSpPr>
          <p:cNvPr id="59" name="Content Placeholder 2">
            <a:extLst>
              <a:ext uri="{FF2B5EF4-FFF2-40B4-BE49-F238E27FC236}">
                <a16:creationId xmlns:a16="http://schemas.microsoft.com/office/drawing/2014/main" id="{98FB826D-4551-FF3A-21D7-F85035621FDD}"/>
              </a:ext>
            </a:extLst>
          </p:cNvPr>
          <p:cNvSpPr txBox="1">
            <a:spLocks noChangeAspect="1"/>
          </p:cNvSpPr>
          <p:nvPr/>
        </p:nvSpPr>
        <p:spPr>
          <a:xfrm>
            <a:off x="6156792" y="3889127"/>
            <a:ext cx="914400" cy="370523"/>
          </a:xfrm>
          <a:prstGeom prst="rect">
            <a:avLst/>
          </a:prstGeom>
          <a:solidFill>
            <a:srgbClr val="2C830F"/>
          </a:solidFill>
          <a:ln>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rPr>
              <a:t>DMA</a:t>
            </a:r>
          </a:p>
        </p:txBody>
      </p:sp>
      <p:sp>
        <p:nvSpPr>
          <p:cNvPr id="4103" name="Content Placeholder 2">
            <a:extLst>
              <a:ext uri="{FF2B5EF4-FFF2-40B4-BE49-F238E27FC236}">
                <a16:creationId xmlns:a16="http://schemas.microsoft.com/office/drawing/2014/main" id="{55D59A97-634F-DCDF-DBB6-1806CAB30A64}"/>
              </a:ext>
            </a:extLst>
          </p:cNvPr>
          <p:cNvSpPr txBox="1">
            <a:spLocks/>
          </p:cNvSpPr>
          <p:nvPr/>
        </p:nvSpPr>
        <p:spPr>
          <a:xfrm>
            <a:off x="2126907" y="5520488"/>
            <a:ext cx="7938185" cy="460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MMIO and DMA are the two major PCIe operations.</a:t>
            </a:r>
          </a:p>
        </p:txBody>
      </p:sp>
      <p:sp>
        <p:nvSpPr>
          <p:cNvPr id="4106" name="Rectangle 4105">
            <a:extLst>
              <a:ext uri="{FF2B5EF4-FFF2-40B4-BE49-F238E27FC236}">
                <a16:creationId xmlns:a16="http://schemas.microsoft.com/office/drawing/2014/main" id="{309B5F46-F141-77FA-064D-0A377F4E474E}"/>
              </a:ext>
            </a:extLst>
          </p:cNvPr>
          <p:cNvSpPr/>
          <p:nvPr/>
        </p:nvSpPr>
        <p:spPr>
          <a:xfrm>
            <a:off x="1523999" y="5381188"/>
            <a:ext cx="9144000" cy="595975"/>
          </a:xfrm>
          <a:prstGeom prst="rect">
            <a:avLst/>
          </a:prstGeom>
          <a:solidFill>
            <a:srgbClr val="6787B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ln w="0"/>
                <a:solidFill>
                  <a:schemeClr val="bg1"/>
                </a:solidFill>
                <a:effectLst>
                  <a:outerShdw blurRad="38100" dist="19050" dir="2700000" algn="tl" rotWithShape="0">
                    <a:schemeClr val="dk1">
                      <a:alpha val="40000"/>
                    </a:schemeClr>
                  </a:outerShdw>
                </a:effectLst>
                <a:latin typeface="Aptos" panose="020B0004020202020204" pitchFamily="34" charset="0"/>
              </a:rPr>
              <a:t>Any faster and more efficient alternatives?</a:t>
            </a:r>
            <a:endParaRPr lang="en-US" sz="3200" b="1" i="1" dirty="0">
              <a:ln w="0"/>
              <a:solidFill>
                <a:srgbClr val="FFC000"/>
              </a:solidFill>
              <a:effectLst>
                <a:outerShdw blurRad="38100" dist="19050" dir="2700000" algn="tl" rotWithShape="0">
                  <a:schemeClr val="dk1">
                    <a:alpha val="40000"/>
                  </a:schemeClr>
                </a:outerShdw>
              </a:effectLst>
              <a:latin typeface="Aptos" panose="020B0004020202020204" pitchFamily="34" charset="0"/>
            </a:endParaRPr>
          </a:p>
        </p:txBody>
      </p:sp>
      <p:sp>
        <p:nvSpPr>
          <p:cNvPr id="5" name="Slide Number Placeholder 4">
            <a:extLst>
              <a:ext uri="{FF2B5EF4-FFF2-40B4-BE49-F238E27FC236}">
                <a16:creationId xmlns:a16="http://schemas.microsoft.com/office/drawing/2014/main" id="{1F26CDE8-7B3D-6A31-CF89-6B1DF2A83E9A}"/>
              </a:ext>
            </a:extLst>
          </p:cNvPr>
          <p:cNvSpPr>
            <a:spLocks noGrp="1"/>
          </p:cNvSpPr>
          <p:nvPr>
            <p:ph type="sldNum" sz="quarter" idx="12"/>
          </p:nvPr>
        </p:nvSpPr>
        <p:spPr/>
        <p:txBody>
          <a:bodyPr/>
          <a:lstStyle/>
          <a:p>
            <a:fld id="{330EA680-D336-4FF7-8B7A-9848BB0A1C32}" type="slidenum">
              <a:rPr lang="en-US" smtClean="0"/>
              <a:t>4</a:t>
            </a:fld>
            <a:endParaRPr lang="en-US"/>
          </a:p>
        </p:txBody>
      </p:sp>
    </p:spTree>
    <p:extLst>
      <p:ext uri="{BB962C8B-B14F-4D97-AF65-F5344CB8AC3E}">
        <p14:creationId xmlns:p14="http://schemas.microsoft.com/office/powerpoint/2010/main" val="216909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par>
                                <p:cTn id="8" presetID="3" presetClass="entr" presetSubtype="1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linds(horizontal)">
                                      <p:cBhvr>
                                        <p:cTn id="10" dur="500"/>
                                        <p:tgtEl>
                                          <p:spTgt spid="40"/>
                                        </p:tgtEl>
                                      </p:cBhvr>
                                    </p:animEffect>
                                  </p:childTnLst>
                                </p:cTn>
                              </p:par>
                              <p:par>
                                <p:cTn id="11" presetID="3"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par>
                                <p:cTn id="14" presetID="3"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par>
                                <p:cTn id="22" presetID="3" presetClass="entr" presetSubtype="10"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blinds(horizontal)">
                                      <p:cBhvr>
                                        <p:cTn id="24" dur="500"/>
                                        <p:tgtEl>
                                          <p:spTgt spid="54"/>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blinds(horizontal)">
                                      <p:cBhvr>
                                        <p:cTn id="27" dur="500"/>
                                        <p:tgtEl>
                                          <p:spTgt spid="57"/>
                                        </p:tgtEl>
                                      </p:cBhvr>
                                    </p:animEffect>
                                  </p:childTnLst>
                                </p:cTn>
                              </p:par>
                              <p:par>
                                <p:cTn id="28" presetID="3" presetClass="entr" presetSubtype="10" fill="hold" nodeType="withEffect">
                                  <p:stCondLst>
                                    <p:cond delay="0"/>
                                  </p:stCondLst>
                                  <p:childTnLst>
                                    <p:set>
                                      <p:cBhvr>
                                        <p:cTn id="29" dur="1" fill="hold">
                                          <p:stCondLst>
                                            <p:cond delay="0"/>
                                          </p:stCondLst>
                                        </p:cTn>
                                        <p:tgtEl>
                                          <p:spTgt spid="4100"/>
                                        </p:tgtEl>
                                        <p:attrNameLst>
                                          <p:attrName>style.visibility</p:attrName>
                                        </p:attrNameLst>
                                      </p:cBhvr>
                                      <p:to>
                                        <p:strVal val="visible"/>
                                      </p:to>
                                    </p:set>
                                    <p:animEffect transition="in" filter="blinds(horizontal)">
                                      <p:cBhvr>
                                        <p:cTn id="30" dur="500"/>
                                        <p:tgtEl>
                                          <p:spTgt spid="410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blinds(horizontal)">
                                      <p:cBhvr>
                                        <p:cTn id="35" dur="500"/>
                                        <p:tgtEl>
                                          <p:spTgt spid="58"/>
                                        </p:tgtEl>
                                      </p:cBhvr>
                                    </p:animEffect>
                                  </p:childTnLst>
                                </p:cTn>
                              </p:par>
                              <p:par>
                                <p:cTn id="36" presetID="3" presetClass="entr" presetSubtype="10" fill="hold"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blinds(horizontal)">
                                      <p:cBhvr>
                                        <p:cTn id="38" dur="500"/>
                                        <p:tgtEl>
                                          <p:spTgt spid="55"/>
                                        </p:tgtEl>
                                      </p:cBhvr>
                                    </p:animEffect>
                                  </p:childTnLst>
                                </p:cTn>
                              </p:par>
                              <p:par>
                                <p:cTn id="39" presetID="3" presetClass="entr" presetSubtype="1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blinds(horizontal)">
                                      <p:cBhvr>
                                        <p:cTn id="41" dur="500"/>
                                        <p:tgtEl>
                                          <p:spTgt spid="51"/>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blinds(horizontal)">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blinds(horizontal)">
                                      <p:cBhvr>
                                        <p:cTn id="49" dur="500"/>
                                        <p:tgtEl>
                                          <p:spTgt spid="56"/>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blinds(horizontal)">
                                      <p:cBhvr>
                                        <p:cTn id="52" dur="500"/>
                                        <p:tgtEl>
                                          <p:spTgt spid="59"/>
                                        </p:tgtEl>
                                      </p:cBhvr>
                                    </p:animEffect>
                                  </p:childTnLst>
                                </p:cTn>
                              </p:par>
                              <p:par>
                                <p:cTn id="53" presetID="3" presetClass="entr" presetSubtype="10" fill="hold"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blinds(horizontal)">
                                      <p:cBhvr>
                                        <p:cTn id="55" dur="500"/>
                                        <p:tgtEl>
                                          <p:spTgt spid="53"/>
                                        </p:tgtEl>
                                      </p:cBhvr>
                                    </p:animEffect>
                                  </p:childTnLst>
                                </p:cTn>
                              </p:par>
                              <p:par>
                                <p:cTn id="56" presetID="3" presetClass="entr" presetSubtype="10"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blinds(horizontal)">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4103"/>
                                        </p:tgtEl>
                                        <p:attrNameLst>
                                          <p:attrName>style.visibility</p:attrName>
                                        </p:attrNameLst>
                                      </p:cBhvr>
                                      <p:to>
                                        <p:strVal val="visible"/>
                                      </p:to>
                                    </p:set>
                                    <p:animEffect transition="in" filter="blinds(horizontal)">
                                      <p:cBhvr>
                                        <p:cTn id="63" dur="500"/>
                                        <p:tgtEl>
                                          <p:spTgt spid="4103"/>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4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56" grpId="0" animBg="1"/>
      <p:bldP spid="57" grpId="0" animBg="1"/>
      <p:bldP spid="58" grpId="0" animBg="1"/>
      <p:bldP spid="59" grpId="0" animBg="1"/>
      <p:bldP spid="4103" grpId="0"/>
      <p:bldP spid="410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E0449-61F5-BA2F-FB73-F9A25D9A78F6}"/>
              </a:ext>
            </a:extLst>
          </p:cNvPr>
          <p:cNvSpPr>
            <a:spLocks noGrp="1"/>
          </p:cNvSpPr>
          <p:nvPr>
            <p:ph type="title"/>
          </p:nvPr>
        </p:nvSpPr>
        <p:spPr/>
        <p:txBody>
          <a:bodyPr/>
          <a:lstStyle/>
          <a:p>
            <a:r>
              <a:rPr lang="en-US" dirty="0"/>
              <a:t>Our Answer: Compute Express Link (CXL)</a:t>
            </a:r>
          </a:p>
        </p:txBody>
      </p:sp>
      <p:sp>
        <p:nvSpPr>
          <p:cNvPr id="3" name="Content Placeholder 2">
            <a:extLst>
              <a:ext uri="{FF2B5EF4-FFF2-40B4-BE49-F238E27FC236}">
                <a16:creationId xmlns:a16="http://schemas.microsoft.com/office/drawing/2014/main" id="{8C6BBD21-1449-FC2D-295D-FB58EE7AA14F}"/>
              </a:ext>
            </a:extLst>
          </p:cNvPr>
          <p:cNvSpPr>
            <a:spLocks noGrp="1"/>
          </p:cNvSpPr>
          <p:nvPr>
            <p:ph idx="1"/>
          </p:nvPr>
        </p:nvSpPr>
        <p:spPr/>
        <p:txBody>
          <a:bodyPr/>
          <a:lstStyle/>
          <a:p>
            <a:r>
              <a:rPr lang="en-US" dirty="0"/>
              <a:t>Open standard industry-supported interconnect</a:t>
            </a:r>
          </a:p>
          <a:p>
            <a:r>
              <a:rPr lang="en-US" dirty="0"/>
              <a:t>Three protocols</a:t>
            </a:r>
          </a:p>
          <a:p>
            <a:pPr lvl="1"/>
            <a:r>
              <a:rPr lang="en-US" dirty="0" err="1"/>
              <a:t>CXL.io</a:t>
            </a:r>
            <a:r>
              <a:rPr lang="en-US" dirty="0"/>
              <a:t> (interface initialization)</a:t>
            </a:r>
          </a:p>
          <a:p>
            <a:pPr lvl="1"/>
            <a:r>
              <a:rPr lang="en-US" b="1" dirty="0" err="1"/>
              <a:t>CXL.cache</a:t>
            </a:r>
            <a:r>
              <a:rPr lang="en-US" b="1" dirty="0"/>
              <a:t> (cache coherence)</a:t>
            </a:r>
          </a:p>
          <a:p>
            <a:pPr lvl="1"/>
            <a:r>
              <a:rPr lang="en-US" dirty="0" err="1"/>
              <a:t>CXL.mem</a:t>
            </a:r>
            <a:r>
              <a:rPr lang="en-US" dirty="0"/>
              <a:t> (memory expander) </a:t>
            </a:r>
          </a:p>
          <a:p>
            <a:pPr lvl="1"/>
            <a:endParaRPr lang="en-US" dirty="0"/>
          </a:p>
          <a:p>
            <a:pPr lvl="1"/>
            <a:endParaRPr lang="en-US" dirty="0"/>
          </a:p>
          <a:p>
            <a:pPr lvl="1"/>
            <a:endParaRPr lang="en-US" dirty="0"/>
          </a:p>
        </p:txBody>
      </p:sp>
      <p:sp>
        <p:nvSpPr>
          <p:cNvPr id="4" name="TextBox 3">
            <a:extLst>
              <a:ext uri="{FF2B5EF4-FFF2-40B4-BE49-F238E27FC236}">
                <a16:creationId xmlns:a16="http://schemas.microsoft.com/office/drawing/2014/main" id="{899F38D1-5BEA-436B-5323-70F79405872D}"/>
              </a:ext>
            </a:extLst>
          </p:cNvPr>
          <p:cNvSpPr txBox="1"/>
          <p:nvPr/>
        </p:nvSpPr>
        <p:spPr>
          <a:xfrm>
            <a:off x="672106" y="4327559"/>
            <a:ext cx="3200400" cy="1323439"/>
          </a:xfrm>
          <a:prstGeom prst="rect">
            <a:avLst/>
          </a:prstGeom>
          <a:solidFill>
            <a:schemeClr val="bg2"/>
          </a:solidFill>
          <a:ln>
            <a:solidFill>
              <a:schemeClr val="tx1"/>
            </a:solidFill>
            <a:prstDash val="dash"/>
          </a:ln>
          <a:effectLst/>
        </p:spPr>
        <p:txBody>
          <a:bodyPr wrap="square" rtlCol="0">
            <a:spAutoFit/>
          </a:bodyPr>
          <a:lstStyle/>
          <a:p>
            <a:pPr algn="ctr"/>
            <a:r>
              <a:rPr lang="en-US" sz="2800" dirty="0"/>
              <a:t>Type-1</a:t>
            </a:r>
          </a:p>
          <a:p>
            <a:pPr algn="ctr"/>
            <a:endParaRPr lang="en-US" sz="2800" b="1" dirty="0"/>
          </a:p>
          <a:p>
            <a:pPr algn="ctr"/>
            <a:r>
              <a:rPr lang="en-US" sz="2400" dirty="0" err="1"/>
              <a:t>CXL.io</a:t>
            </a:r>
            <a:r>
              <a:rPr lang="en-US" sz="2400" dirty="0"/>
              <a:t> + </a:t>
            </a:r>
            <a:r>
              <a:rPr lang="en-US" sz="2400" dirty="0" err="1"/>
              <a:t>CXL.cache</a:t>
            </a:r>
            <a:endParaRPr lang="en-US" sz="2400" dirty="0"/>
          </a:p>
        </p:txBody>
      </p:sp>
      <p:sp>
        <p:nvSpPr>
          <p:cNvPr id="5" name="Rectangle 4">
            <a:extLst>
              <a:ext uri="{FF2B5EF4-FFF2-40B4-BE49-F238E27FC236}">
                <a16:creationId xmlns:a16="http://schemas.microsoft.com/office/drawing/2014/main" id="{6B6A78BF-7289-9E5B-5038-31E6C0960430}"/>
              </a:ext>
            </a:extLst>
          </p:cNvPr>
          <p:cNvSpPr/>
          <p:nvPr/>
        </p:nvSpPr>
        <p:spPr>
          <a:xfrm>
            <a:off x="3934159" y="4327559"/>
            <a:ext cx="8228096" cy="1645920"/>
          </a:xfrm>
          <a:prstGeom prst="rect">
            <a:avLst/>
          </a:prstGeom>
          <a:solidFill>
            <a:schemeClr val="bg1">
              <a:alpha val="7678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0E38631-1037-5ADD-C63B-69A6A0CD630D}"/>
              </a:ext>
            </a:extLst>
          </p:cNvPr>
          <p:cNvSpPr txBox="1"/>
          <p:nvPr/>
        </p:nvSpPr>
        <p:spPr>
          <a:xfrm>
            <a:off x="3973359" y="4327559"/>
            <a:ext cx="4754880" cy="1323439"/>
          </a:xfrm>
          <a:prstGeom prst="rect">
            <a:avLst/>
          </a:prstGeom>
          <a:solidFill>
            <a:schemeClr val="bg2"/>
          </a:solidFill>
          <a:ln>
            <a:solidFill>
              <a:schemeClr val="tx1"/>
            </a:solidFill>
            <a:prstDash val="dash"/>
          </a:ln>
          <a:effectLst/>
        </p:spPr>
        <p:txBody>
          <a:bodyPr wrap="square" rtlCol="0">
            <a:spAutoFit/>
          </a:bodyPr>
          <a:lstStyle/>
          <a:p>
            <a:pPr algn="ctr"/>
            <a:r>
              <a:rPr lang="en-US" sz="2800" dirty="0"/>
              <a:t>Type-2</a:t>
            </a:r>
          </a:p>
          <a:p>
            <a:pPr algn="ctr"/>
            <a:endParaRPr lang="en-US" sz="2800" dirty="0"/>
          </a:p>
          <a:p>
            <a:pPr algn="ctr"/>
            <a:r>
              <a:rPr lang="en-US" sz="2400" dirty="0" err="1"/>
              <a:t>CXL.io</a:t>
            </a:r>
            <a:r>
              <a:rPr lang="en-US" sz="2400" dirty="0"/>
              <a:t> + </a:t>
            </a:r>
            <a:r>
              <a:rPr lang="en-US" sz="2400" dirty="0" err="1"/>
              <a:t>CXL.cache</a:t>
            </a:r>
            <a:r>
              <a:rPr lang="en-US" sz="2400" dirty="0"/>
              <a:t> + </a:t>
            </a:r>
            <a:r>
              <a:rPr lang="en-US" sz="2400" dirty="0" err="1"/>
              <a:t>CXL.mem</a:t>
            </a:r>
            <a:endParaRPr lang="en-US" sz="2400" dirty="0"/>
          </a:p>
        </p:txBody>
      </p:sp>
      <p:sp>
        <p:nvSpPr>
          <p:cNvPr id="7" name="TextBox 6">
            <a:extLst>
              <a:ext uri="{FF2B5EF4-FFF2-40B4-BE49-F238E27FC236}">
                <a16:creationId xmlns:a16="http://schemas.microsoft.com/office/drawing/2014/main" id="{5B07279C-E013-0E61-3B9B-618B8D2D8FD9}"/>
              </a:ext>
            </a:extLst>
          </p:cNvPr>
          <p:cNvSpPr txBox="1"/>
          <p:nvPr/>
        </p:nvSpPr>
        <p:spPr>
          <a:xfrm>
            <a:off x="8829093" y="4327559"/>
            <a:ext cx="3200400" cy="1323439"/>
          </a:xfrm>
          <a:prstGeom prst="rect">
            <a:avLst/>
          </a:prstGeom>
          <a:solidFill>
            <a:schemeClr val="bg2"/>
          </a:solidFill>
          <a:ln>
            <a:solidFill>
              <a:schemeClr val="tx1"/>
            </a:solidFill>
            <a:prstDash val="lgDash"/>
          </a:ln>
          <a:effectLst/>
        </p:spPr>
        <p:txBody>
          <a:bodyPr wrap="square" rtlCol="0">
            <a:spAutoFit/>
          </a:bodyPr>
          <a:lstStyle/>
          <a:p>
            <a:pPr algn="ctr"/>
            <a:r>
              <a:rPr lang="en-US" sz="2800" dirty="0"/>
              <a:t>Type-3</a:t>
            </a:r>
          </a:p>
          <a:p>
            <a:endParaRPr lang="en-US" sz="2800" dirty="0"/>
          </a:p>
          <a:p>
            <a:pPr algn="ctr"/>
            <a:r>
              <a:rPr lang="en-US" sz="2400" dirty="0" err="1"/>
              <a:t>CXL.io</a:t>
            </a:r>
            <a:r>
              <a:rPr lang="en-US" sz="2400" dirty="0"/>
              <a:t> + </a:t>
            </a:r>
            <a:r>
              <a:rPr lang="en-US" sz="2400" dirty="0" err="1"/>
              <a:t>CXL.mem</a:t>
            </a:r>
            <a:endParaRPr lang="en-US" sz="2400" dirty="0"/>
          </a:p>
        </p:txBody>
      </p:sp>
      <p:sp>
        <p:nvSpPr>
          <p:cNvPr id="8" name="TextBox 7">
            <a:extLst>
              <a:ext uri="{FF2B5EF4-FFF2-40B4-BE49-F238E27FC236}">
                <a16:creationId xmlns:a16="http://schemas.microsoft.com/office/drawing/2014/main" id="{597DEF6D-F590-2A77-02AC-FAA7E3EFDBEF}"/>
              </a:ext>
            </a:extLst>
          </p:cNvPr>
          <p:cNvSpPr txBox="1"/>
          <p:nvPr/>
        </p:nvSpPr>
        <p:spPr>
          <a:xfrm>
            <a:off x="672106" y="4329612"/>
            <a:ext cx="3200400" cy="1323439"/>
          </a:xfrm>
          <a:prstGeom prst="rect">
            <a:avLst/>
          </a:prstGeom>
          <a:solidFill>
            <a:srgbClr val="6787B1"/>
          </a:solidFill>
          <a:ln>
            <a:solidFill>
              <a:schemeClr val="tx1"/>
            </a:solidFill>
            <a:prstDash val="soli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chemeClr val="bg1"/>
                </a:solidFill>
              </a:rPr>
              <a:t>Type-1</a:t>
            </a:r>
          </a:p>
          <a:p>
            <a:pPr algn="ctr"/>
            <a:endParaRPr lang="en-US" sz="2800" b="1" dirty="0">
              <a:solidFill>
                <a:schemeClr val="bg1"/>
              </a:solidFill>
            </a:endParaRPr>
          </a:p>
          <a:p>
            <a:pPr algn="ctr"/>
            <a:r>
              <a:rPr lang="en-US" sz="2400" b="1" dirty="0" err="1">
                <a:solidFill>
                  <a:schemeClr val="bg1"/>
                </a:solidFill>
              </a:rPr>
              <a:t>CXL.io</a:t>
            </a:r>
            <a:r>
              <a:rPr lang="en-US" sz="2400" b="1" dirty="0">
                <a:solidFill>
                  <a:schemeClr val="bg1"/>
                </a:solidFill>
              </a:rPr>
              <a:t> + </a:t>
            </a:r>
            <a:r>
              <a:rPr lang="en-US" sz="2400" b="1" dirty="0" err="1">
                <a:solidFill>
                  <a:srgbClr val="FFC000"/>
                </a:solidFill>
              </a:rPr>
              <a:t>CXL.cache</a:t>
            </a:r>
            <a:endParaRPr lang="en-US" sz="2400" b="1" dirty="0">
              <a:solidFill>
                <a:srgbClr val="FFC000"/>
              </a:solidFill>
            </a:endParaRPr>
          </a:p>
        </p:txBody>
      </p:sp>
      <p:sp>
        <p:nvSpPr>
          <p:cNvPr id="9" name="TextBox 8">
            <a:extLst>
              <a:ext uri="{FF2B5EF4-FFF2-40B4-BE49-F238E27FC236}">
                <a16:creationId xmlns:a16="http://schemas.microsoft.com/office/drawing/2014/main" id="{09CE855C-7CF0-5231-EABC-D7579ADF5C49}"/>
              </a:ext>
            </a:extLst>
          </p:cNvPr>
          <p:cNvSpPr txBox="1"/>
          <p:nvPr/>
        </p:nvSpPr>
        <p:spPr>
          <a:xfrm>
            <a:off x="3973359" y="4329611"/>
            <a:ext cx="4754880" cy="1323439"/>
          </a:xfrm>
          <a:prstGeom prst="rect">
            <a:avLst/>
          </a:prstGeom>
          <a:solidFill>
            <a:srgbClr val="6787B1"/>
          </a:solidFill>
          <a:ln>
            <a:solidFill>
              <a:schemeClr val="tx1"/>
            </a:solidFill>
            <a:prstDash val="soli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chemeClr val="bg1"/>
                </a:solidFill>
              </a:rPr>
              <a:t>Type-2</a:t>
            </a:r>
          </a:p>
          <a:p>
            <a:pPr algn="ctr"/>
            <a:endParaRPr lang="en-US" sz="2800" b="1" dirty="0">
              <a:solidFill>
                <a:schemeClr val="bg1"/>
              </a:solidFill>
            </a:endParaRPr>
          </a:p>
          <a:p>
            <a:pPr algn="ctr"/>
            <a:r>
              <a:rPr lang="en-US" sz="2400" b="1" dirty="0" err="1">
                <a:solidFill>
                  <a:schemeClr val="bg1"/>
                </a:solidFill>
              </a:rPr>
              <a:t>CXL.io</a:t>
            </a:r>
            <a:r>
              <a:rPr lang="en-US" sz="2400" b="1" dirty="0">
                <a:solidFill>
                  <a:schemeClr val="bg1"/>
                </a:solidFill>
              </a:rPr>
              <a:t> + </a:t>
            </a:r>
            <a:r>
              <a:rPr lang="en-US" sz="2400" b="1" dirty="0" err="1">
                <a:solidFill>
                  <a:srgbClr val="FFC000"/>
                </a:solidFill>
              </a:rPr>
              <a:t>CXL.cache</a:t>
            </a:r>
            <a:r>
              <a:rPr lang="en-US" sz="2400" b="1" dirty="0">
                <a:solidFill>
                  <a:schemeClr val="bg1"/>
                </a:solidFill>
              </a:rPr>
              <a:t> + </a:t>
            </a:r>
            <a:r>
              <a:rPr lang="en-US" sz="2400" b="1" dirty="0" err="1">
                <a:solidFill>
                  <a:schemeClr val="accent2"/>
                </a:solidFill>
              </a:rPr>
              <a:t>CXL.mem</a:t>
            </a:r>
            <a:endParaRPr lang="en-US" sz="2400" b="1" dirty="0">
              <a:solidFill>
                <a:schemeClr val="accent2"/>
              </a:solidFill>
            </a:endParaRPr>
          </a:p>
        </p:txBody>
      </p:sp>
      <p:sp>
        <p:nvSpPr>
          <p:cNvPr id="11" name="Rectangle 10">
            <a:extLst>
              <a:ext uri="{FF2B5EF4-FFF2-40B4-BE49-F238E27FC236}">
                <a16:creationId xmlns:a16="http://schemas.microsoft.com/office/drawing/2014/main" id="{716BD567-7272-D787-84C1-062302C3CF41}"/>
              </a:ext>
            </a:extLst>
          </p:cNvPr>
          <p:cNvSpPr/>
          <p:nvPr/>
        </p:nvSpPr>
        <p:spPr>
          <a:xfrm>
            <a:off x="8767439" y="4129153"/>
            <a:ext cx="3424561" cy="16459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Our focus</a:t>
            </a:r>
          </a:p>
        </p:txBody>
      </p:sp>
      <p:pic>
        <p:nvPicPr>
          <p:cNvPr id="12" name="Picture 2" descr="Compute Express Link (CXL) 3.0 Announced: Doubled Speeds and Flexible  Fabrics">
            <a:extLst>
              <a:ext uri="{FF2B5EF4-FFF2-40B4-BE49-F238E27FC236}">
                <a16:creationId xmlns:a16="http://schemas.microsoft.com/office/drawing/2014/main" id="{66AAACD4-05ED-1327-58D7-99A6EEE850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125" b="29308"/>
          <a:stretch/>
        </p:blipFill>
        <p:spPr bwMode="auto">
          <a:xfrm>
            <a:off x="7808722" y="2527416"/>
            <a:ext cx="3996070" cy="96341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2B05A84E-96CA-211D-8CBF-2184AC0156E5}"/>
              </a:ext>
            </a:extLst>
          </p:cNvPr>
          <p:cNvSpPr/>
          <p:nvPr/>
        </p:nvSpPr>
        <p:spPr>
          <a:xfrm>
            <a:off x="1524000" y="5900148"/>
            <a:ext cx="9144000" cy="595975"/>
          </a:xfrm>
          <a:prstGeom prst="rect">
            <a:avLst/>
          </a:prstGeom>
          <a:solidFill>
            <a:srgbClr val="6787B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n w="0"/>
                <a:solidFill>
                  <a:schemeClr val="bg1"/>
                </a:solidFill>
                <a:effectLst>
                  <a:outerShdw blurRad="38100" dist="19050" dir="2700000" algn="tl" rotWithShape="0">
                    <a:schemeClr val="dk1">
                      <a:alpha val="40000"/>
                    </a:schemeClr>
                  </a:outerShdw>
                </a:effectLst>
                <a:latin typeface="Aptos" panose="020B0004020202020204" pitchFamily="34" charset="0"/>
              </a:rPr>
              <a:t>Offering coherent </a:t>
            </a:r>
            <a:r>
              <a:rPr lang="en-US" sz="3200" b="1" dirty="0">
                <a:ln w="0"/>
                <a:solidFill>
                  <a:srgbClr val="FFC000"/>
                </a:solidFill>
                <a:effectLst>
                  <a:outerShdw blurRad="38100" dist="19050" dir="2700000" algn="tl" rotWithShape="0">
                    <a:schemeClr val="dk1">
                      <a:alpha val="40000"/>
                    </a:schemeClr>
                  </a:outerShdw>
                </a:effectLst>
                <a:latin typeface="Aptos" panose="020B0004020202020204" pitchFamily="34" charset="0"/>
              </a:rPr>
              <a:t>D2H</a:t>
            </a:r>
            <a:r>
              <a:rPr lang="en-US" sz="3200" dirty="0">
                <a:ln w="0"/>
                <a:solidFill>
                  <a:schemeClr val="bg1"/>
                </a:solidFill>
                <a:effectLst>
                  <a:outerShdw blurRad="38100" dist="19050" dir="2700000" algn="tl" rotWithShape="0">
                    <a:schemeClr val="dk1">
                      <a:alpha val="40000"/>
                    </a:schemeClr>
                  </a:outerShdw>
                </a:effectLst>
                <a:latin typeface="Aptos" panose="020B0004020202020204" pitchFamily="34" charset="0"/>
              </a:rPr>
              <a:t> and </a:t>
            </a:r>
            <a:r>
              <a:rPr lang="en-US" sz="3200" b="1" dirty="0">
                <a:ln w="0"/>
                <a:solidFill>
                  <a:schemeClr val="accent2"/>
                </a:solidFill>
                <a:effectLst>
                  <a:outerShdw blurRad="38100" dist="19050" dir="2700000" algn="tl" rotWithShape="0">
                    <a:schemeClr val="dk1">
                      <a:alpha val="40000"/>
                    </a:schemeClr>
                  </a:outerShdw>
                </a:effectLst>
                <a:latin typeface="Aptos" panose="020B0004020202020204" pitchFamily="34" charset="0"/>
              </a:rPr>
              <a:t>H2D</a:t>
            </a:r>
            <a:r>
              <a:rPr lang="en-US" sz="3200" dirty="0">
                <a:ln w="0"/>
                <a:solidFill>
                  <a:schemeClr val="bg1"/>
                </a:solidFill>
                <a:effectLst>
                  <a:outerShdw blurRad="38100" dist="19050" dir="2700000" algn="tl" rotWithShape="0">
                    <a:schemeClr val="dk1">
                      <a:alpha val="40000"/>
                    </a:schemeClr>
                  </a:outerShdw>
                </a:effectLst>
                <a:latin typeface="Aptos" panose="020B0004020202020204" pitchFamily="34" charset="0"/>
              </a:rPr>
              <a:t> memory access</a:t>
            </a:r>
            <a:endParaRPr lang="en-US" sz="3200" dirty="0">
              <a:ln w="0"/>
              <a:solidFill>
                <a:srgbClr val="FFC000"/>
              </a:solidFill>
              <a:effectLst>
                <a:outerShdw blurRad="38100" dist="19050" dir="2700000" algn="tl" rotWithShape="0">
                  <a:schemeClr val="dk1">
                    <a:alpha val="40000"/>
                  </a:schemeClr>
                </a:outerShdw>
              </a:effectLst>
              <a:latin typeface="Aptos" panose="020B0004020202020204" pitchFamily="34" charset="0"/>
            </a:endParaRPr>
          </a:p>
        </p:txBody>
      </p:sp>
      <p:sp>
        <p:nvSpPr>
          <p:cNvPr id="10" name="Slide Number Placeholder 9">
            <a:extLst>
              <a:ext uri="{FF2B5EF4-FFF2-40B4-BE49-F238E27FC236}">
                <a16:creationId xmlns:a16="http://schemas.microsoft.com/office/drawing/2014/main" id="{2446A83E-CB87-DFD5-3308-6789E2DFD065}"/>
              </a:ext>
            </a:extLst>
          </p:cNvPr>
          <p:cNvSpPr>
            <a:spLocks noGrp="1"/>
          </p:cNvSpPr>
          <p:nvPr>
            <p:ph type="sldNum" sz="quarter" idx="12"/>
          </p:nvPr>
        </p:nvSpPr>
        <p:spPr/>
        <p:txBody>
          <a:bodyPr/>
          <a:lstStyle/>
          <a:p>
            <a:fld id="{330EA680-D336-4FF7-8B7A-9848BB0A1C32}" type="slidenum">
              <a:rPr lang="en-US" smtClean="0"/>
              <a:t>5</a:t>
            </a:fld>
            <a:endParaRPr lang="en-US"/>
          </a:p>
        </p:txBody>
      </p:sp>
    </p:spTree>
    <p:extLst>
      <p:ext uri="{BB962C8B-B14F-4D97-AF65-F5344CB8AC3E}">
        <p14:creationId xmlns:p14="http://schemas.microsoft.com/office/powerpoint/2010/main" val="391664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1"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FA610-07B1-F09F-D39D-4D3417A0DF9B}"/>
              </a:ext>
            </a:extLst>
          </p:cNvPr>
          <p:cNvSpPr>
            <a:spLocks noGrp="1"/>
          </p:cNvSpPr>
          <p:nvPr>
            <p:ph type="title"/>
          </p:nvPr>
        </p:nvSpPr>
        <p:spPr/>
        <p:txBody>
          <a:bodyPr/>
          <a:lstStyle/>
          <a:p>
            <a:r>
              <a:rPr lang="en-US" dirty="0"/>
              <a:t>PCIe vs. CXL</a:t>
            </a:r>
          </a:p>
        </p:txBody>
      </p:sp>
      <p:sp>
        <p:nvSpPr>
          <p:cNvPr id="3" name="Content Placeholder 2">
            <a:extLst>
              <a:ext uri="{FF2B5EF4-FFF2-40B4-BE49-F238E27FC236}">
                <a16:creationId xmlns:a16="http://schemas.microsoft.com/office/drawing/2014/main" id="{EA8D83C6-40A6-1D23-D8E8-16E5F2752288}"/>
              </a:ext>
            </a:extLst>
          </p:cNvPr>
          <p:cNvSpPr>
            <a:spLocks noGrp="1"/>
          </p:cNvSpPr>
          <p:nvPr>
            <p:ph idx="1"/>
          </p:nvPr>
        </p:nvSpPr>
        <p:spPr/>
        <p:txBody>
          <a:bodyPr/>
          <a:lstStyle/>
          <a:p>
            <a:r>
              <a:rPr lang="en-US" dirty="0"/>
              <a:t>Latency of PCIe and CXL operations</a:t>
            </a:r>
          </a:p>
        </p:txBody>
      </p:sp>
      <p:graphicFrame>
        <p:nvGraphicFramePr>
          <p:cNvPr id="4" name="Table 3">
            <a:extLst>
              <a:ext uri="{FF2B5EF4-FFF2-40B4-BE49-F238E27FC236}">
                <a16:creationId xmlns:a16="http://schemas.microsoft.com/office/drawing/2014/main" id="{4E587C4A-517F-07FA-B232-CEF3B2B4DD18}"/>
              </a:ext>
            </a:extLst>
          </p:cNvPr>
          <p:cNvGraphicFramePr>
            <a:graphicFrameLocks noGrp="1"/>
          </p:cNvGraphicFramePr>
          <p:nvPr>
            <p:extLst>
              <p:ext uri="{D42A27DB-BD31-4B8C-83A1-F6EECF244321}">
                <p14:modId xmlns:p14="http://schemas.microsoft.com/office/powerpoint/2010/main" val="3114312886"/>
              </p:ext>
            </p:extLst>
          </p:nvPr>
        </p:nvGraphicFramePr>
        <p:xfrm>
          <a:off x="1192306" y="2507774"/>
          <a:ext cx="9807387" cy="1737360"/>
        </p:xfrm>
        <a:graphic>
          <a:graphicData uri="http://schemas.openxmlformats.org/drawingml/2006/table">
            <a:tbl>
              <a:tblPr firstRow="1" bandRow="1">
                <a:tableStyleId>{5C22544A-7EE6-4342-B048-85BDC9FD1C3A}</a:tableStyleId>
              </a:tblPr>
              <a:tblGrid>
                <a:gridCol w="3269129">
                  <a:extLst>
                    <a:ext uri="{9D8B030D-6E8A-4147-A177-3AD203B41FA5}">
                      <a16:colId xmlns:a16="http://schemas.microsoft.com/office/drawing/2014/main" val="2931329606"/>
                    </a:ext>
                  </a:extLst>
                </a:gridCol>
                <a:gridCol w="3269129">
                  <a:extLst>
                    <a:ext uri="{9D8B030D-6E8A-4147-A177-3AD203B41FA5}">
                      <a16:colId xmlns:a16="http://schemas.microsoft.com/office/drawing/2014/main" val="357073774"/>
                    </a:ext>
                  </a:extLst>
                </a:gridCol>
                <a:gridCol w="3269129">
                  <a:extLst>
                    <a:ext uri="{9D8B030D-6E8A-4147-A177-3AD203B41FA5}">
                      <a16:colId xmlns:a16="http://schemas.microsoft.com/office/drawing/2014/main" val="682945294"/>
                    </a:ext>
                  </a:extLst>
                </a:gridCol>
              </a:tblGrid>
              <a:tr h="370840">
                <a:tc>
                  <a:txBody>
                    <a:bodyPr/>
                    <a:lstStyle/>
                    <a:p>
                      <a:pPr algn="ctr"/>
                      <a:r>
                        <a:rPr lang="en-US" sz="2400" dirty="0"/>
                        <a:t>Datapath operation</a:t>
                      </a:r>
                    </a:p>
                  </a:txBody>
                  <a:tcPr/>
                </a:tc>
                <a:tc>
                  <a:txBody>
                    <a:bodyPr/>
                    <a:lstStyle/>
                    <a:p>
                      <a:pPr algn="ctr"/>
                      <a:r>
                        <a:rPr lang="en-US" sz="2400" dirty="0"/>
                        <a:t>PCIe operation</a:t>
                      </a:r>
                    </a:p>
                  </a:txBody>
                  <a:tcPr/>
                </a:tc>
                <a:tc>
                  <a:txBody>
                    <a:bodyPr/>
                    <a:lstStyle/>
                    <a:p>
                      <a:pPr algn="ctr"/>
                      <a:r>
                        <a:rPr lang="en-US" sz="2400" dirty="0"/>
                        <a:t>CXL operation</a:t>
                      </a:r>
                    </a:p>
                  </a:txBody>
                  <a:tcPr/>
                </a:tc>
                <a:extLst>
                  <a:ext uri="{0D108BD9-81ED-4DB2-BD59-A6C34878D82A}">
                    <a16:rowId xmlns:a16="http://schemas.microsoft.com/office/drawing/2014/main" val="802238763"/>
                  </a:ext>
                </a:extLst>
              </a:tr>
              <a:tr h="370840">
                <a:tc>
                  <a:txBody>
                    <a:bodyPr/>
                    <a:lstStyle/>
                    <a:p>
                      <a:pPr algn="ctr"/>
                      <a:r>
                        <a:rPr lang="en-US" sz="2400" dirty="0"/>
                        <a:t>Rx packet transfer</a:t>
                      </a:r>
                    </a:p>
                  </a:txBody>
                  <a:tcPr anchor="ctr"/>
                </a:tc>
                <a:tc>
                  <a:txBody>
                    <a:bodyPr/>
                    <a:lstStyle/>
                    <a:p>
                      <a:pPr algn="ctr"/>
                      <a:r>
                        <a:rPr lang="en-US" sz="2400" dirty="0"/>
                        <a:t>D2H DMA write</a:t>
                      </a:r>
                    </a:p>
                  </a:txBody>
                  <a:tcPr anchor="ctr"/>
                </a:tc>
                <a:tc>
                  <a:txBody>
                    <a:bodyPr/>
                    <a:lstStyle/>
                    <a:p>
                      <a:pPr algn="ctr"/>
                      <a:r>
                        <a:rPr lang="en-US" sz="2400" dirty="0" err="1"/>
                        <a:t>CXL.cache</a:t>
                      </a:r>
                      <a:r>
                        <a:rPr lang="en-US" sz="2400" dirty="0"/>
                        <a:t> D2H write</a:t>
                      </a:r>
                    </a:p>
                  </a:txBody>
                  <a:tcPr anchor="ctr"/>
                </a:tc>
                <a:extLst>
                  <a:ext uri="{0D108BD9-81ED-4DB2-BD59-A6C34878D82A}">
                    <a16:rowId xmlns:a16="http://schemas.microsoft.com/office/drawing/2014/main" val="496948576"/>
                  </a:ext>
                </a:extLst>
              </a:tr>
              <a:tr h="370840">
                <a:tc>
                  <a:txBody>
                    <a:bodyPr/>
                    <a:lstStyle/>
                    <a:p>
                      <a:pPr algn="ctr"/>
                      <a:r>
                        <a:rPr lang="en-US" sz="2400" dirty="0"/>
                        <a:t>Tx packet/descriptor transfer</a:t>
                      </a:r>
                    </a:p>
                  </a:txBody>
                  <a:tcPr anchor="ctr"/>
                </a:tc>
                <a:tc>
                  <a:txBody>
                    <a:bodyPr/>
                    <a:lstStyle/>
                    <a:p>
                      <a:pPr algn="ctr"/>
                      <a:r>
                        <a:rPr lang="en-US" sz="2400" dirty="0"/>
                        <a:t>D2H DMA read</a:t>
                      </a:r>
                    </a:p>
                  </a:txBody>
                  <a:tcPr anchor="ctr"/>
                </a:tc>
                <a:tc>
                  <a:txBody>
                    <a:bodyPr/>
                    <a:lstStyle/>
                    <a:p>
                      <a:pPr algn="ctr"/>
                      <a:r>
                        <a:rPr lang="en-US" sz="2400" dirty="0" err="1"/>
                        <a:t>CXL.cache</a:t>
                      </a:r>
                      <a:r>
                        <a:rPr lang="en-US" sz="2400" dirty="0"/>
                        <a:t> D2H read</a:t>
                      </a:r>
                    </a:p>
                  </a:txBody>
                  <a:tcPr anchor="ctr"/>
                </a:tc>
                <a:extLst>
                  <a:ext uri="{0D108BD9-81ED-4DB2-BD59-A6C34878D82A}">
                    <a16:rowId xmlns:a16="http://schemas.microsoft.com/office/drawing/2014/main" val="3122317703"/>
                  </a:ext>
                </a:extLst>
              </a:tr>
            </a:tbl>
          </a:graphicData>
        </a:graphic>
      </p:graphicFrame>
      <p:sp>
        <p:nvSpPr>
          <p:cNvPr id="6" name="Content Placeholder 2">
            <a:extLst>
              <a:ext uri="{FF2B5EF4-FFF2-40B4-BE49-F238E27FC236}">
                <a16:creationId xmlns:a16="http://schemas.microsoft.com/office/drawing/2014/main" id="{FDA1A9C4-6150-603D-F529-BAB2C2DF2811}"/>
              </a:ext>
            </a:extLst>
          </p:cNvPr>
          <p:cNvSpPr txBox="1">
            <a:spLocks/>
          </p:cNvSpPr>
          <p:nvPr/>
        </p:nvSpPr>
        <p:spPr>
          <a:xfrm>
            <a:off x="4764741" y="4388052"/>
            <a:ext cx="2662516" cy="548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t>NVIDIA BF-3</a:t>
            </a:r>
          </a:p>
        </p:txBody>
      </p:sp>
      <p:sp>
        <p:nvSpPr>
          <p:cNvPr id="7" name="Content Placeholder 2">
            <a:extLst>
              <a:ext uri="{FF2B5EF4-FFF2-40B4-BE49-F238E27FC236}">
                <a16:creationId xmlns:a16="http://schemas.microsoft.com/office/drawing/2014/main" id="{B9062A58-1FCD-E437-DD56-A7436F40C6E7}"/>
              </a:ext>
            </a:extLst>
          </p:cNvPr>
          <p:cNvSpPr txBox="1">
            <a:spLocks/>
          </p:cNvSpPr>
          <p:nvPr/>
        </p:nvSpPr>
        <p:spPr>
          <a:xfrm>
            <a:off x="8059270" y="4383070"/>
            <a:ext cx="2662516" cy="548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t>Intel Agliex-7</a:t>
            </a:r>
          </a:p>
        </p:txBody>
      </p:sp>
      <p:pic>
        <p:nvPicPr>
          <p:cNvPr id="8" name="Picture 6" descr="Intel Agilex® 7 FPGA I-Series Development Kit (2x R-Tile and 1x...">
            <a:extLst>
              <a:ext uri="{FF2B5EF4-FFF2-40B4-BE49-F238E27FC236}">
                <a16:creationId xmlns:a16="http://schemas.microsoft.com/office/drawing/2014/main" id="{01E35EE9-98C0-919B-0548-565BE4EAFE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108" b="12031"/>
          <a:stretch/>
        </p:blipFill>
        <p:spPr bwMode="auto">
          <a:xfrm>
            <a:off x="7649504" y="4761490"/>
            <a:ext cx="3455154" cy="147439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NVIDIA BlueField-3 DPU | Networking Solutions | NVIDIA">
            <a:extLst>
              <a:ext uri="{FF2B5EF4-FFF2-40B4-BE49-F238E27FC236}">
                <a16:creationId xmlns:a16="http://schemas.microsoft.com/office/drawing/2014/main" id="{2033E3B2-138B-9312-A7CF-3BC87FAE172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292" t="15865" r="14574" b="13265"/>
          <a:stretch/>
        </p:blipFill>
        <p:spPr bwMode="auto">
          <a:xfrm>
            <a:off x="4989606" y="4837502"/>
            <a:ext cx="2185893" cy="147439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3AD0B3CF-1244-EBD3-ACC1-BAC071E74DE1}"/>
              </a:ext>
            </a:extLst>
          </p:cNvPr>
          <p:cNvSpPr>
            <a:spLocks noGrp="1"/>
          </p:cNvSpPr>
          <p:nvPr>
            <p:ph type="sldNum" sz="quarter" idx="12"/>
          </p:nvPr>
        </p:nvSpPr>
        <p:spPr/>
        <p:txBody>
          <a:bodyPr/>
          <a:lstStyle/>
          <a:p>
            <a:fld id="{330EA680-D336-4FF7-8B7A-9848BB0A1C32}" type="slidenum">
              <a:rPr lang="en-US" smtClean="0"/>
              <a:t>6</a:t>
            </a:fld>
            <a:endParaRPr lang="en-US"/>
          </a:p>
        </p:txBody>
      </p:sp>
    </p:spTree>
    <p:extLst>
      <p:ext uri="{BB962C8B-B14F-4D97-AF65-F5344CB8AC3E}">
        <p14:creationId xmlns:p14="http://schemas.microsoft.com/office/powerpoint/2010/main" val="366476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C575E-CBBA-9744-E786-9783F0E30EF4}"/>
            </a:ext>
          </a:extLst>
        </p:cNvPr>
        <p:cNvGrpSpPr/>
        <p:nvPr/>
      </p:nvGrpSpPr>
      <p:grpSpPr>
        <a:xfrm>
          <a:off x="0" y="0"/>
          <a:ext cx="0" cy="0"/>
          <a:chOff x="0" y="0"/>
          <a:chExt cx="0" cy="0"/>
        </a:xfrm>
      </p:grpSpPr>
      <p:pic>
        <p:nvPicPr>
          <p:cNvPr id="36" name="Picture 35">
            <a:extLst>
              <a:ext uri="{FF2B5EF4-FFF2-40B4-BE49-F238E27FC236}">
                <a16:creationId xmlns:a16="http://schemas.microsoft.com/office/drawing/2014/main" id="{64AA30AE-535A-DC0B-793D-36D29D717892}"/>
              </a:ext>
            </a:extLst>
          </p:cNvPr>
          <p:cNvPicPr>
            <a:picLocks noChangeAspect="1"/>
          </p:cNvPicPr>
          <p:nvPr/>
        </p:nvPicPr>
        <p:blipFill>
          <a:blip r:embed="rId3"/>
          <a:stretch>
            <a:fillRect/>
          </a:stretch>
        </p:blipFill>
        <p:spPr>
          <a:xfrm>
            <a:off x="2444646" y="1530447"/>
            <a:ext cx="6668896" cy="3602736"/>
          </a:xfrm>
          <a:prstGeom prst="rect">
            <a:avLst/>
          </a:prstGeom>
        </p:spPr>
      </p:pic>
      <p:sp>
        <p:nvSpPr>
          <p:cNvPr id="2" name="Title 1">
            <a:extLst>
              <a:ext uri="{FF2B5EF4-FFF2-40B4-BE49-F238E27FC236}">
                <a16:creationId xmlns:a16="http://schemas.microsoft.com/office/drawing/2014/main" id="{CC817E79-1626-E43E-EEBD-4AE7CCD74A0B}"/>
              </a:ext>
            </a:extLst>
          </p:cNvPr>
          <p:cNvSpPr>
            <a:spLocks noGrp="1"/>
          </p:cNvSpPr>
          <p:nvPr>
            <p:ph type="title"/>
          </p:nvPr>
        </p:nvSpPr>
        <p:spPr/>
        <p:txBody>
          <a:bodyPr/>
          <a:lstStyle/>
          <a:p>
            <a:r>
              <a:rPr lang="en-US" dirty="0"/>
              <a:t>PCIe vs. CXL cont.</a:t>
            </a:r>
          </a:p>
        </p:txBody>
      </p:sp>
      <p:sp>
        <p:nvSpPr>
          <p:cNvPr id="11" name="Content Placeholder 10">
            <a:extLst>
              <a:ext uri="{FF2B5EF4-FFF2-40B4-BE49-F238E27FC236}">
                <a16:creationId xmlns:a16="http://schemas.microsoft.com/office/drawing/2014/main" id="{68082A69-4951-CCEF-9687-F06FC63EC1B5}"/>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
        <p:nvSpPr>
          <p:cNvPr id="12" name="Content Placeholder 2">
            <a:extLst>
              <a:ext uri="{FF2B5EF4-FFF2-40B4-BE49-F238E27FC236}">
                <a16:creationId xmlns:a16="http://schemas.microsoft.com/office/drawing/2014/main" id="{397B66E4-0F7D-47CE-784A-333AAA6372BC}"/>
              </a:ext>
            </a:extLst>
          </p:cNvPr>
          <p:cNvSpPr txBox="1">
            <a:spLocks/>
          </p:cNvSpPr>
          <p:nvPr/>
        </p:nvSpPr>
        <p:spPr>
          <a:xfrm>
            <a:off x="7934331" y="5970347"/>
            <a:ext cx="4086773" cy="54866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i="1" dirty="0"/>
              <a:t>More analysis in the paper</a:t>
            </a:r>
          </a:p>
        </p:txBody>
      </p:sp>
      <p:pic>
        <p:nvPicPr>
          <p:cNvPr id="7170" name="Picture 2" descr="Research Paper Icon Stock Illustrations – 34,361 Research Paper Icon Stock  Illustrations, Vectors &amp; Clipart - Dreamstime">
            <a:extLst>
              <a:ext uri="{FF2B5EF4-FFF2-40B4-BE49-F238E27FC236}">
                <a16:creationId xmlns:a16="http://schemas.microsoft.com/office/drawing/2014/main" id="{73EFF877-7281-3DA7-2541-8210501067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60480" y="5878919"/>
            <a:ext cx="731520" cy="73152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02C43ECA-AAA1-03AF-D9A9-1E7DE535E556}"/>
              </a:ext>
            </a:extLst>
          </p:cNvPr>
          <p:cNvSpPr/>
          <p:nvPr/>
        </p:nvSpPr>
        <p:spPr>
          <a:xfrm>
            <a:off x="2880751" y="2978350"/>
            <a:ext cx="684901" cy="1761565"/>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B0FB2B-69B2-3472-5603-D3897855970F}"/>
              </a:ext>
            </a:extLst>
          </p:cNvPr>
          <p:cNvSpPr/>
          <p:nvPr/>
        </p:nvSpPr>
        <p:spPr>
          <a:xfrm>
            <a:off x="3590366" y="2211868"/>
            <a:ext cx="6387352" cy="2528047"/>
          </a:xfrm>
          <a:prstGeom prst="rect">
            <a:avLst/>
          </a:prstGeom>
          <a:solidFill>
            <a:schemeClr val="bg1">
              <a:alpha val="9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sz="2400" dirty="0">
              <a:solidFill>
                <a:schemeClr val="tx1"/>
              </a:solidFill>
            </a:endParaRPr>
          </a:p>
        </p:txBody>
      </p:sp>
      <p:cxnSp>
        <p:nvCxnSpPr>
          <p:cNvPr id="23" name="Straight Connector 22">
            <a:extLst>
              <a:ext uri="{FF2B5EF4-FFF2-40B4-BE49-F238E27FC236}">
                <a16:creationId xmlns:a16="http://schemas.microsoft.com/office/drawing/2014/main" id="{33D77DF0-2879-B033-A0C1-D5CD084F59A2}"/>
              </a:ext>
            </a:extLst>
          </p:cNvPr>
          <p:cNvCxnSpPr>
            <a:cxnSpLocks/>
          </p:cNvCxnSpPr>
          <p:nvPr/>
        </p:nvCxnSpPr>
        <p:spPr>
          <a:xfrm flipH="1">
            <a:off x="3414989" y="3222760"/>
            <a:ext cx="1317811" cy="0"/>
          </a:xfrm>
          <a:prstGeom prst="line">
            <a:avLst/>
          </a:prstGeom>
          <a:ln w="57150">
            <a:solidFill>
              <a:srgbClr val="5B9BD5"/>
            </a:solidFill>
            <a:prstDash val="dash"/>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D713D0BD-D22C-9D25-24B8-F29E3EA677A5}"/>
              </a:ext>
            </a:extLst>
          </p:cNvPr>
          <p:cNvCxnSpPr/>
          <p:nvPr/>
        </p:nvCxnSpPr>
        <p:spPr>
          <a:xfrm flipH="1">
            <a:off x="3414989" y="4097054"/>
            <a:ext cx="1317811" cy="0"/>
          </a:xfrm>
          <a:prstGeom prst="line">
            <a:avLst/>
          </a:prstGeom>
          <a:ln w="57150">
            <a:solidFill>
              <a:srgbClr val="71AD47"/>
            </a:solidFill>
            <a:prstDash val="dash"/>
          </a:ln>
        </p:spPr>
        <p:style>
          <a:lnRef idx="2">
            <a:schemeClr val="accent1"/>
          </a:lnRef>
          <a:fillRef idx="0">
            <a:schemeClr val="accent1"/>
          </a:fillRef>
          <a:effectRef idx="1">
            <a:schemeClr val="accent1"/>
          </a:effectRef>
          <a:fontRef idx="minor">
            <a:schemeClr val="tx1"/>
          </a:fontRef>
        </p:style>
      </p:cxnSp>
      <p:sp>
        <p:nvSpPr>
          <p:cNvPr id="25" name="Content Placeholder 2">
            <a:extLst>
              <a:ext uri="{FF2B5EF4-FFF2-40B4-BE49-F238E27FC236}">
                <a16:creationId xmlns:a16="http://schemas.microsoft.com/office/drawing/2014/main" id="{8EFE5FE9-DE11-C827-377E-DE6B8066259F}"/>
              </a:ext>
            </a:extLst>
          </p:cNvPr>
          <p:cNvSpPr txBox="1">
            <a:spLocks/>
          </p:cNvSpPr>
          <p:nvPr/>
        </p:nvSpPr>
        <p:spPr>
          <a:xfrm>
            <a:off x="5253715" y="3417389"/>
            <a:ext cx="2752153" cy="548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Reduce by </a:t>
            </a:r>
            <a:r>
              <a:rPr lang="en-US" b="1" dirty="0">
                <a:solidFill>
                  <a:schemeClr val="accent2"/>
                </a:solidFill>
              </a:rPr>
              <a:t>81%</a:t>
            </a:r>
            <a:r>
              <a:rPr lang="en-US" dirty="0"/>
              <a:t>!</a:t>
            </a:r>
          </a:p>
        </p:txBody>
      </p:sp>
      <p:sp>
        <p:nvSpPr>
          <p:cNvPr id="26" name="Down Arrow 25">
            <a:extLst>
              <a:ext uri="{FF2B5EF4-FFF2-40B4-BE49-F238E27FC236}">
                <a16:creationId xmlns:a16="http://schemas.microsoft.com/office/drawing/2014/main" id="{D3F797AE-C09C-D8FE-2E4B-060B7607EE01}"/>
              </a:ext>
            </a:extLst>
          </p:cNvPr>
          <p:cNvSpPr/>
          <p:nvPr/>
        </p:nvSpPr>
        <p:spPr>
          <a:xfrm>
            <a:off x="4754554" y="3254574"/>
            <a:ext cx="457200" cy="874294"/>
          </a:xfrm>
          <a:prstGeom prst="down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D0BC5D8E-E933-7226-5684-04BFF391C19F}"/>
              </a:ext>
            </a:extLst>
          </p:cNvPr>
          <p:cNvCxnSpPr>
            <a:cxnSpLocks/>
          </p:cNvCxnSpPr>
          <p:nvPr/>
        </p:nvCxnSpPr>
        <p:spPr>
          <a:xfrm flipH="1">
            <a:off x="3414989" y="3457544"/>
            <a:ext cx="1317811" cy="0"/>
          </a:xfrm>
          <a:prstGeom prst="line">
            <a:avLst/>
          </a:prstGeom>
          <a:ln w="57150">
            <a:solidFill>
              <a:srgbClr val="5B9BD5"/>
            </a:solidFill>
            <a:prstDash val="dash"/>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7BA8A80B-8CE5-FB76-4A1A-6F0A71EA394D}"/>
              </a:ext>
            </a:extLst>
          </p:cNvPr>
          <p:cNvCxnSpPr>
            <a:cxnSpLocks/>
          </p:cNvCxnSpPr>
          <p:nvPr/>
        </p:nvCxnSpPr>
        <p:spPr>
          <a:xfrm flipH="1">
            <a:off x="3414989" y="4097055"/>
            <a:ext cx="1317811" cy="0"/>
          </a:xfrm>
          <a:prstGeom prst="line">
            <a:avLst/>
          </a:prstGeom>
          <a:ln w="57150">
            <a:solidFill>
              <a:srgbClr val="71AD47"/>
            </a:solidFill>
            <a:prstDash val="dash"/>
          </a:ln>
        </p:spPr>
        <p:style>
          <a:lnRef idx="2">
            <a:schemeClr val="accent1"/>
          </a:lnRef>
          <a:fillRef idx="0">
            <a:schemeClr val="accent1"/>
          </a:fillRef>
          <a:effectRef idx="1">
            <a:schemeClr val="accent1"/>
          </a:effectRef>
          <a:fontRef idx="minor">
            <a:schemeClr val="tx1"/>
          </a:fontRef>
        </p:style>
      </p:cxnSp>
      <p:sp>
        <p:nvSpPr>
          <p:cNvPr id="30" name="Content Placeholder 2">
            <a:extLst>
              <a:ext uri="{FF2B5EF4-FFF2-40B4-BE49-F238E27FC236}">
                <a16:creationId xmlns:a16="http://schemas.microsoft.com/office/drawing/2014/main" id="{586F7B56-B035-D4F8-CC07-D41020A3C259}"/>
              </a:ext>
            </a:extLst>
          </p:cNvPr>
          <p:cNvSpPr txBox="1">
            <a:spLocks/>
          </p:cNvSpPr>
          <p:nvPr/>
        </p:nvSpPr>
        <p:spPr>
          <a:xfrm>
            <a:off x="5253715" y="3417390"/>
            <a:ext cx="2752153" cy="548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Reduce by </a:t>
            </a:r>
            <a:r>
              <a:rPr lang="en-US" b="1" dirty="0">
                <a:solidFill>
                  <a:schemeClr val="accent2"/>
                </a:solidFill>
              </a:rPr>
              <a:t>69%</a:t>
            </a:r>
            <a:r>
              <a:rPr lang="en-US" dirty="0"/>
              <a:t>!</a:t>
            </a:r>
          </a:p>
        </p:txBody>
      </p:sp>
      <p:sp>
        <p:nvSpPr>
          <p:cNvPr id="31" name="Down Arrow 30">
            <a:extLst>
              <a:ext uri="{FF2B5EF4-FFF2-40B4-BE49-F238E27FC236}">
                <a16:creationId xmlns:a16="http://schemas.microsoft.com/office/drawing/2014/main" id="{33A512EA-5F77-503B-0B99-CDC87F4A3642}"/>
              </a:ext>
            </a:extLst>
          </p:cNvPr>
          <p:cNvSpPr/>
          <p:nvPr/>
        </p:nvSpPr>
        <p:spPr>
          <a:xfrm>
            <a:off x="4754554" y="3457543"/>
            <a:ext cx="457200" cy="671325"/>
          </a:xfrm>
          <a:prstGeom prst="down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ontent Placeholder 2">
            <a:extLst>
              <a:ext uri="{FF2B5EF4-FFF2-40B4-BE49-F238E27FC236}">
                <a16:creationId xmlns:a16="http://schemas.microsoft.com/office/drawing/2014/main" id="{B9A26945-2B4E-F52E-649B-9FFB77CCDCC7}"/>
              </a:ext>
            </a:extLst>
          </p:cNvPr>
          <p:cNvSpPr txBox="1">
            <a:spLocks/>
          </p:cNvSpPr>
          <p:nvPr/>
        </p:nvSpPr>
        <p:spPr>
          <a:xfrm>
            <a:off x="838200" y="5380741"/>
            <a:ext cx="10515600" cy="548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3200" dirty="0"/>
          </a:p>
        </p:txBody>
      </p:sp>
      <p:sp>
        <p:nvSpPr>
          <p:cNvPr id="41" name="Rectangle 40">
            <a:extLst>
              <a:ext uri="{FF2B5EF4-FFF2-40B4-BE49-F238E27FC236}">
                <a16:creationId xmlns:a16="http://schemas.microsoft.com/office/drawing/2014/main" id="{D435192E-13CC-0A1C-92D0-5D1CFB2E6230}"/>
              </a:ext>
            </a:extLst>
          </p:cNvPr>
          <p:cNvSpPr/>
          <p:nvPr/>
        </p:nvSpPr>
        <p:spPr>
          <a:xfrm>
            <a:off x="1386317" y="5345104"/>
            <a:ext cx="9144000" cy="595975"/>
          </a:xfrm>
          <a:prstGeom prst="rect">
            <a:avLst/>
          </a:prstGeom>
          <a:solidFill>
            <a:srgbClr val="6787B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ln w="0"/>
                <a:solidFill>
                  <a:schemeClr val="bg1"/>
                </a:solidFill>
                <a:effectLst>
                  <a:outerShdw blurRad="38100" dist="19050" dir="2700000" algn="tl" rotWithShape="0">
                    <a:schemeClr val="dk1">
                      <a:alpha val="40000"/>
                    </a:schemeClr>
                  </a:outerShdw>
                </a:effectLst>
                <a:latin typeface="Aptos" panose="020B0004020202020204" pitchFamily="34" charset="0"/>
              </a:rPr>
              <a:t>Significant latency reduction from PCIe to CXL!</a:t>
            </a:r>
          </a:p>
        </p:txBody>
      </p:sp>
      <p:sp>
        <p:nvSpPr>
          <p:cNvPr id="3" name="Slide Number Placeholder 2">
            <a:extLst>
              <a:ext uri="{FF2B5EF4-FFF2-40B4-BE49-F238E27FC236}">
                <a16:creationId xmlns:a16="http://schemas.microsoft.com/office/drawing/2014/main" id="{AAEFAA13-DDAA-E2B9-A08E-E17A71796E59}"/>
              </a:ext>
            </a:extLst>
          </p:cNvPr>
          <p:cNvSpPr>
            <a:spLocks noGrp="1"/>
          </p:cNvSpPr>
          <p:nvPr>
            <p:ph type="sldNum" sz="quarter" idx="12"/>
          </p:nvPr>
        </p:nvSpPr>
        <p:spPr/>
        <p:txBody>
          <a:bodyPr/>
          <a:lstStyle/>
          <a:p>
            <a:fld id="{330EA680-D336-4FF7-8B7A-9848BB0A1C32}" type="slidenum">
              <a:rPr lang="en-US" smtClean="0"/>
              <a:t>7</a:t>
            </a:fld>
            <a:endParaRPr lang="en-US" dirty="0"/>
          </a:p>
        </p:txBody>
      </p:sp>
    </p:spTree>
    <p:extLst>
      <p:ext uri="{BB962C8B-B14F-4D97-AF65-F5344CB8AC3E}">
        <p14:creationId xmlns:p14="http://schemas.microsoft.com/office/powerpoint/2010/main" val="44245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par>
                                <p:cTn id="14" presetID="3" presetClass="entr" presetSubtype="1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linds(horizontal)">
                                      <p:cBhvr>
                                        <p:cTn id="19" dur="500"/>
                                        <p:tgtEl>
                                          <p:spTgt spid="2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p:cTn id="26" dur="500"/>
                                        <p:tgtEl>
                                          <p:spTgt spid="23"/>
                                        </p:tgtEl>
                                      </p:cBhvr>
                                    </p:animEffect>
                                    <p:set>
                                      <p:cBhvr>
                                        <p:cTn id="27" dur="1" fill="hold">
                                          <p:stCondLst>
                                            <p:cond delay="499"/>
                                          </p:stCondLst>
                                        </p:cTn>
                                        <p:tgtEl>
                                          <p:spTgt spid="23"/>
                                        </p:tgtEl>
                                        <p:attrNameLst>
                                          <p:attrName>style.visibility</p:attrName>
                                        </p:attrNameLst>
                                      </p:cBhvr>
                                      <p:to>
                                        <p:strVal val="hidden"/>
                                      </p:to>
                                    </p:set>
                                  </p:childTnLst>
                                </p:cTn>
                              </p:par>
                              <p:par>
                                <p:cTn id="28" presetID="3" presetClass="exit" presetSubtype="10" fill="hold" nodeType="withEffect">
                                  <p:stCondLst>
                                    <p:cond delay="0"/>
                                  </p:stCondLst>
                                  <p:childTnLst>
                                    <p:animEffect transition="out" filter="blinds(horizontal)">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par>
                                <p:cTn id="31" presetID="3" presetClass="exit" presetSubtype="10" fill="hold" grpId="1" nodeType="withEffect">
                                  <p:stCondLst>
                                    <p:cond delay="0"/>
                                  </p:stCondLst>
                                  <p:childTnLst>
                                    <p:animEffect transition="out" filter="blinds(horizontal)">
                                      <p:cBhvr>
                                        <p:cTn id="32" dur="500"/>
                                        <p:tgtEl>
                                          <p:spTgt spid="26"/>
                                        </p:tgtEl>
                                      </p:cBhvr>
                                    </p:animEffect>
                                    <p:set>
                                      <p:cBhvr>
                                        <p:cTn id="33" dur="1" fill="hold">
                                          <p:stCondLst>
                                            <p:cond delay="499"/>
                                          </p:stCondLst>
                                        </p:cTn>
                                        <p:tgtEl>
                                          <p:spTgt spid="26"/>
                                        </p:tgtEl>
                                        <p:attrNameLst>
                                          <p:attrName>style.visibility</p:attrName>
                                        </p:attrNameLst>
                                      </p:cBhvr>
                                      <p:to>
                                        <p:strVal val="hidden"/>
                                      </p:to>
                                    </p:set>
                                  </p:childTnLst>
                                </p:cTn>
                              </p:par>
                              <p:par>
                                <p:cTn id="34" presetID="3" presetClass="exit" presetSubtype="10" fill="hold" grpId="1" nodeType="withEffect">
                                  <p:stCondLst>
                                    <p:cond delay="0"/>
                                  </p:stCondLst>
                                  <p:childTnLst>
                                    <p:animEffect transition="out" filter="blinds(horizontal)">
                                      <p:cBhvr>
                                        <p:cTn id="35" dur="500"/>
                                        <p:tgtEl>
                                          <p:spTgt spid="25"/>
                                        </p:tgtEl>
                                      </p:cBhvr>
                                    </p:animEffect>
                                    <p:set>
                                      <p:cBhvr>
                                        <p:cTn id="36" dur="1" fill="hold">
                                          <p:stCondLst>
                                            <p:cond delay="499"/>
                                          </p:stCondLst>
                                        </p:cTn>
                                        <p:tgtEl>
                                          <p:spTgt spid="2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blinds(horizontal)">
                                      <p:cBhvr>
                                        <p:cTn id="41" dur="500"/>
                                        <p:tgtEl>
                                          <p:spTgt spid="28"/>
                                        </p:tgtEl>
                                      </p:cBhvr>
                                    </p:animEffect>
                                  </p:childTnLst>
                                </p:cTn>
                              </p:par>
                              <p:par>
                                <p:cTn id="42" presetID="3" presetClass="entr" presetSubtype="1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blinds(horizontal)">
                                      <p:cBhvr>
                                        <p:cTn id="44" dur="500"/>
                                        <p:tgtEl>
                                          <p:spTgt spid="29"/>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linds(horizontal)">
                                      <p:cBhvr>
                                        <p:cTn id="47" dur="500"/>
                                        <p:tgtEl>
                                          <p:spTgt spid="31"/>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linds(horizontal)">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linds(horizontal)">
                                      <p:cBhvr>
                                        <p:cTn id="55" dur="500"/>
                                        <p:tgtEl>
                                          <p:spTgt spid="12"/>
                                        </p:tgtEl>
                                      </p:cBhvr>
                                    </p:animEffect>
                                  </p:childTnLst>
                                </p:cTn>
                              </p:par>
                              <p:par>
                                <p:cTn id="56" presetID="3" presetClass="entr" presetSubtype="10" fill="hold" grpId="0" nodeType="withEffect" nodePh="1">
                                  <p:stCondLst>
                                    <p:cond delay="0"/>
                                  </p:stCondLst>
                                  <p:endCondLst>
                                    <p:cond evt="begin" delay="0">
                                      <p:tn val="56"/>
                                    </p:cond>
                                  </p:endCondLst>
                                  <p:childTnLst>
                                    <p:set>
                                      <p:cBhvr>
                                        <p:cTn id="57" dur="1" fill="hold">
                                          <p:stCondLst>
                                            <p:cond delay="0"/>
                                          </p:stCondLst>
                                        </p:cTn>
                                        <p:tgtEl>
                                          <p:spTgt spid="39">
                                            <p:txEl>
                                              <p:pRg st="0" end="0"/>
                                            </p:txEl>
                                          </p:spTgt>
                                        </p:tgtEl>
                                        <p:attrNameLst>
                                          <p:attrName>style.visibility</p:attrName>
                                        </p:attrNameLst>
                                      </p:cBhvr>
                                      <p:to>
                                        <p:strVal val="visible"/>
                                      </p:to>
                                    </p:set>
                                    <p:animEffect transition="in" filter="blinds(horizontal)">
                                      <p:cBhvr>
                                        <p:cTn id="58" dur="500"/>
                                        <p:tgtEl>
                                          <p:spTgt spid="39">
                                            <p:txEl>
                                              <p:pRg st="0" end="0"/>
                                            </p:txEl>
                                          </p:spTgt>
                                        </p:tgtEl>
                                      </p:cBhvr>
                                    </p:animEffect>
                                  </p:childTnLst>
                                </p:cTn>
                              </p:par>
                              <p:par>
                                <p:cTn id="59" presetID="3" presetClass="entr" presetSubtype="10" fill="hold" nodeType="withEffect">
                                  <p:stCondLst>
                                    <p:cond delay="0"/>
                                  </p:stCondLst>
                                  <p:childTnLst>
                                    <p:set>
                                      <p:cBhvr>
                                        <p:cTn id="60" dur="1" fill="hold">
                                          <p:stCondLst>
                                            <p:cond delay="0"/>
                                          </p:stCondLst>
                                        </p:cTn>
                                        <p:tgtEl>
                                          <p:spTgt spid="7170"/>
                                        </p:tgtEl>
                                        <p:attrNameLst>
                                          <p:attrName>style.visibility</p:attrName>
                                        </p:attrNameLst>
                                      </p:cBhvr>
                                      <p:to>
                                        <p:strVal val="visible"/>
                                      </p:to>
                                    </p:set>
                                    <p:animEffect transition="in" filter="blinds(horizontal)">
                                      <p:cBhvr>
                                        <p:cTn id="61" dur="500"/>
                                        <p:tgtEl>
                                          <p:spTgt spid="7170"/>
                                        </p:tgtEl>
                                      </p:cBhvr>
                                    </p:animEffect>
                                  </p:childTnLst>
                                </p:cTn>
                              </p:par>
                              <p:par>
                                <p:cTn id="62" presetID="1" presetClass="entr" presetSubtype="0" fill="hold" grpId="0" nodeType="withEffect">
                                  <p:stCondLst>
                                    <p:cond delay="0"/>
                                  </p:stCondLst>
                                  <p:childTnLst>
                                    <p:set>
                                      <p:cBhvr>
                                        <p:cTn id="63"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animBg="1"/>
      <p:bldP spid="25" grpId="0"/>
      <p:bldP spid="25" grpId="1"/>
      <p:bldP spid="26" grpId="0" animBg="1"/>
      <p:bldP spid="26" grpId="1" animBg="1"/>
      <p:bldP spid="30" grpId="0"/>
      <p:bldP spid="31" grpId="0" animBg="1"/>
      <p:bldP spid="39" grpId="0" build="allAtOnce"/>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6C552-8BB4-2FB6-4612-2DD70075BEEE}"/>
              </a:ext>
            </a:extLst>
          </p:cNvPr>
          <p:cNvSpPr>
            <a:spLocks noGrp="1"/>
          </p:cNvSpPr>
          <p:nvPr>
            <p:ph type="title"/>
          </p:nvPr>
        </p:nvSpPr>
        <p:spPr/>
        <p:txBody>
          <a:bodyPr/>
          <a:lstStyle/>
          <a:p>
            <a:r>
              <a:rPr lang="en-US" dirty="0"/>
              <a:t>Coherence: Type-1 CXL-NIC</a:t>
            </a:r>
          </a:p>
        </p:txBody>
      </p:sp>
      <p:sp>
        <p:nvSpPr>
          <p:cNvPr id="3" name="Content Placeholder 2">
            <a:extLst>
              <a:ext uri="{FF2B5EF4-FFF2-40B4-BE49-F238E27FC236}">
                <a16:creationId xmlns:a16="http://schemas.microsoft.com/office/drawing/2014/main" id="{D6B8C1A8-BAC7-0E54-EE5C-FFFBE7BDC7F6}"/>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020074B8-D1C7-54C5-B163-1270C1888004}"/>
              </a:ext>
            </a:extLst>
          </p:cNvPr>
          <p:cNvPicPr>
            <a:picLocks noChangeAspect="1"/>
          </p:cNvPicPr>
          <p:nvPr/>
        </p:nvPicPr>
        <p:blipFill>
          <a:blip r:embed="rId3"/>
          <a:stretch>
            <a:fillRect/>
          </a:stretch>
        </p:blipFill>
        <p:spPr>
          <a:xfrm>
            <a:off x="838200" y="2721488"/>
            <a:ext cx="5612027" cy="2374319"/>
          </a:xfrm>
          <a:prstGeom prst="rect">
            <a:avLst/>
          </a:prstGeom>
        </p:spPr>
      </p:pic>
      <p:pic>
        <p:nvPicPr>
          <p:cNvPr id="57" name="Picture 56">
            <a:extLst>
              <a:ext uri="{FF2B5EF4-FFF2-40B4-BE49-F238E27FC236}">
                <a16:creationId xmlns:a16="http://schemas.microsoft.com/office/drawing/2014/main" id="{CAA94E69-0C87-EE01-CF8E-6047820830AA}"/>
              </a:ext>
            </a:extLst>
          </p:cNvPr>
          <p:cNvPicPr>
            <a:picLocks noChangeAspect="1"/>
          </p:cNvPicPr>
          <p:nvPr/>
        </p:nvPicPr>
        <p:blipFill>
          <a:blip r:embed="rId4"/>
          <a:stretch>
            <a:fillRect/>
          </a:stretch>
        </p:blipFill>
        <p:spPr>
          <a:xfrm>
            <a:off x="6944497" y="2071343"/>
            <a:ext cx="5389777" cy="3233866"/>
          </a:xfrm>
          <a:prstGeom prst="rect">
            <a:avLst/>
          </a:prstGeom>
        </p:spPr>
      </p:pic>
      <p:cxnSp>
        <p:nvCxnSpPr>
          <p:cNvPr id="59" name="Straight Connector 58">
            <a:extLst>
              <a:ext uri="{FF2B5EF4-FFF2-40B4-BE49-F238E27FC236}">
                <a16:creationId xmlns:a16="http://schemas.microsoft.com/office/drawing/2014/main" id="{87CD2390-384E-3595-16D9-43C53A57EF78}"/>
              </a:ext>
            </a:extLst>
          </p:cNvPr>
          <p:cNvCxnSpPr>
            <a:cxnSpLocks/>
          </p:cNvCxnSpPr>
          <p:nvPr/>
        </p:nvCxnSpPr>
        <p:spPr>
          <a:xfrm flipV="1">
            <a:off x="6326659" y="2310714"/>
            <a:ext cx="1037968" cy="580767"/>
          </a:xfrm>
          <a:prstGeom prst="line">
            <a:avLst/>
          </a:prstGeom>
          <a:ln w="5715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74CF7A97-1A8B-37A9-ECF2-BFCDDCD37CC8}"/>
              </a:ext>
            </a:extLst>
          </p:cNvPr>
          <p:cNvCxnSpPr>
            <a:cxnSpLocks/>
          </p:cNvCxnSpPr>
          <p:nvPr/>
        </p:nvCxnSpPr>
        <p:spPr>
          <a:xfrm>
            <a:off x="6326659" y="4942703"/>
            <a:ext cx="1037968" cy="153104"/>
          </a:xfrm>
          <a:prstGeom prst="line">
            <a:avLst/>
          </a:prstGeom>
          <a:ln w="5715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4" name="Rectangle 63">
            <a:extLst>
              <a:ext uri="{FF2B5EF4-FFF2-40B4-BE49-F238E27FC236}">
                <a16:creationId xmlns:a16="http://schemas.microsoft.com/office/drawing/2014/main" id="{9ABDFEA1-7072-D752-5353-52A06B21EA08}"/>
              </a:ext>
            </a:extLst>
          </p:cNvPr>
          <p:cNvSpPr/>
          <p:nvPr/>
        </p:nvSpPr>
        <p:spPr>
          <a:xfrm>
            <a:off x="7364627" y="2538750"/>
            <a:ext cx="3015049" cy="2528047"/>
          </a:xfrm>
          <a:prstGeom prst="rect">
            <a:avLst/>
          </a:prstGeom>
          <a:solidFill>
            <a:schemeClr val="bg1">
              <a:alpha val="9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sz="2400" dirty="0">
              <a:solidFill>
                <a:schemeClr val="tx1"/>
              </a:solidFill>
            </a:endParaRPr>
          </a:p>
        </p:txBody>
      </p:sp>
      <p:sp>
        <p:nvSpPr>
          <p:cNvPr id="65" name="Rectangle 64">
            <a:extLst>
              <a:ext uri="{FF2B5EF4-FFF2-40B4-BE49-F238E27FC236}">
                <a16:creationId xmlns:a16="http://schemas.microsoft.com/office/drawing/2014/main" id="{27CCF758-9446-9C70-22A2-F8E071488DDA}"/>
              </a:ext>
            </a:extLst>
          </p:cNvPr>
          <p:cNvSpPr/>
          <p:nvPr/>
        </p:nvSpPr>
        <p:spPr>
          <a:xfrm>
            <a:off x="7364626" y="3358888"/>
            <a:ext cx="3015049" cy="1736919"/>
          </a:xfrm>
          <a:prstGeom prst="rect">
            <a:avLst/>
          </a:prstGeom>
          <a:solidFill>
            <a:schemeClr val="bg1">
              <a:alpha val="9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sz="2400" dirty="0">
              <a:solidFill>
                <a:schemeClr val="tx1"/>
              </a:solidFill>
            </a:endParaRPr>
          </a:p>
        </p:txBody>
      </p:sp>
      <p:sp>
        <p:nvSpPr>
          <p:cNvPr id="67" name="Rectangle 66">
            <a:extLst>
              <a:ext uri="{FF2B5EF4-FFF2-40B4-BE49-F238E27FC236}">
                <a16:creationId xmlns:a16="http://schemas.microsoft.com/office/drawing/2014/main" id="{E629ECBE-50A5-C044-1C04-3E5DB397F4E0}"/>
              </a:ext>
            </a:extLst>
          </p:cNvPr>
          <p:cNvSpPr/>
          <p:nvPr/>
        </p:nvSpPr>
        <p:spPr>
          <a:xfrm>
            <a:off x="7364626" y="4213654"/>
            <a:ext cx="3015049" cy="899835"/>
          </a:xfrm>
          <a:prstGeom prst="rect">
            <a:avLst/>
          </a:prstGeom>
          <a:solidFill>
            <a:schemeClr val="bg1">
              <a:alpha val="9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sz="2400" dirty="0">
              <a:solidFill>
                <a:schemeClr val="tx1"/>
              </a:solidFill>
            </a:endParaRPr>
          </a:p>
        </p:txBody>
      </p:sp>
      <p:sp>
        <p:nvSpPr>
          <p:cNvPr id="68" name="Content Placeholder 2">
            <a:extLst>
              <a:ext uri="{FF2B5EF4-FFF2-40B4-BE49-F238E27FC236}">
                <a16:creationId xmlns:a16="http://schemas.microsoft.com/office/drawing/2014/main" id="{C7192722-8BDB-30B9-4C5A-F74FC717EBB4}"/>
              </a:ext>
            </a:extLst>
          </p:cNvPr>
          <p:cNvSpPr txBox="1">
            <a:spLocks/>
          </p:cNvSpPr>
          <p:nvPr/>
        </p:nvSpPr>
        <p:spPr>
          <a:xfrm>
            <a:off x="838200" y="5587671"/>
            <a:ext cx="10515600" cy="548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3200" dirty="0"/>
          </a:p>
        </p:txBody>
      </p:sp>
      <p:sp>
        <p:nvSpPr>
          <p:cNvPr id="71" name="Rectangle 70">
            <a:extLst>
              <a:ext uri="{FF2B5EF4-FFF2-40B4-BE49-F238E27FC236}">
                <a16:creationId xmlns:a16="http://schemas.microsoft.com/office/drawing/2014/main" id="{A29F2889-5755-E3FE-D31E-EE99B3134EAE}"/>
              </a:ext>
            </a:extLst>
          </p:cNvPr>
          <p:cNvSpPr/>
          <p:nvPr/>
        </p:nvSpPr>
        <p:spPr>
          <a:xfrm>
            <a:off x="1396827" y="5448457"/>
            <a:ext cx="9144000" cy="595975"/>
          </a:xfrm>
          <a:prstGeom prst="rect">
            <a:avLst/>
          </a:prstGeom>
          <a:solidFill>
            <a:srgbClr val="6787B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i="1" dirty="0">
                <a:ln w="0"/>
                <a:solidFill>
                  <a:schemeClr val="bg1"/>
                </a:solidFill>
                <a:effectLst>
                  <a:outerShdw blurRad="38100" dist="19050" dir="2700000" algn="tl" rotWithShape="0">
                    <a:schemeClr val="dk1">
                      <a:alpha val="40000"/>
                    </a:schemeClr>
                  </a:outerShdw>
                </a:effectLst>
                <a:latin typeface="Aptos" panose="020B0004020202020204" pitchFamily="34" charset="0"/>
              </a:rPr>
              <a:t>Host-NIC </a:t>
            </a:r>
            <a:r>
              <a:rPr lang="en-US" sz="2800" b="1" i="1" dirty="0" err="1">
                <a:ln w="0"/>
                <a:solidFill>
                  <a:schemeClr val="bg1"/>
                </a:solidFill>
                <a:effectLst>
                  <a:outerShdw blurRad="38100" dist="19050" dir="2700000" algn="tl" rotWithShape="0">
                    <a:schemeClr val="dk1">
                      <a:alpha val="40000"/>
                    </a:schemeClr>
                  </a:outerShdw>
                </a:effectLst>
                <a:latin typeface="Aptos" panose="020B0004020202020204" pitchFamily="34" charset="0"/>
              </a:rPr>
              <a:t>datapath</a:t>
            </a:r>
            <a:r>
              <a:rPr lang="en-US" sz="2800" b="1" i="1" dirty="0">
                <a:ln w="0"/>
                <a:solidFill>
                  <a:schemeClr val="bg1"/>
                </a:solidFill>
                <a:effectLst>
                  <a:outerShdw blurRad="38100" dist="19050" dir="2700000" algn="tl" rotWithShape="0">
                    <a:schemeClr val="dk1">
                      <a:alpha val="40000"/>
                    </a:schemeClr>
                  </a:outerShdw>
                </a:effectLst>
                <a:latin typeface="Aptos" panose="020B0004020202020204" pitchFamily="34" charset="0"/>
              </a:rPr>
              <a:t> by faster </a:t>
            </a:r>
            <a:r>
              <a:rPr lang="en-US" sz="2800" b="1" i="1" dirty="0" err="1">
                <a:ln w="0"/>
                <a:solidFill>
                  <a:schemeClr val="bg1"/>
                </a:solidFill>
                <a:effectLst>
                  <a:outerShdw blurRad="38100" dist="19050" dir="2700000" algn="tl" rotWithShape="0">
                    <a:schemeClr val="dk1">
                      <a:alpha val="40000"/>
                    </a:schemeClr>
                  </a:outerShdw>
                </a:effectLst>
                <a:latin typeface="Aptos" panose="020B0004020202020204" pitchFamily="34" charset="0"/>
              </a:rPr>
              <a:t>CXL.cache</a:t>
            </a:r>
            <a:r>
              <a:rPr lang="en-US" sz="2800" b="1" i="1" dirty="0">
                <a:ln w="0"/>
                <a:solidFill>
                  <a:schemeClr val="bg1"/>
                </a:solidFill>
                <a:effectLst>
                  <a:outerShdw blurRad="38100" dist="19050" dir="2700000" algn="tl" rotWithShape="0">
                    <a:schemeClr val="dk1">
                      <a:alpha val="40000"/>
                    </a:schemeClr>
                  </a:outerShdw>
                </a:effectLst>
                <a:latin typeface="Aptos" panose="020B0004020202020204" pitchFamily="34" charset="0"/>
              </a:rPr>
              <a:t> requests</a:t>
            </a:r>
          </a:p>
        </p:txBody>
      </p:sp>
      <p:sp>
        <p:nvSpPr>
          <p:cNvPr id="4" name="Slide Number Placeholder 3">
            <a:extLst>
              <a:ext uri="{FF2B5EF4-FFF2-40B4-BE49-F238E27FC236}">
                <a16:creationId xmlns:a16="http://schemas.microsoft.com/office/drawing/2014/main" id="{403BE62F-89F3-DBDE-3F35-9B7A08C16039}"/>
              </a:ext>
            </a:extLst>
          </p:cNvPr>
          <p:cNvSpPr>
            <a:spLocks noGrp="1"/>
          </p:cNvSpPr>
          <p:nvPr>
            <p:ph type="sldNum" sz="quarter" idx="12"/>
          </p:nvPr>
        </p:nvSpPr>
        <p:spPr/>
        <p:txBody>
          <a:bodyPr/>
          <a:lstStyle/>
          <a:p>
            <a:fld id="{330EA680-D336-4FF7-8B7A-9848BB0A1C32}" type="slidenum">
              <a:rPr lang="en-US" smtClean="0"/>
              <a:t>8</a:t>
            </a:fld>
            <a:endParaRPr lang="en-US"/>
          </a:p>
        </p:txBody>
      </p:sp>
    </p:spTree>
    <p:extLst>
      <p:ext uri="{BB962C8B-B14F-4D97-AF65-F5344CB8AC3E}">
        <p14:creationId xmlns:p14="http://schemas.microsoft.com/office/powerpoint/2010/main" val="226082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linds(horizontal)">
                                      <p:cBhvr>
                                        <p:cTn id="7" dur="500"/>
                                        <p:tgtEl>
                                          <p:spTgt spid="59"/>
                                        </p:tgtEl>
                                      </p:cBhvr>
                                    </p:animEffect>
                                  </p:childTnLst>
                                </p:cTn>
                              </p:par>
                              <p:par>
                                <p:cTn id="8" presetID="3" presetClass="entr" presetSubtype="10"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blinds(horizontal)">
                                      <p:cBhvr>
                                        <p:cTn id="10" dur="500"/>
                                        <p:tgtEl>
                                          <p:spTgt spid="61"/>
                                        </p:tgtEl>
                                      </p:cBhvr>
                                    </p:animEffect>
                                  </p:childTnLst>
                                </p:cTn>
                              </p:par>
                              <p:par>
                                <p:cTn id="11" presetID="3" presetClass="entr" presetSubtype="1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blinds(horizontal)">
                                      <p:cBhvr>
                                        <p:cTn id="13" dur="500"/>
                                        <p:tgtEl>
                                          <p:spTgt spid="5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64"/>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6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65"/>
                                        </p:tgtEl>
                                        <p:attrNameLst>
                                          <p:attrName>style.visibility</p:attrName>
                                        </p:attrNameLst>
                                      </p:cBhvr>
                                      <p:to>
                                        <p:strVal val="hidden"/>
                                      </p:to>
                                    </p:set>
                                  </p:childTnLst>
                                </p:cTn>
                              </p:par>
                              <p:par>
                                <p:cTn id="30" presetID="1" presetClass="entr" presetSubtype="0" fill="hold" grpId="1" nodeType="withEffect">
                                  <p:stCondLst>
                                    <p:cond delay="0"/>
                                  </p:stCondLst>
                                  <p:childTnLst>
                                    <p:set>
                                      <p:cBhvr>
                                        <p:cTn id="31" dur="1" fill="hold">
                                          <p:stCondLst>
                                            <p:cond delay="0"/>
                                          </p:stCondLst>
                                        </p:cTn>
                                        <p:tgtEl>
                                          <p:spTgt spid="6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2" nodeType="clickEffect">
                                  <p:stCondLst>
                                    <p:cond delay="0"/>
                                  </p:stCondLst>
                                  <p:childTnLst>
                                    <p:set>
                                      <p:cBhvr>
                                        <p:cTn id="35" dur="1" fill="hold">
                                          <p:stCondLst>
                                            <p:cond delay="0"/>
                                          </p:stCondLst>
                                        </p:cTn>
                                        <p:tgtEl>
                                          <p:spTgt spid="67"/>
                                        </p:tgtEl>
                                        <p:attrNameLst>
                                          <p:attrName>style.visibility</p:attrName>
                                        </p:attrNameLst>
                                      </p:cBhvr>
                                      <p:to>
                                        <p:strVal val="hidden"/>
                                      </p:to>
                                    </p:set>
                                  </p:childTnLst>
                                </p:cTn>
                              </p:par>
                              <p:par>
                                <p:cTn id="36" presetID="3" presetClass="entr" presetSubtype="10" fill="hold" grpId="0" nodeType="withEffect" nodePh="1">
                                  <p:stCondLst>
                                    <p:cond delay="0"/>
                                  </p:stCondLst>
                                  <p:endCondLst>
                                    <p:cond evt="begin" delay="0">
                                      <p:tn val="36"/>
                                    </p:cond>
                                  </p:endCondLst>
                                  <p:childTnLst>
                                    <p:set>
                                      <p:cBhvr>
                                        <p:cTn id="37" dur="1" fill="hold">
                                          <p:stCondLst>
                                            <p:cond delay="0"/>
                                          </p:stCondLst>
                                        </p:cTn>
                                        <p:tgtEl>
                                          <p:spTgt spid="68">
                                            <p:txEl>
                                              <p:pRg st="0" end="0"/>
                                            </p:txEl>
                                          </p:spTgt>
                                        </p:tgtEl>
                                        <p:attrNameLst>
                                          <p:attrName>style.visibility</p:attrName>
                                        </p:attrNameLst>
                                      </p:cBhvr>
                                      <p:to>
                                        <p:strVal val="visible"/>
                                      </p:to>
                                    </p:set>
                                    <p:animEffect transition="in" filter="blinds(horizontal)">
                                      <p:cBhvr>
                                        <p:cTn id="38" dur="500"/>
                                        <p:tgtEl>
                                          <p:spTgt spid="68">
                                            <p:txEl>
                                              <p:pRg st="0" end="0"/>
                                            </p:txEl>
                                          </p:spTgt>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4" grpId="1" animBg="1"/>
      <p:bldP spid="65" grpId="0" animBg="1"/>
      <p:bldP spid="65" grpId="1" animBg="1"/>
      <p:bldP spid="67" grpId="0" animBg="1"/>
      <p:bldP spid="67" grpId="1" animBg="1"/>
      <p:bldP spid="67" grpId="2" animBg="1"/>
      <p:bldP spid="68" grpId="0" build="allAtOnce"/>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BAE94-E76B-D82D-B1C2-74A936EA9E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ACA63C-7A7C-25EE-69B1-92B58BDD923C}"/>
              </a:ext>
            </a:extLst>
          </p:cNvPr>
          <p:cNvSpPr>
            <a:spLocks noGrp="1"/>
          </p:cNvSpPr>
          <p:nvPr>
            <p:ph type="title"/>
          </p:nvPr>
        </p:nvSpPr>
        <p:spPr/>
        <p:txBody>
          <a:bodyPr/>
          <a:lstStyle/>
          <a:p>
            <a:r>
              <a:rPr lang="en-US" dirty="0"/>
              <a:t>Coherence: Type-1 CXL-NIC</a:t>
            </a:r>
          </a:p>
        </p:txBody>
      </p:sp>
      <p:sp>
        <p:nvSpPr>
          <p:cNvPr id="3" name="Content Placeholder 2">
            <a:extLst>
              <a:ext uri="{FF2B5EF4-FFF2-40B4-BE49-F238E27FC236}">
                <a16:creationId xmlns:a16="http://schemas.microsoft.com/office/drawing/2014/main" id="{E055DF5F-A12B-0A6B-69F2-73A98898AF94}"/>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29BA9DAF-39E1-6D8B-207B-AE247B6A2495}"/>
              </a:ext>
            </a:extLst>
          </p:cNvPr>
          <p:cNvPicPr>
            <a:picLocks noChangeAspect="1"/>
          </p:cNvPicPr>
          <p:nvPr/>
        </p:nvPicPr>
        <p:blipFill>
          <a:blip r:embed="rId3"/>
          <a:stretch>
            <a:fillRect/>
          </a:stretch>
        </p:blipFill>
        <p:spPr>
          <a:xfrm>
            <a:off x="838200" y="2721488"/>
            <a:ext cx="5612027" cy="2374319"/>
          </a:xfrm>
          <a:prstGeom prst="rect">
            <a:avLst/>
          </a:prstGeom>
        </p:spPr>
      </p:pic>
      <p:pic>
        <p:nvPicPr>
          <p:cNvPr id="57" name="Picture 56">
            <a:extLst>
              <a:ext uri="{FF2B5EF4-FFF2-40B4-BE49-F238E27FC236}">
                <a16:creationId xmlns:a16="http://schemas.microsoft.com/office/drawing/2014/main" id="{A0386579-6C67-4DDF-EFB5-F8A3D99AAA38}"/>
              </a:ext>
            </a:extLst>
          </p:cNvPr>
          <p:cNvPicPr>
            <a:picLocks noChangeAspect="1"/>
          </p:cNvPicPr>
          <p:nvPr/>
        </p:nvPicPr>
        <p:blipFill>
          <a:blip r:embed="rId4"/>
          <a:stretch>
            <a:fillRect/>
          </a:stretch>
        </p:blipFill>
        <p:spPr>
          <a:xfrm>
            <a:off x="6944497" y="2100839"/>
            <a:ext cx="5389777" cy="3233866"/>
          </a:xfrm>
          <a:prstGeom prst="rect">
            <a:avLst/>
          </a:prstGeom>
        </p:spPr>
      </p:pic>
      <p:cxnSp>
        <p:nvCxnSpPr>
          <p:cNvPr id="59" name="Straight Connector 58">
            <a:extLst>
              <a:ext uri="{FF2B5EF4-FFF2-40B4-BE49-F238E27FC236}">
                <a16:creationId xmlns:a16="http://schemas.microsoft.com/office/drawing/2014/main" id="{FBCADF39-E890-29D1-C07F-D6EAE030111D}"/>
              </a:ext>
            </a:extLst>
          </p:cNvPr>
          <p:cNvCxnSpPr>
            <a:cxnSpLocks/>
          </p:cNvCxnSpPr>
          <p:nvPr/>
        </p:nvCxnSpPr>
        <p:spPr>
          <a:xfrm flipV="1">
            <a:off x="6326659" y="2310714"/>
            <a:ext cx="1037968" cy="580767"/>
          </a:xfrm>
          <a:prstGeom prst="line">
            <a:avLst/>
          </a:prstGeom>
          <a:ln w="5715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B1B02CD6-175C-BE7E-C415-D1A9F6FE305C}"/>
              </a:ext>
            </a:extLst>
          </p:cNvPr>
          <p:cNvCxnSpPr>
            <a:cxnSpLocks/>
          </p:cNvCxnSpPr>
          <p:nvPr/>
        </p:nvCxnSpPr>
        <p:spPr>
          <a:xfrm>
            <a:off x="6326659" y="4942703"/>
            <a:ext cx="1037968" cy="153104"/>
          </a:xfrm>
          <a:prstGeom prst="line">
            <a:avLst/>
          </a:prstGeom>
          <a:ln w="5715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8" name="Content Placeholder 2">
            <a:extLst>
              <a:ext uri="{FF2B5EF4-FFF2-40B4-BE49-F238E27FC236}">
                <a16:creationId xmlns:a16="http://schemas.microsoft.com/office/drawing/2014/main" id="{ED530141-A590-D4FD-225A-8EC7097EBB03}"/>
              </a:ext>
            </a:extLst>
          </p:cNvPr>
          <p:cNvSpPr txBox="1">
            <a:spLocks/>
          </p:cNvSpPr>
          <p:nvPr/>
        </p:nvSpPr>
        <p:spPr>
          <a:xfrm>
            <a:off x="838200" y="5587671"/>
            <a:ext cx="10515600" cy="548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3200" dirty="0"/>
          </a:p>
        </p:txBody>
      </p:sp>
      <p:sp>
        <p:nvSpPr>
          <p:cNvPr id="71" name="Rectangle 70">
            <a:extLst>
              <a:ext uri="{FF2B5EF4-FFF2-40B4-BE49-F238E27FC236}">
                <a16:creationId xmlns:a16="http://schemas.microsoft.com/office/drawing/2014/main" id="{443DFD6B-57D1-7AF1-B648-0690BFD4EC85}"/>
              </a:ext>
            </a:extLst>
          </p:cNvPr>
          <p:cNvSpPr/>
          <p:nvPr/>
        </p:nvSpPr>
        <p:spPr>
          <a:xfrm>
            <a:off x="1396827" y="5448457"/>
            <a:ext cx="9144000" cy="595975"/>
          </a:xfrm>
          <a:prstGeom prst="rect">
            <a:avLst/>
          </a:prstGeom>
          <a:solidFill>
            <a:srgbClr val="6787B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i="1" dirty="0">
                <a:ln w="0"/>
                <a:solidFill>
                  <a:schemeClr val="bg1"/>
                </a:solidFill>
                <a:effectLst>
                  <a:outerShdw blurRad="38100" dist="19050" dir="2700000" algn="tl" rotWithShape="0">
                    <a:schemeClr val="dk1">
                      <a:alpha val="40000"/>
                    </a:schemeClr>
                  </a:outerShdw>
                </a:effectLst>
                <a:latin typeface="Aptos" panose="020B0004020202020204" pitchFamily="34" charset="0"/>
              </a:rPr>
              <a:t>Host-NIC </a:t>
            </a:r>
            <a:r>
              <a:rPr lang="en-US" sz="2800" b="1" i="1" dirty="0" err="1">
                <a:ln w="0"/>
                <a:solidFill>
                  <a:schemeClr val="bg1"/>
                </a:solidFill>
                <a:effectLst>
                  <a:outerShdw blurRad="38100" dist="19050" dir="2700000" algn="tl" rotWithShape="0">
                    <a:schemeClr val="dk1">
                      <a:alpha val="40000"/>
                    </a:schemeClr>
                  </a:outerShdw>
                </a:effectLst>
                <a:latin typeface="Aptos" panose="020B0004020202020204" pitchFamily="34" charset="0"/>
              </a:rPr>
              <a:t>datapath</a:t>
            </a:r>
            <a:r>
              <a:rPr lang="en-US" sz="2800" b="1" i="1" dirty="0">
                <a:ln w="0"/>
                <a:solidFill>
                  <a:schemeClr val="bg1"/>
                </a:solidFill>
                <a:effectLst>
                  <a:outerShdw blurRad="38100" dist="19050" dir="2700000" algn="tl" rotWithShape="0">
                    <a:schemeClr val="dk1">
                      <a:alpha val="40000"/>
                    </a:schemeClr>
                  </a:outerShdw>
                </a:effectLst>
                <a:latin typeface="Aptos" panose="020B0004020202020204" pitchFamily="34" charset="0"/>
              </a:rPr>
              <a:t> by faster </a:t>
            </a:r>
            <a:r>
              <a:rPr lang="en-US" sz="2800" b="1" i="1" dirty="0" err="1">
                <a:ln w="0"/>
                <a:solidFill>
                  <a:schemeClr val="bg1"/>
                </a:solidFill>
                <a:effectLst>
                  <a:outerShdw blurRad="38100" dist="19050" dir="2700000" algn="tl" rotWithShape="0">
                    <a:schemeClr val="dk1">
                      <a:alpha val="40000"/>
                    </a:schemeClr>
                  </a:outerShdw>
                </a:effectLst>
                <a:latin typeface="Aptos" panose="020B0004020202020204" pitchFamily="34" charset="0"/>
              </a:rPr>
              <a:t>CXL.cache</a:t>
            </a:r>
            <a:r>
              <a:rPr lang="en-US" sz="2800" b="1" i="1" dirty="0">
                <a:ln w="0"/>
                <a:solidFill>
                  <a:schemeClr val="bg1"/>
                </a:solidFill>
                <a:effectLst>
                  <a:outerShdw blurRad="38100" dist="19050" dir="2700000" algn="tl" rotWithShape="0">
                    <a:schemeClr val="dk1">
                      <a:alpha val="40000"/>
                    </a:schemeClr>
                  </a:outerShdw>
                </a:effectLst>
                <a:latin typeface="Aptos" panose="020B0004020202020204" pitchFamily="34" charset="0"/>
              </a:rPr>
              <a:t> requests</a:t>
            </a:r>
          </a:p>
        </p:txBody>
      </p:sp>
      <p:sp>
        <p:nvSpPr>
          <p:cNvPr id="4" name="Slide Number Placeholder 3">
            <a:extLst>
              <a:ext uri="{FF2B5EF4-FFF2-40B4-BE49-F238E27FC236}">
                <a16:creationId xmlns:a16="http://schemas.microsoft.com/office/drawing/2014/main" id="{76FB59B3-8A77-D199-E0AA-CA0BD4A98C1D}"/>
              </a:ext>
            </a:extLst>
          </p:cNvPr>
          <p:cNvSpPr>
            <a:spLocks noGrp="1"/>
          </p:cNvSpPr>
          <p:nvPr>
            <p:ph type="sldNum" sz="quarter" idx="12"/>
          </p:nvPr>
        </p:nvSpPr>
        <p:spPr/>
        <p:txBody>
          <a:bodyPr/>
          <a:lstStyle/>
          <a:p>
            <a:fld id="{330EA680-D336-4FF7-8B7A-9848BB0A1C32}" type="slidenum">
              <a:rPr lang="en-US" smtClean="0"/>
              <a:t>9</a:t>
            </a:fld>
            <a:endParaRPr lang="en-US"/>
          </a:p>
        </p:txBody>
      </p:sp>
    </p:spTree>
    <p:extLst>
      <p:ext uri="{BB962C8B-B14F-4D97-AF65-F5344CB8AC3E}">
        <p14:creationId xmlns:p14="http://schemas.microsoft.com/office/powerpoint/2010/main" val="296903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linds(horizontal)">
                                      <p:cBhvr>
                                        <p:cTn id="7" dur="500"/>
                                        <p:tgtEl>
                                          <p:spTgt spid="59"/>
                                        </p:tgtEl>
                                      </p:cBhvr>
                                    </p:animEffect>
                                  </p:childTnLst>
                                </p:cTn>
                              </p:par>
                              <p:par>
                                <p:cTn id="8" presetID="3" presetClass="entr" presetSubtype="10"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blinds(horizontal)">
                                      <p:cBhvr>
                                        <p:cTn id="10" dur="500"/>
                                        <p:tgtEl>
                                          <p:spTgt spid="61"/>
                                        </p:tgtEl>
                                      </p:cBhvr>
                                    </p:animEffect>
                                  </p:childTnLst>
                                </p:cTn>
                              </p:par>
                              <p:par>
                                <p:cTn id="11" presetID="3" presetClass="entr" presetSubtype="1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blinds(horizontal)">
                                      <p:cBhvr>
                                        <p:cTn id="13" dur="500"/>
                                        <p:tgtEl>
                                          <p:spTgt spid="57"/>
                                        </p:tgtEl>
                                      </p:cBhvr>
                                    </p:animEffect>
                                  </p:childTnLst>
                                </p:cTn>
                              </p:par>
                              <p:par>
                                <p:cTn id="14" presetID="3" presetClass="entr" presetSubtype="10" fill="hold" grpId="0" nodeType="withEffect" nodePh="1">
                                  <p:stCondLst>
                                    <p:cond delay="0"/>
                                  </p:stCondLst>
                                  <p:endCondLst>
                                    <p:cond evt="begin" delay="0">
                                      <p:tn val="14"/>
                                    </p:cond>
                                  </p:endCondLst>
                                  <p:childTnLst>
                                    <p:set>
                                      <p:cBhvr>
                                        <p:cTn id="15" dur="1" fill="hold">
                                          <p:stCondLst>
                                            <p:cond delay="0"/>
                                          </p:stCondLst>
                                        </p:cTn>
                                        <p:tgtEl>
                                          <p:spTgt spid="68">
                                            <p:txEl>
                                              <p:pRg st="0" end="0"/>
                                            </p:txEl>
                                          </p:spTgt>
                                        </p:tgtEl>
                                        <p:attrNameLst>
                                          <p:attrName>style.visibility</p:attrName>
                                        </p:attrNameLst>
                                      </p:cBhvr>
                                      <p:to>
                                        <p:strVal val="visible"/>
                                      </p:to>
                                    </p:set>
                                    <p:animEffect transition="in" filter="blinds(horizontal)">
                                      <p:cBhvr>
                                        <p:cTn id="16" dur="500"/>
                                        <p:tgtEl>
                                          <p:spTgt spid="68">
                                            <p:txEl>
                                              <p:pRg st="0" end="0"/>
                                            </p:txEl>
                                          </p:spTgt>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build="allAtOnce"/>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2386</TotalTime>
  <Words>2654</Words>
  <Application>Microsoft Office PowerPoint</Application>
  <PresentationFormat>Widescreen</PresentationFormat>
  <Paragraphs>384</Paragraphs>
  <Slides>24</Slides>
  <Notes>20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Re-architecting End-host Networking with CXL:  Coherence, Memory, and Offloading</vt:lpstr>
      <vt:lpstr>End-host Networking</vt:lpstr>
      <vt:lpstr>PCIe Latency Contribution</vt:lpstr>
      <vt:lpstr>Involved PCIe Operations</vt:lpstr>
      <vt:lpstr>Our Answer: Compute Express Link (CXL)</vt:lpstr>
      <vt:lpstr>PCIe vs. CXL</vt:lpstr>
      <vt:lpstr>PCIe vs. CXL cont.</vt:lpstr>
      <vt:lpstr>Coherence: Type-1 CXL-NIC</vt:lpstr>
      <vt:lpstr>Coherence: Type-1 CXL-NIC</vt:lpstr>
      <vt:lpstr>Coherence: Type-1 CXL-NIC</vt:lpstr>
      <vt:lpstr>Coherence: Type-1 CXL-NIC</vt:lpstr>
      <vt:lpstr>Memory: Type-2 CXL-NIC</vt:lpstr>
      <vt:lpstr>Memory: Type-2 CXL-NIC</vt:lpstr>
      <vt:lpstr>Memory: Type-2 CXL-NIC</vt:lpstr>
      <vt:lpstr>Offload: Network-App. Co-acceleration</vt:lpstr>
      <vt:lpstr>Evaluation</vt:lpstr>
      <vt:lpstr>Type-1 CXL-NIC</vt:lpstr>
      <vt:lpstr>Loopback test - Latency</vt:lpstr>
      <vt:lpstr>Lookback test - Throughput</vt:lpstr>
      <vt:lpstr>Type-2 CXL-NIC</vt:lpstr>
      <vt:lpstr>Type-2 CXL-NIC</vt:lpstr>
      <vt:lpstr>Network-App. Co-acceleration</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Ji, Houxiang</cp:lastModifiedBy>
  <cp:revision>7</cp:revision>
  <dcterms:created xsi:type="dcterms:W3CDTF">2025-10-10T22:20:11Z</dcterms:created>
  <dcterms:modified xsi:type="dcterms:W3CDTF">2025-10-21T22:47:50Z</dcterms:modified>
</cp:coreProperties>
</file>