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3" r:id="rId4"/>
  </p:sldMasterIdLst>
  <p:notesMasterIdLst>
    <p:notesMasterId r:id="rId28"/>
  </p:notesMasterIdLst>
  <p:handoutMasterIdLst>
    <p:handoutMasterId r:id="rId29"/>
  </p:handoutMasterIdLst>
  <p:sldIdLst>
    <p:sldId id="334" r:id="rId5"/>
    <p:sldId id="2147475576" r:id="rId6"/>
    <p:sldId id="2147475591" r:id="rId7"/>
    <p:sldId id="2147475575" r:id="rId8"/>
    <p:sldId id="2147475578" r:id="rId9"/>
    <p:sldId id="2147475577" r:id="rId10"/>
    <p:sldId id="2147475604" r:id="rId11"/>
    <p:sldId id="2147475605" r:id="rId12"/>
    <p:sldId id="2147475530" r:id="rId13"/>
    <p:sldId id="2103813656" r:id="rId14"/>
    <p:sldId id="2147475592" r:id="rId15"/>
    <p:sldId id="2147475580" r:id="rId16"/>
    <p:sldId id="2147475581" r:id="rId17"/>
    <p:sldId id="2147475593" r:id="rId18"/>
    <p:sldId id="2147475582" r:id="rId19"/>
    <p:sldId id="2147475583" r:id="rId20"/>
    <p:sldId id="2147475586" r:id="rId21"/>
    <p:sldId id="2147475594" r:id="rId22"/>
    <p:sldId id="2147475595" r:id="rId23"/>
    <p:sldId id="2147475596" r:id="rId24"/>
    <p:sldId id="2147475588" r:id="rId25"/>
    <p:sldId id="2147475603" r:id="rId26"/>
    <p:sldId id="2147475597" r:id="rId27"/>
  </p:sldIdLst>
  <p:sldSz cx="12192000" cy="6858000"/>
  <p:notesSz cx="6858000" cy="9144000"/>
  <p:embeddedFontLst>
    <p:embeddedFont>
      <p:font typeface="맑은 고딕" panose="020B0503020000020004" pitchFamily="34" charset="-127"/>
      <p:regular r:id="rId30"/>
      <p:bold r:id="rId31"/>
    </p:embeddedFont>
    <p:embeddedFont>
      <p:font typeface="Intel Clear" panose="020B0604020203020204" pitchFamily="34" charset="0"/>
      <p:regular r:id="rId32"/>
      <p:bold r:id="rId33"/>
      <p:italic r:id="rId34"/>
      <p:boldItalic r:id="rId35"/>
    </p:embeddedFont>
    <p:embeddedFont>
      <p:font typeface="Intel Clear Bold" panose="020B0704020203020204" pitchFamily="34" charset="0"/>
      <p:bold r:id="rId36"/>
    </p:embeddedFont>
    <p:embeddedFont>
      <p:font typeface="IntelOne Display Light" panose="020B0403020203020204" pitchFamily="34" charset="0"/>
      <p:regular r:id="rId37"/>
    </p:embeddedFont>
    <p:embeddedFont>
      <p:font typeface="IntelOne Display Regular" panose="020B0503020203020204" pitchFamily="34" charset="0"/>
      <p:regular r:id="rId38"/>
    </p:embeddedFont>
    <p:embeddedFont>
      <p:font typeface="IntelOne Text" panose="020B0503020203020204" pitchFamily="34" charset="0"/>
      <p:regular r:id="rId39"/>
      <p:italic r:id="rId40"/>
    </p:embeddedFont>
    <p:embeddedFont>
      <p:font typeface="IntelOne Text Light" panose="020B0403020203020204" pitchFamily="34" charset="0"/>
      <p:regular r:id="rId41"/>
      <p:italic r:id="rId42"/>
    </p:embeddedFont>
    <p:embeddedFont>
      <p:font typeface="Segoe UI" panose="020B0502040204020203" pitchFamily="34"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ull presentation" id="{832AA162-1DC5-C24D-9D70-F4F75D76E287}">
          <p14:sldIdLst>
            <p14:sldId id="334"/>
            <p14:sldId id="2147475576"/>
            <p14:sldId id="2147475591"/>
            <p14:sldId id="2147475575"/>
            <p14:sldId id="2147475578"/>
            <p14:sldId id="2147475577"/>
            <p14:sldId id="2147475604"/>
            <p14:sldId id="2147475605"/>
            <p14:sldId id="2147475530"/>
            <p14:sldId id="2103813656"/>
            <p14:sldId id="2147475592"/>
            <p14:sldId id="2147475580"/>
            <p14:sldId id="2147475581"/>
            <p14:sldId id="2147475593"/>
            <p14:sldId id="2147475582"/>
            <p14:sldId id="2147475583"/>
            <p14:sldId id="2147475586"/>
            <p14:sldId id="2147475594"/>
            <p14:sldId id="2147475595"/>
            <p14:sldId id="2147475596"/>
            <p14:sldId id="2147475588"/>
            <p14:sldId id="2147475603"/>
            <p14:sldId id="214747559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9D2458-7B5A-49D5-A583-543DBC855ECE}" v="433" dt="2024-04-25T22:38:42.0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506" autoAdjust="0"/>
  </p:normalViewPr>
  <p:slideViewPr>
    <p:cSldViewPr snapToGrid="0">
      <p:cViewPr>
        <p:scale>
          <a:sx n="75" d="100"/>
          <a:sy n="75" d="100"/>
        </p:scale>
        <p:origin x="1872" y="78"/>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0.fntdata"/><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handoutMaster" Target="handoutMasters/handoutMaster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7.fntdata"/><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6.xml"/><Relationship Id="rId41"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211007-55DD-4953-AA4C-568C7B9607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0567F65-DC68-4D72-B0D6-C6DEFAE5AD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D64F017-A209-439E-A6E7-15E23391106E}" type="datetimeFigureOut">
              <a:rPr lang="en-US" smtClean="0"/>
              <a:t>4/29/2024</a:t>
            </a:fld>
            <a:endParaRPr lang="en-US"/>
          </a:p>
        </p:txBody>
      </p:sp>
      <p:sp>
        <p:nvSpPr>
          <p:cNvPr id="4" name="Footer Placeholder 3">
            <a:extLst>
              <a:ext uri="{FF2B5EF4-FFF2-40B4-BE49-F238E27FC236}">
                <a16:creationId xmlns:a16="http://schemas.microsoft.com/office/drawing/2014/main" id="{7B566DC2-A8B8-4C33-A060-005B53726CC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D8570C6-85C2-4AE0-96F9-E1FC620A573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12D0A4D-AC6F-4705-8F3E-F6ED0C7AB3F2}" type="slidenum">
              <a:rPr lang="en-US" smtClean="0"/>
              <a:t>‹#›</a:t>
            </a:fld>
            <a:endParaRPr lang="en-US"/>
          </a:p>
        </p:txBody>
      </p:sp>
    </p:spTree>
    <p:extLst>
      <p:ext uri="{BB962C8B-B14F-4D97-AF65-F5344CB8AC3E}">
        <p14:creationId xmlns:p14="http://schemas.microsoft.com/office/powerpoint/2010/main" val="33209309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3EC105-3E63-4709-9ECA-2EB22CB2AA34}" type="datetimeFigureOut">
              <a:rPr lang="en-US" smtClean="0"/>
              <a:t>4/29/2024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D92567-D7D7-4223-A842-9A06E6D4E1F9}" type="slidenum">
              <a:rPr lang="en-US" smtClean="0"/>
              <a:t>‹#›</a:t>
            </a:fld>
            <a:endParaRPr lang="en-US"/>
          </a:p>
        </p:txBody>
      </p:sp>
    </p:spTree>
    <p:extLst>
      <p:ext uri="{BB962C8B-B14F-4D97-AF65-F5344CB8AC3E}">
        <p14:creationId xmlns:p14="http://schemas.microsoft.com/office/powerpoint/2010/main" val="3227566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today I’m going to talk about the Intel data streaming accelerator or DSA, an on-chip accelerator on Modern Intel Xeon CPUs for data transformations. This is a joint work between Intel and university of Illinois.</a:t>
            </a:r>
          </a:p>
        </p:txBody>
      </p:sp>
    </p:spTree>
    <p:extLst>
      <p:ext uri="{BB962C8B-B14F-4D97-AF65-F5344CB8AC3E}">
        <p14:creationId xmlns:p14="http://schemas.microsoft.com/office/powerpoint/2010/main" val="3485366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a:p>
            <a:endParaRPr lang="en-US" dirty="0"/>
          </a:p>
          <a:p>
            <a:r>
              <a:rPr lang="en-US" dirty="0"/>
              <a:t>Regarding software enablement, collaborating with the open-source communities, we’ve built rich DSA ecosystems all the way from OS, VMM, libraries, frameworks, to upper level applications.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6E5305-4E88-48BF-80E7-5430F73229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Helvetica Neue"/>
            </a:endParaRPr>
          </a:p>
        </p:txBody>
      </p:sp>
    </p:spTree>
    <p:extLst>
      <p:ext uri="{BB962C8B-B14F-4D97-AF65-F5344CB8AC3E}">
        <p14:creationId xmlns:p14="http://schemas.microsoft.com/office/powerpoint/2010/main" val="2518285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a:p>
            <a:endParaRPr lang="en-US" dirty="0"/>
          </a:p>
          <a:p>
            <a:r>
              <a:rPr lang="en-US" dirty="0"/>
              <a:t>And I want to highlight two libraries that facilitate DSA’s adoption in applications. They are DML and DTO</a:t>
            </a:r>
          </a:p>
          <a:p>
            <a:endParaRPr lang="en-US" dirty="0"/>
          </a:p>
          <a:p>
            <a:r>
              <a:rPr lang="en-US" dirty="0"/>
              <a:t>DML, stands for data mover library. </a:t>
            </a:r>
          </a:p>
          <a:p>
            <a:endParaRPr lang="en-US" dirty="0"/>
          </a:p>
          <a:p>
            <a:r>
              <a:rPr lang="en-US" dirty="0"/>
              <a:t>It provides a set of high-level APIs for user, hiding the low-level DSA hardware details </a:t>
            </a:r>
          </a:p>
          <a:p>
            <a:endParaRPr lang="en-US" dirty="0"/>
          </a:p>
          <a:p>
            <a:r>
              <a:rPr lang="en-US" dirty="0"/>
              <a:t>DTO is DSA transparent offloading library</a:t>
            </a:r>
          </a:p>
          <a:p>
            <a:endParaRPr lang="en-US" dirty="0"/>
          </a:p>
          <a:p>
            <a:r>
              <a:rPr lang="en-US" dirty="0"/>
              <a:t>It intercepts the default system functions like </a:t>
            </a:r>
            <a:r>
              <a:rPr lang="en-US" dirty="0" err="1"/>
              <a:t>memcpy</a:t>
            </a:r>
            <a:r>
              <a:rPr lang="en-US" dirty="0"/>
              <a:t> and replace them with the corresponding DSA functions adaptively. User don’t even need to recompile their program!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6E5305-4E88-48BF-80E7-5430F73229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Helvetica Neue"/>
            </a:endParaRPr>
          </a:p>
        </p:txBody>
      </p:sp>
    </p:spTree>
    <p:extLst>
      <p:ext uri="{BB962C8B-B14F-4D97-AF65-F5344CB8AC3E}">
        <p14:creationId xmlns:p14="http://schemas.microsoft.com/office/powerpoint/2010/main" val="121088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some performance numbers of DSA. These numbers are measured from the open-source DSA-perf-micros benchmark on an Intel 4</a:t>
            </a:r>
            <a:r>
              <a:rPr lang="en-US" baseline="30000" dirty="0"/>
              <a:t>th</a:t>
            </a:r>
            <a:r>
              <a:rPr lang="en-US" dirty="0"/>
              <a:t> gen Xeon processor.</a:t>
            </a:r>
          </a:p>
          <a:p>
            <a:r>
              <a:rPr lang="en-US" dirty="0"/>
              <a:t>For simplicity we only show the memory move performance in this presentation.</a:t>
            </a:r>
          </a:p>
          <a:p>
            <a:endParaRPr lang="en-US" dirty="0"/>
          </a:p>
          <a:p>
            <a:r>
              <a:rPr lang="en-US" dirty="0"/>
              <a:t>The first plot show the throughput of a single DSA instance, normalized to that of a single CPU core.</a:t>
            </a:r>
          </a:p>
          <a:p>
            <a:endParaRPr lang="en-US" dirty="0"/>
          </a:p>
          <a:p>
            <a:r>
              <a:rPr lang="en-US" dirty="0"/>
              <a:t>As we can see, as long as the data transfer size is not very small, DSA always has notable throughput benefit over CPU core, and this can lead to as high as 5 CPU core saving.</a:t>
            </a:r>
          </a:p>
          <a:p>
            <a:endParaRPr lang="en-US" dirty="0"/>
          </a:p>
          <a:p>
            <a:r>
              <a:rPr lang="en-US" dirty="0"/>
              <a:t>Also, since more tasks are processed by the DSA HW, operating DSA in async mode always provides more benefits. But this may require more software changes.</a:t>
            </a:r>
          </a:p>
          <a:p>
            <a:endParaRPr lang="en-US" dirty="0"/>
          </a:p>
          <a:p>
            <a:endParaRPr lang="en-US" dirty="0"/>
          </a:p>
        </p:txBody>
      </p:sp>
      <p:sp>
        <p:nvSpPr>
          <p:cNvPr id="4" name="Slide Number Placeholder 3"/>
          <p:cNvSpPr>
            <a:spLocks noGrp="1"/>
          </p:cNvSpPr>
          <p:nvPr>
            <p:ph type="sldNum" sz="quarter" idx="5"/>
          </p:nvPr>
        </p:nvSpPr>
        <p:spPr/>
        <p:txBody>
          <a:bodyPr/>
          <a:lstStyle/>
          <a:p>
            <a:fld id="{43D92567-D7D7-4223-A842-9A06E6D4E1F9}" type="slidenum">
              <a:rPr lang="en-US" smtClean="0"/>
              <a:t>12</a:t>
            </a:fld>
            <a:endParaRPr lang="en-US"/>
          </a:p>
        </p:txBody>
      </p:sp>
    </p:spTree>
    <p:extLst>
      <p:ext uri="{BB962C8B-B14F-4D97-AF65-F5344CB8AC3E}">
        <p14:creationId xmlns:p14="http://schemas.microsoft.com/office/powerpoint/2010/main" val="1074122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then see how DSA performance can scale with multiple instances on the same CPU package </a:t>
            </a:r>
          </a:p>
          <a:p>
            <a:endParaRPr lang="en-US" dirty="0"/>
          </a:p>
          <a:p>
            <a:r>
              <a:rPr lang="en-US" dirty="0"/>
              <a:t>As we can see, the aggregate throughput scale almost linearly with the number of DSA instances </a:t>
            </a:r>
          </a:p>
          <a:p>
            <a:endParaRPr lang="en-US" dirty="0"/>
          </a:p>
          <a:p>
            <a:r>
              <a:rPr lang="en-US" dirty="0"/>
              <a:t>Note that, in some extreme cases, the DSA aggregate throughput is limited by the system memory bandwidth, as more data is trashed to the DRAM, instead of DDIO-ed to the last-level cache </a:t>
            </a:r>
          </a:p>
        </p:txBody>
      </p:sp>
      <p:sp>
        <p:nvSpPr>
          <p:cNvPr id="4" name="Slide Number Placeholder 3"/>
          <p:cNvSpPr>
            <a:spLocks noGrp="1"/>
          </p:cNvSpPr>
          <p:nvPr>
            <p:ph type="sldNum" sz="quarter" idx="5"/>
          </p:nvPr>
        </p:nvSpPr>
        <p:spPr/>
        <p:txBody>
          <a:bodyPr/>
          <a:lstStyle/>
          <a:p>
            <a:fld id="{43D92567-D7D7-4223-A842-9A06E6D4E1F9}" type="slidenum">
              <a:rPr lang="en-US" smtClean="0"/>
              <a:t>13</a:t>
            </a:fld>
            <a:endParaRPr lang="en-US"/>
          </a:p>
        </p:txBody>
      </p:sp>
    </p:spTree>
    <p:extLst>
      <p:ext uri="{BB962C8B-B14F-4D97-AF65-F5344CB8AC3E}">
        <p14:creationId xmlns:p14="http://schemas.microsoft.com/office/powerpoint/2010/main" val="1414339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let’s see how DSA can benefit CXL memory. </a:t>
            </a:r>
          </a:p>
          <a:p>
            <a:r>
              <a:rPr lang="en-US" dirty="0"/>
              <a:t>CXL memory is an emerging technique that expand the memory capacity with a secondary but slower memory tier.</a:t>
            </a:r>
          </a:p>
          <a:p>
            <a:endParaRPr lang="en-US" dirty="0"/>
          </a:p>
          <a:p>
            <a:r>
              <a:rPr lang="en-US" dirty="0"/>
              <a:t>In this plot we show the throughput of CPU and DSA for data transfer between the host DRAM and CXL memory.</a:t>
            </a:r>
          </a:p>
          <a:p>
            <a:endParaRPr lang="en-US" dirty="0"/>
          </a:p>
          <a:p>
            <a:r>
              <a:rPr lang="en-US" dirty="0"/>
              <a:t>In these cases, DSA shows even larger benefits over CPU cores, showing its great potential in modern tiered memory management.</a:t>
            </a:r>
          </a:p>
          <a:p>
            <a:endParaRPr lang="en-US" dirty="0"/>
          </a:p>
          <a:p>
            <a:r>
              <a:rPr lang="en-US" dirty="0"/>
              <a:t>This is because DSA is more latency-tolerant, while the CPU core has to wait the outgoing memory requests in the load-store queue, limiting its parallelism. </a:t>
            </a:r>
          </a:p>
        </p:txBody>
      </p:sp>
      <p:sp>
        <p:nvSpPr>
          <p:cNvPr id="4" name="Slide Number Placeholder 3"/>
          <p:cNvSpPr>
            <a:spLocks noGrp="1"/>
          </p:cNvSpPr>
          <p:nvPr>
            <p:ph type="sldNum" sz="quarter" idx="5"/>
          </p:nvPr>
        </p:nvSpPr>
        <p:spPr/>
        <p:txBody>
          <a:bodyPr/>
          <a:lstStyle/>
          <a:p>
            <a:fld id="{43D92567-D7D7-4223-A842-9A06E6D4E1F9}" type="slidenum">
              <a:rPr lang="en-US" smtClean="0"/>
              <a:t>14</a:t>
            </a:fld>
            <a:endParaRPr lang="en-US"/>
          </a:p>
        </p:txBody>
      </p:sp>
    </p:spTree>
    <p:extLst>
      <p:ext uri="{BB962C8B-B14F-4D97-AF65-F5344CB8AC3E}">
        <p14:creationId xmlns:p14="http://schemas.microsoft.com/office/powerpoint/2010/main" val="2767690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learn more about DSA’s architecture, performance, and software support, please see the paper for more details.</a:t>
            </a:r>
          </a:p>
        </p:txBody>
      </p:sp>
      <p:sp>
        <p:nvSpPr>
          <p:cNvPr id="4" name="Slide Number Placeholder 3"/>
          <p:cNvSpPr>
            <a:spLocks noGrp="1"/>
          </p:cNvSpPr>
          <p:nvPr>
            <p:ph type="sldNum" sz="quarter" idx="5"/>
          </p:nvPr>
        </p:nvSpPr>
        <p:spPr/>
        <p:txBody>
          <a:bodyPr/>
          <a:lstStyle/>
          <a:p>
            <a:fld id="{43D92567-D7D7-4223-A842-9A06E6D4E1F9}" type="slidenum">
              <a:rPr lang="en-US" smtClean="0"/>
              <a:t>15</a:t>
            </a:fld>
            <a:endParaRPr lang="en-US"/>
          </a:p>
        </p:txBody>
      </p:sp>
    </p:spTree>
    <p:extLst>
      <p:ext uri="{BB962C8B-B14F-4D97-AF65-F5344CB8AC3E}">
        <p14:creationId xmlns:p14="http://schemas.microsoft.com/office/powerpoint/2010/main" val="3686923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all said, you may think “hey, this is cool! But how can I know I can benefit from DSA, I don’t want to get my hands dirty immediately…”</a:t>
            </a:r>
          </a:p>
          <a:p>
            <a:endParaRPr lang="en-US" dirty="0"/>
          </a:p>
          <a:p>
            <a:r>
              <a:rPr lang="en-US" dirty="0"/>
              <a:t>That’s a great question. So here we suggest a step-by-step usage of DSA with little pain.</a:t>
            </a:r>
          </a:p>
          <a:p>
            <a:endParaRPr lang="en-US" dirty="0"/>
          </a:p>
          <a:p>
            <a:r>
              <a:rPr lang="en-US" dirty="0"/>
              <a:t>First, you can try DTO that transparently offloads tasks to DSA for you. It’s painless and just requires a couple of configuration.</a:t>
            </a:r>
          </a:p>
          <a:p>
            <a:endParaRPr lang="en-US" dirty="0"/>
          </a:p>
          <a:p>
            <a:r>
              <a:rPr lang="en-US" dirty="0"/>
              <a:t>Then, if you want more control and more benefit, you can consider the DML APIs in your code.</a:t>
            </a:r>
          </a:p>
          <a:p>
            <a:endParaRPr lang="en-US" dirty="0"/>
          </a:p>
          <a:p>
            <a:r>
              <a:rPr lang="en-US" dirty="0"/>
              <a:t>And finally, if you really want to squeeze every cycles out of DSA, changing programming models can be a good thing to try.</a:t>
            </a:r>
          </a:p>
        </p:txBody>
      </p:sp>
      <p:sp>
        <p:nvSpPr>
          <p:cNvPr id="4" name="Slide Number Placeholder 3"/>
          <p:cNvSpPr>
            <a:spLocks noGrp="1"/>
          </p:cNvSpPr>
          <p:nvPr>
            <p:ph type="sldNum" sz="quarter" idx="5"/>
          </p:nvPr>
        </p:nvSpPr>
        <p:spPr/>
        <p:txBody>
          <a:bodyPr/>
          <a:lstStyle/>
          <a:p>
            <a:fld id="{43D92567-D7D7-4223-A842-9A06E6D4E1F9}" type="slidenum">
              <a:rPr lang="en-US" smtClean="0"/>
              <a:t>16</a:t>
            </a:fld>
            <a:endParaRPr lang="en-US"/>
          </a:p>
        </p:txBody>
      </p:sp>
    </p:spTree>
    <p:extLst>
      <p:ext uri="{BB962C8B-B14F-4D97-AF65-F5344CB8AC3E}">
        <p14:creationId xmlns:p14="http://schemas.microsoft.com/office/powerpoint/2010/main" val="2082597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let’s take a specific example to see how DSA, with guidelines, can be adopted and benefit a real-world application.</a:t>
            </a:r>
          </a:p>
          <a:p>
            <a:endParaRPr lang="en-US" dirty="0"/>
          </a:p>
          <a:p>
            <a:r>
              <a:rPr lang="en-US" dirty="0"/>
              <a:t>Here we choose DPDK </a:t>
            </a:r>
            <a:r>
              <a:rPr lang="en-US" dirty="0" err="1"/>
              <a:t>Vhost</a:t>
            </a:r>
            <a:r>
              <a:rPr lang="en-US" dirty="0"/>
              <a:t>, a </a:t>
            </a:r>
            <a:r>
              <a:rPr lang="en-US" dirty="0" err="1"/>
              <a:t>VirtIO</a:t>
            </a:r>
            <a:r>
              <a:rPr lang="en-US" dirty="0"/>
              <a:t> backend implementation for virtual network devices</a:t>
            </a:r>
          </a:p>
          <a:p>
            <a:endParaRPr lang="en-US" dirty="0"/>
          </a:p>
          <a:p>
            <a:r>
              <a:rPr lang="en-US" dirty="0"/>
              <a:t>And it’s widely used in software switches for VMs.</a:t>
            </a:r>
          </a:p>
        </p:txBody>
      </p:sp>
      <p:sp>
        <p:nvSpPr>
          <p:cNvPr id="4" name="Slide Number Placeholder 3"/>
          <p:cNvSpPr>
            <a:spLocks noGrp="1"/>
          </p:cNvSpPr>
          <p:nvPr>
            <p:ph type="sldNum" sz="quarter" idx="5"/>
          </p:nvPr>
        </p:nvSpPr>
        <p:spPr/>
        <p:txBody>
          <a:bodyPr/>
          <a:lstStyle/>
          <a:p>
            <a:fld id="{43D92567-D7D7-4223-A842-9A06E6D4E1F9}" type="slidenum">
              <a:rPr lang="en-US" smtClean="0"/>
              <a:t>17</a:t>
            </a:fld>
            <a:endParaRPr lang="en-US"/>
          </a:p>
        </p:txBody>
      </p:sp>
    </p:spTree>
    <p:extLst>
      <p:ext uri="{BB962C8B-B14F-4D97-AF65-F5344CB8AC3E}">
        <p14:creationId xmlns:p14="http://schemas.microsoft.com/office/powerpoint/2010/main" val="306775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DSA can be used for data movement between VMs and software switch </a:t>
            </a:r>
          </a:p>
        </p:txBody>
      </p:sp>
      <p:sp>
        <p:nvSpPr>
          <p:cNvPr id="4" name="Slide Number Placeholder 3"/>
          <p:cNvSpPr>
            <a:spLocks noGrp="1"/>
          </p:cNvSpPr>
          <p:nvPr>
            <p:ph type="sldNum" sz="quarter" idx="5"/>
          </p:nvPr>
        </p:nvSpPr>
        <p:spPr/>
        <p:txBody>
          <a:bodyPr/>
          <a:lstStyle/>
          <a:p>
            <a:fld id="{43D92567-D7D7-4223-A842-9A06E6D4E1F9}" type="slidenum">
              <a:rPr lang="en-US" smtClean="0"/>
              <a:t>18</a:t>
            </a:fld>
            <a:endParaRPr lang="en-US"/>
          </a:p>
        </p:txBody>
      </p:sp>
    </p:spTree>
    <p:extLst>
      <p:ext uri="{BB962C8B-B14F-4D97-AF65-F5344CB8AC3E}">
        <p14:creationId xmlns:p14="http://schemas.microsoft.com/office/powerpoint/2010/main" val="10931747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several guidelines for software developers,</a:t>
            </a:r>
          </a:p>
          <a:p>
            <a:endParaRPr lang="en-US" dirty="0"/>
          </a:p>
          <a:p>
            <a:r>
              <a:rPr lang="en-US" dirty="0"/>
              <a:t>Some of them are about the programming model, and task size,</a:t>
            </a:r>
          </a:p>
          <a:p>
            <a:endParaRPr lang="en-US" dirty="0"/>
          </a:p>
          <a:p>
            <a:r>
              <a:rPr lang="en-US" dirty="0"/>
              <a:t>Some are about  the DSA HW configurations like engines and SWQ/DWQ usages,</a:t>
            </a:r>
          </a:p>
          <a:p>
            <a:endParaRPr lang="en-US" dirty="0"/>
          </a:p>
          <a:p>
            <a:r>
              <a:rPr lang="en-US" dirty="0"/>
              <a:t>And some are about the right way to interact with cache and memory hierarchy</a:t>
            </a:r>
          </a:p>
        </p:txBody>
      </p:sp>
      <p:sp>
        <p:nvSpPr>
          <p:cNvPr id="4" name="Slide Number Placeholder 3"/>
          <p:cNvSpPr>
            <a:spLocks noGrp="1"/>
          </p:cNvSpPr>
          <p:nvPr>
            <p:ph type="sldNum" sz="quarter" idx="5"/>
          </p:nvPr>
        </p:nvSpPr>
        <p:spPr/>
        <p:txBody>
          <a:bodyPr/>
          <a:lstStyle/>
          <a:p>
            <a:fld id="{43D92567-D7D7-4223-A842-9A06E6D4E1F9}" type="slidenum">
              <a:rPr lang="en-US" smtClean="0"/>
              <a:t>19</a:t>
            </a:fld>
            <a:endParaRPr lang="en-US"/>
          </a:p>
        </p:txBody>
      </p:sp>
    </p:spTree>
    <p:extLst>
      <p:ext uri="{BB962C8B-B14F-4D97-AF65-F5344CB8AC3E}">
        <p14:creationId xmlns:p14="http://schemas.microsoft.com/office/powerpoint/2010/main" val="568845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modern datacenter, the datacenter and systems tax has become a big problem.</a:t>
            </a:r>
          </a:p>
          <a:p>
            <a:endParaRPr lang="en-US" dirty="0"/>
          </a:p>
          <a:p>
            <a:r>
              <a:rPr lang="en-US" dirty="0"/>
              <a:t>It refer to the CPU cycles used for fundamental infra and software routines, which could have been spent on the actual applications and workloads.</a:t>
            </a:r>
          </a:p>
          <a:p>
            <a:endParaRPr lang="en-US" dirty="0"/>
          </a:p>
          <a:p>
            <a:r>
              <a:rPr lang="en-US" dirty="0"/>
              <a:t>Identified by Google back to 2015, datacenter and systems tax includes but are not limited to </a:t>
            </a:r>
            <a:r>
              <a:rPr lang="en-US" dirty="0" err="1"/>
              <a:t>memmove</a:t>
            </a:r>
            <a:r>
              <a:rPr lang="en-US" dirty="0"/>
              <a:t>, </a:t>
            </a:r>
            <a:r>
              <a:rPr lang="en-US" dirty="0" err="1"/>
              <a:t>rpc</a:t>
            </a:r>
            <a:r>
              <a:rPr lang="en-US" dirty="0"/>
              <a:t>, </a:t>
            </a:r>
            <a:r>
              <a:rPr lang="en-US" dirty="0" err="1"/>
              <a:t>protobuf</a:t>
            </a:r>
            <a:r>
              <a:rPr lang="en-US" dirty="0"/>
              <a:t>, hashing.</a:t>
            </a:r>
          </a:p>
          <a:p>
            <a:endParaRPr lang="en-US" dirty="0"/>
          </a:p>
        </p:txBody>
      </p:sp>
      <p:sp>
        <p:nvSpPr>
          <p:cNvPr id="4" name="Slide Number Placeholder 3"/>
          <p:cNvSpPr>
            <a:spLocks noGrp="1"/>
          </p:cNvSpPr>
          <p:nvPr>
            <p:ph type="sldNum" sz="quarter" idx="5"/>
          </p:nvPr>
        </p:nvSpPr>
        <p:spPr/>
        <p:txBody>
          <a:bodyPr/>
          <a:lstStyle/>
          <a:p>
            <a:fld id="{43D92567-D7D7-4223-A842-9A06E6D4E1F9}" type="slidenum">
              <a:rPr lang="en-US" smtClean="0"/>
              <a:t>2</a:t>
            </a:fld>
            <a:endParaRPr lang="en-US"/>
          </a:p>
        </p:txBody>
      </p:sp>
    </p:spTree>
    <p:extLst>
      <p:ext uri="{BB962C8B-B14F-4D97-AF65-F5344CB8AC3E}">
        <p14:creationId xmlns:p14="http://schemas.microsoft.com/office/powerpoint/2010/main" val="1687390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those guidelines applied in the DSA adoption to </a:t>
            </a:r>
            <a:r>
              <a:rPr lang="en-US" dirty="0" err="1"/>
              <a:t>Vhost</a:t>
            </a:r>
            <a:r>
              <a:rPr lang="en-US" dirty="0"/>
              <a:t>, we see significant packet processing improvement compared to CPU, where DSA can help process packets with different sizes at a constant rate. </a:t>
            </a:r>
          </a:p>
        </p:txBody>
      </p:sp>
      <p:sp>
        <p:nvSpPr>
          <p:cNvPr id="4" name="Slide Number Placeholder 3"/>
          <p:cNvSpPr>
            <a:spLocks noGrp="1"/>
          </p:cNvSpPr>
          <p:nvPr>
            <p:ph type="sldNum" sz="quarter" idx="5"/>
          </p:nvPr>
        </p:nvSpPr>
        <p:spPr/>
        <p:txBody>
          <a:bodyPr/>
          <a:lstStyle/>
          <a:p>
            <a:fld id="{43D92567-D7D7-4223-A842-9A06E6D4E1F9}" type="slidenum">
              <a:rPr lang="en-US" smtClean="0"/>
              <a:t>20</a:t>
            </a:fld>
            <a:endParaRPr lang="en-US"/>
          </a:p>
        </p:txBody>
      </p:sp>
    </p:spTree>
    <p:extLst>
      <p:ext uri="{BB962C8B-B14F-4D97-AF65-F5344CB8AC3E}">
        <p14:creationId xmlns:p14="http://schemas.microsoft.com/office/powerpoint/2010/main" val="4032088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conclude, Intel DSA is here in modern Intel Xeon processors to reduce the datacenter taxes, providing strong performance and ease-of-use.</a:t>
            </a:r>
          </a:p>
          <a:p>
            <a:endParaRPr lang="en-US" dirty="0"/>
          </a:p>
          <a:p>
            <a:r>
              <a:rPr lang="en-US" dirty="0"/>
              <a:t>This work provides a comprehensive introduction, performance characterization, and guidelines of DSA usage.</a:t>
            </a:r>
          </a:p>
          <a:p>
            <a:endParaRPr lang="en-US" dirty="0"/>
          </a:p>
          <a:p>
            <a:r>
              <a:rPr lang="en-US" dirty="0"/>
              <a:t>And we hope this can pave the way for broader adoption, more novel usage, and more research of DSA in the community.</a:t>
            </a:r>
          </a:p>
          <a:p>
            <a:endParaRPr lang="en-US" dirty="0"/>
          </a:p>
          <a:p>
            <a:r>
              <a:rPr lang="en-US" dirty="0"/>
              <a:t>Thanks for your attention, and I’m happy to take questions. </a:t>
            </a:r>
          </a:p>
        </p:txBody>
      </p:sp>
      <p:sp>
        <p:nvSpPr>
          <p:cNvPr id="4" name="Slide Number Placeholder 3"/>
          <p:cNvSpPr>
            <a:spLocks noGrp="1"/>
          </p:cNvSpPr>
          <p:nvPr>
            <p:ph type="sldNum" sz="quarter" idx="5"/>
          </p:nvPr>
        </p:nvSpPr>
        <p:spPr/>
        <p:txBody>
          <a:bodyPr/>
          <a:lstStyle/>
          <a:p>
            <a:fld id="{43D92567-D7D7-4223-A842-9A06E6D4E1F9}" type="slidenum">
              <a:rPr lang="en-US" smtClean="0"/>
              <a:t>21</a:t>
            </a:fld>
            <a:endParaRPr lang="en-US"/>
          </a:p>
        </p:txBody>
      </p:sp>
    </p:spTree>
    <p:extLst>
      <p:ext uri="{BB962C8B-B14F-4D97-AF65-F5344CB8AC3E}">
        <p14:creationId xmlns:p14="http://schemas.microsoft.com/office/powerpoint/2010/main" val="2254433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make thing worse, there’s been a tax inflation over the past decade. </a:t>
            </a:r>
          </a:p>
          <a:p>
            <a:endParaRPr lang="en-US" dirty="0"/>
          </a:p>
          <a:p>
            <a:r>
              <a:rPr lang="en-US" dirty="0"/>
              <a:t>As disclosed by google last year, in many scenarios, the tax rate surges significantly from around 25 percent to more than 40 percent!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an attempt to reduce a critical tax – data transformation., Intel has designed and implemented data streaming accelerator (DSA).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3D92567-D7D7-4223-A842-9A06E6D4E1F9}" type="slidenum">
              <a:rPr lang="en-US" smtClean="0"/>
              <a:t>3</a:t>
            </a:fld>
            <a:endParaRPr lang="en-US"/>
          </a:p>
        </p:txBody>
      </p:sp>
    </p:spTree>
    <p:extLst>
      <p:ext uri="{BB962C8B-B14F-4D97-AF65-F5344CB8AC3E}">
        <p14:creationId xmlns:p14="http://schemas.microsoft.com/office/powerpoint/2010/main" val="2939059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DSA is an on-chip accelerator in the Intel Xeon CPU package and can do various data movement and transformation operations.</a:t>
            </a:r>
          </a:p>
          <a:p>
            <a:endParaRPr lang="en-US" dirty="0"/>
          </a:p>
          <a:p>
            <a:r>
              <a:rPr lang="en-US" dirty="0"/>
              <a:t>DSA can provide high throughput with low latency for the transformation operations, and can be scaled to support many users</a:t>
            </a:r>
          </a:p>
          <a:p>
            <a:endParaRPr lang="en-US" dirty="0"/>
          </a:p>
          <a:p>
            <a:r>
              <a:rPr lang="en-US" dirty="0"/>
              <a:t>DSA is also user-friendly, and can be even application-transparent.</a:t>
            </a:r>
          </a:p>
          <a:p>
            <a:endParaRPr lang="en-US" dirty="0"/>
          </a:p>
        </p:txBody>
      </p:sp>
      <p:sp>
        <p:nvSpPr>
          <p:cNvPr id="4" name="Slide Number Placeholder 3"/>
          <p:cNvSpPr>
            <a:spLocks noGrp="1"/>
          </p:cNvSpPr>
          <p:nvPr>
            <p:ph type="sldNum" sz="quarter" idx="5"/>
          </p:nvPr>
        </p:nvSpPr>
        <p:spPr/>
        <p:txBody>
          <a:bodyPr/>
          <a:lstStyle/>
          <a:p>
            <a:fld id="{43D92567-D7D7-4223-A842-9A06E6D4E1F9}" type="slidenum">
              <a:rPr lang="en-US" smtClean="0"/>
              <a:t>4</a:t>
            </a:fld>
            <a:endParaRPr lang="en-US"/>
          </a:p>
        </p:txBody>
      </p:sp>
    </p:spTree>
    <p:extLst>
      <p:ext uri="{BB962C8B-B14F-4D97-AF65-F5344CB8AC3E}">
        <p14:creationId xmlns:p14="http://schemas.microsoft.com/office/powerpoint/2010/main" val="359293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new IP on modern Intel Xeon processors, DSA has several unique features that facilitate its deployment and usage. </a:t>
            </a:r>
          </a:p>
          <a:p>
            <a:endParaRPr lang="en-US" dirty="0"/>
          </a:p>
          <a:p>
            <a:r>
              <a:rPr lang="en-US" dirty="0"/>
              <a:t>The first one is its efficient core-accelerator communication. Software uses simple descriptor to submit task to DSA, and this can be done with new x86 instructions </a:t>
            </a:r>
          </a:p>
          <a:p>
            <a:endParaRPr lang="en-US" dirty="0"/>
          </a:p>
          <a:p>
            <a:r>
              <a:rPr lang="en-US" dirty="0"/>
              <a:t>The second one is virtualization and multi-tenant support. DSA supports shared virtual memory, meaning the software doesn’t need to manage the memory explicitly, such as pinning a specific page. Also, multiple tenants can easily share a single DSA instance.</a:t>
            </a:r>
          </a:p>
          <a:p>
            <a:endParaRPr lang="en-US" dirty="0"/>
          </a:p>
          <a:p>
            <a:r>
              <a:rPr lang="en-US" dirty="0"/>
              <a:t>Third, DSA supports processing the tasks in a batch. This reduces the task submission overhead.</a:t>
            </a:r>
          </a:p>
          <a:p>
            <a:endParaRPr lang="en-US" dirty="0"/>
          </a:p>
          <a:p>
            <a:r>
              <a:rPr lang="en-US" dirty="0"/>
              <a:t>Last, DSA has rich QoS control support, from bandwidth provisioning, to descriptor priority. This can be easily tuned by the software.</a:t>
            </a:r>
          </a:p>
          <a:p>
            <a:endParaRPr lang="en-US" dirty="0"/>
          </a:p>
        </p:txBody>
      </p:sp>
      <p:sp>
        <p:nvSpPr>
          <p:cNvPr id="4" name="Slide Number Placeholder 3"/>
          <p:cNvSpPr>
            <a:spLocks noGrp="1"/>
          </p:cNvSpPr>
          <p:nvPr>
            <p:ph type="sldNum" sz="quarter" idx="5"/>
          </p:nvPr>
        </p:nvSpPr>
        <p:spPr/>
        <p:txBody>
          <a:bodyPr/>
          <a:lstStyle/>
          <a:p>
            <a:fld id="{43D92567-D7D7-4223-A842-9A06E6D4E1F9}" type="slidenum">
              <a:rPr lang="en-US" smtClean="0"/>
              <a:t>5</a:t>
            </a:fld>
            <a:endParaRPr lang="en-US"/>
          </a:p>
        </p:txBody>
      </p:sp>
    </p:spTree>
    <p:extLst>
      <p:ext uri="{BB962C8B-B14F-4D97-AF65-F5344CB8AC3E}">
        <p14:creationId xmlns:p14="http://schemas.microsoft.com/office/powerpoint/2010/main" val="411388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dive deep into DSA’s hardware architecture. </a:t>
            </a:r>
          </a:p>
          <a:p>
            <a:endParaRPr lang="en-US" dirty="0"/>
          </a:p>
          <a:p>
            <a:r>
              <a:rPr lang="en-US" dirty="0"/>
              <a:t>The front end of DSA is a set of queues called work queues or WQ. They are responsible for receiving task descriptors from the CPU software.</a:t>
            </a:r>
          </a:p>
          <a:p>
            <a:endParaRPr lang="en-US" dirty="0"/>
          </a:p>
          <a:p>
            <a:r>
              <a:rPr lang="en-US" dirty="0"/>
              <a:t>They are exposed to the system as MMIO registers, or “portals”. </a:t>
            </a:r>
          </a:p>
          <a:p>
            <a:endParaRPr lang="en-US" dirty="0"/>
          </a:p>
          <a:p>
            <a:r>
              <a:rPr lang="en-US" dirty="0"/>
              <a:t>And the software can write descriptor to these portals, and the descriptors will be queued into corresponding WQs.</a:t>
            </a:r>
          </a:p>
          <a:p>
            <a:endParaRPr lang="en-US" dirty="0"/>
          </a:p>
          <a:p>
            <a:r>
              <a:rPr lang="en-US" dirty="0"/>
              <a:t>The backend of DSA is a set of processing engines.</a:t>
            </a:r>
          </a:p>
          <a:p>
            <a:endParaRPr lang="en-US" dirty="0"/>
          </a:p>
          <a:p>
            <a:r>
              <a:rPr lang="en-US" dirty="0"/>
              <a:t>There is an arbiter connecting the frontend and backend for QoS purpose,</a:t>
            </a:r>
          </a:p>
          <a:p>
            <a:endParaRPr lang="en-US" dirty="0"/>
          </a:p>
          <a:p>
            <a:r>
              <a:rPr lang="en-US" dirty="0"/>
              <a:t>And we can flexibly configure WQs and engines into different groups. </a:t>
            </a:r>
          </a:p>
          <a:p>
            <a:endParaRPr lang="en-US" dirty="0"/>
          </a:p>
          <a:p>
            <a:r>
              <a:rPr lang="en-US" dirty="0"/>
              <a:t>This is done via the out-of-band configuration interface.</a:t>
            </a:r>
          </a:p>
          <a:p>
            <a:endParaRPr lang="en-US" dirty="0"/>
          </a:p>
          <a:p>
            <a:r>
              <a:rPr lang="en-US" dirty="0"/>
              <a:t>And we also have interface and structures for virtual-physical address translation,</a:t>
            </a:r>
          </a:p>
          <a:p>
            <a:endParaRPr lang="en-US" dirty="0"/>
          </a:p>
          <a:p>
            <a:r>
              <a:rPr lang="en-US" dirty="0"/>
              <a:t>And memory requests.</a:t>
            </a:r>
          </a:p>
        </p:txBody>
      </p:sp>
      <p:sp>
        <p:nvSpPr>
          <p:cNvPr id="4" name="Slide Number Placeholder 3"/>
          <p:cNvSpPr>
            <a:spLocks noGrp="1"/>
          </p:cNvSpPr>
          <p:nvPr>
            <p:ph type="sldNum" sz="quarter" idx="5"/>
          </p:nvPr>
        </p:nvSpPr>
        <p:spPr/>
        <p:txBody>
          <a:bodyPr/>
          <a:lstStyle/>
          <a:p>
            <a:fld id="{43D92567-D7D7-4223-A842-9A06E6D4E1F9}" type="slidenum">
              <a:rPr lang="en-US" smtClean="0"/>
              <a:t>6</a:t>
            </a:fld>
            <a:endParaRPr lang="en-US"/>
          </a:p>
        </p:txBody>
      </p:sp>
    </p:spTree>
    <p:extLst>
      <p:ext uri="{BB962C8B-B14F-4D97-AF65-F5344CB8AC3E}">
        <p14:creationId xmlns:p14="http://schemas.microsoft.com/office/powerpoint/2010/main" val="877396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9952F-C377-8254-109C-3FA5224B36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9CC676-920B-A95C-EC1A-164E7D5FB0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304C29-F415-E809-04ED-D99F8806494F}"/>
              </a:ext>
            </a:extLst>
          </p:cNvPr>
          <p:cNvSpPr>
            <a:spLocks noGrp="1"/>
          </p:cNvSpPr>
          <p:nvPr>
            <p:ph type="body" idx="1"/>
          </p:nvPr>
        </p:nvSpPr>
        <p:spPr/>
        <p:txBody>
          <a:bodyPr/>
          <a:lstStyle/>
          <a:p>
            <a:r>
              <a:rPr lang="en-US" dirty="0"/>
              <a:t>Here is a deeper explanation of the WQs.</a:t>
            </a:r>
          </a:p>
          <a:p>
            <a:r>
              <a:rPr lang="en-US" dirty="0"/>
              <a:t>First is DWQ. </a:t>
            </a:r>
          </a:p>
          <a:p>
            <a:endParaRPr lang="en-US" dirty="0"/>
          </a:p>
          <a:p>
            <a:r>
              <a:rPr lang="en-US" dirty="0"/>
              <a:t>It’s intended to be used by single client, which can be either a process or a VM</a:t>
            </a:r>
          </a:p>
          <a:p>
            <a:endParaRPr lang="en-US" dirty="0"/>
          </a:p>
          <a:p>
            <a:r>
              <a:rPr lang="en-US" dirty="0"/>
              <a:t>A user can use the new MOVDIR64B instruction to write the descriptor to the MMIO region with low overhead </a:t>
            </a:r>
          </a:p>
          <a:p>
            <a:endParaRPr lang="en-US" dirty="0"/>
          </a:p>
          <a:p>
            <a:r>
              <a:rPr lang="en-US" dirty="0"/>
              <a:t>Also, the software need to manage the queue occupancy, or say, how many on-the-fly descriptors should be issued.</a:t>
            </a:r>
          </a:p>
        </p:txBody>
      </p:sp>
      <p:sp>
        <p:nvSpPr>
          <p:cNvPr id="4" name="Slide Number Placeholder 3">
            <a:extLst>
              <a:ext uri="{FF2B5EF4-FFF2-40B4-BE49-F238E27FC236}">
                <a16:creationId xmlns:a16="http://schemas.microsoft.com/office/drawing/2014/main" id="{1172A434-C952-58E7-66EA-E5378655B800}"/>
              </a:ext>
            </a:extLst>
          </p:cNvPr>
          <p:cNvSpPr>
            <a:spLocks noGrp="1"/>
          </p:cNvSpPr>
          <p:nvPr>
            <p:ph type="sldNum" sz="quarter" idx="5"/>
          </p:nvPr>
        </p:nvSpPr>
        <p:spPr/>
        <p:txBody>
          <a:bodyPr/>
          <a:lstStyle/>
          <a:p>
            <a:fld id="{43D92567-D7D7-4223-A842-9A06E6D4E1F9}" type="slidenum">
              <a:rPr lang="en-US" smtClean="0"/>
              <a:t>7</a:t>
            </a:fld>
            <a:endParaRPr lang="en-US"/>
          </a:p>
        </p:txBody>
      </p:sp>
    </p:spTree>
    <p:extLst>
      <p:ext uri="{BB962C8B-B14F-4D97-AF65-F5344CB8AC3E}">
        <p14:creationId xmlns:p14="http://schemas.microsoft.com/office/powerpoint/2010/main" val="1195203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55AC9-C7CC-EDD1-E4E5-A252749216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1BFEA6-6C32-57F7-26DF-0CB5BEED16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2DF741-C21A-91C3-E98F-BEE9369F704A}"/>
              </a:ext>
            </a:extLst>
          </p:cNvPr>
          <p:cNvSpPr>
            <a:spLocks noGrp="1"/>
          </p:cNvSpPr>
          <p:nvPr>
            <p:ph type="body" idx="1"/>
          </p:nvPr>
        </p:nvSpPr>
        <p:spPr/>
        <p:txBody>
          <a:bodyPr/>
          <a:lstStyle/>
          <a:p>
            <a:r>
              <a:rPr lang="en-US" dirty="0"/>
              <a:t>Different from DWQ, </a:t>
            </a:r>
          </a:p>
          <a:p>
            <a:endParaRPr lang="en-US" dirty="0"/>
          </a:p>
          <a:p>
            <a:r>
              <a:rPr lang="en-US" dirty="0"/>
              <a:t>Shared work queue or SWQ is intended to by used by many clients.</a:t>
            </a:r>
          </a:p>
          <a:p>
            <a:endParaRPr lang="en-US" dirty="0"/>
          </a:p>
          <a:p>
            <a:r>
              <a:rPr lang="en-US" dirty="0"/>
              <a:t>The software can use the new ENQCMD to write descriptors, without explicitly managing the inter-client contention.</a:t>
            </a:r>
          </a:p>
          <a:p>
            <a:endParaRPr lang="en-US" dirty="0"/>
          </a:p>
          <a:p>
            <a:r>
              <a:rPr lang="en-US" dirty="0"/>
              <a:t>The ENQCMD instruction returns a status of whether the descriptor is accepted by the SWQ HW. </a:t>
            </a:r>
          </a:p>
        </p:txBody>
      </p:sp>
      <p:sp>
        <p:nvSpPr>
          <p:cNvPr id="4" name="Slide Number Placeholder 3">
            <a:extLst>
              <a:ext uri="{FF2B5EF4-FFF2-40B4-BE49-F238E27FC236}">
                <a16:creationId xmlns:a16="http://schemas.microsoft.com/office/drawing/2014/main" id="{704E74C9-4472-DDCC-72AD-E718DE390D9D}"/>
              </a:ext>
            </a:extLst>
          </p:cNvPr>
          <p:cNvSpPr>
            <a:spLocks noGrp="1"/>
          </p:cNvSpPr>
          <p:nvPr>
            <p:ph type="sldNum" sz="quarter" idx="5"/>
          </p:nvPr>
        </p:nvSpPr>
        <p:spPr/>
        <p:txBody>
          <a:bodyPr/>
          <a:lstStyle/>
          <a:p>
            <a:fld id="{43D92567-D7D7-4223-A842-9A06E6D4E1F9}" type="slidenum">
              <a:rPr lang="en-US" smtClean="0"/>
              <a:t>8</a:t>
            </a:fld>
            <a:endParaRPr lang="en-US"/>
          </a:p>
        </p:txBody>
      </p:sp>
    </p:spTree>
    <p:extLst>
      <p:ext uri="{BB962C8B-B14F-4D97-AF65-F5344CB8AC3E}">
        <p14:creationId xmlns:p14="http://schemas.microsoft.com/office/powerpoint/2010/main" val="909601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DSA expose two programming models to the software users.</a:t>
            </a:r>
          </a:p>
          <a:p>
            <a:endParaRPr lang="en-US" dirty="0"/>
          </a:p>
          <a:p>
            <a:r>
              <a:rPr lang="en-US" dirty="0"/>
              <a:t>Let’s see pure software first. In software, you have to issue instructions to load from to store to the memory, and then start the next task </a:t>
            </a:r>
          </a:p>
          <a:p>
            <a:endParaRPr lang="en-US" dirty="0"/>
          </a:p>
          <a:p>
            <a:r>
              <a:rPr lang="en-US" dirty="0"/>
              <a:t>With DSA sync mode, the CPU can simply submit the descriptor to the DSA HW, and while waiting for the DSA to complete the task, the CPU is keeping idle, or entering some low-power state. The CPU can move on to the next task, upon the completion of DSA task, which can be notified by interrupt of polling.</a:t>
            </a:r>
          </a:p>
          <a:p>
            <a:endParaRPr lang="en-US" dirty="0"/>
          </a:p>
          <a:p>
            <a:r>
              <a:rPr lang="en-US" dirty="0"/>
              <a:t>With DSA async mode, after submitting the descriptor to the DSA HW, the CPU can continue to work on the next task simultaneously. The next task can be software running on the CPU, or another DSA descriptor to the DSA HW. </a:t>
            </a:r>
          </a:p>
        </p:txBody>
      </p:sp>
      <p:sp>
        <p:nvSpPr>
          <p:cNvPr id="4" name="Slide Number Placeholder 3"/>
          <p:cNvSpPr>
            <a:spLocks noGrp="1"/>
          </p:cNvSpPr>
          <p:nvPr>
            <p:ph type="sldNum" sz="quarter" idx="5"/>
          </p:nvPr>
        </p:nvSpPr>
        <p:spPr/>
        <p:txBody>
          <a:bodyPr/>
          <a:lstStyle/>
          <a:p>
            <a:fld id="{EFBB8F44-3CCD-4DFA-8CD6-F206F4BB903C}" type="slidenum">
              <a:rPr lang="en-US" smtClean="0"/>
              <a:t>9</a:t>
            </a:fld>
            <a:endParaRPr lang="en-US"/>
          </a:p>
        </p:txBody>
      </p:sp>
    </p:spTree>
    <p:extLst>
      <p:ext uri="{BB962C8B-B14F-4D97-AF65-F5344CB8AC3E}">
        <p14:creationId xmlns:p14="http://schemas.microsoft.com/office/powerpoint/2010/main" val="2692685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Blue A">
    <p:bg>
      <p:bgPr>
        <a:solidFill>
          <a:schemeClr val="tx2"/>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EE1982CC-C5C2-43DF-8FDA-037495FAF982}"/>
              </a:ext>
              <a:ext uri="{C183D7F6-B498-43B3-948B-1728B52AA6E4}">
                <adec:decorative xmlns:adec="http://schemas.microsoft.com/office/drawing/2017/decorative" val="1"/>
              </a:ext>
            </a:extLst>
          </p:cNvPr>
          <p:cNvGrpSpPr/>
          <p:nvPr userDrawn="1"/>
        </p:nvGrpSpPr>
        <p:grpSpPr>
          <a:xfrm>
            <a:off x="573803" y="0"/>
            <a:ext cx="4325371" cy="6392520"/>
            <a:chOff x="573803" y="0"/>
            <a:chExt cx="4325371" cy="6392520"/>
          </a:xfrm>
        </p:grpSpPr>
        <p:sp>
          <p:nvSpPr>
            <p:cNvPr id="16" name="Rectangle 15">
              <a:extLst>
                <a:ext uri="{FF2B5EF4-FFF2-40B4-BE49-F238E27FC236}">
                  <a16:creationId xmlns:a16="http://schemas.microsoft.com/office/drawing/2014/main" id="{1F4567CD-F1DA-4E8F-ADDF-371B07892411}"/>
                </a:ext>
              </a:extLst>
            </p:cNvPr>
            <p:cNvSpPr/>
            <p:nvPr userDrawn="1"/>
          </p:nvSpPr>
          <p:spPr>
            <a:xfrm>
              <a:off x="860457" y="4951823"/>
              <a:ext cx="158111" cy="15811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7" name="Rectangle 16">
              <a:extLst>
                <a:ext uri="{FF2B5EF4-FFF2-40B4-BE49-F238E27FC236}">
                  <a16:creationId xmlns:a16="http://schemas.microsoft.com/office/drawing/2014/main" id="{FF16119A-1487-48A7-9CC6-71F9F9535C16}"/>
                </a:ext>
              </a:extLst>
            </p:cNvPr>
            <p:cNvSpPr/>
            <p:nvPr userDrawn="1"/>
          </p:nvSpPr>
          <p:spPr>
            <a:xfrm>
              <a:off x="573803" y="5104242"/>
              <a:ext cx="286654" cy="286654"/>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8" name="Rectangle 17">
              <a:extLst>
                <a:ext uri="{FF2B5EF4-FFF2-40B4-BE49-F238E27FC236}">
                  <a16:creationId xmlns:a16="http://schemas.microsoft.com/office/drawing/2014/main" id="{63CF0AA4-E89F-418F-83F2-0CC0FB3DF16B}"/>
                </a:ext>
              </a:extLst>
            </p:cNvPr>
            <p:cNvSpPr/>
            <p:nvPr userDrawn="1"/>
          </p:nvSpPr>
          <p:spPr>
            <a:xfrm>
              <a:off x="861107" y="5390896"/>
              <a:ext cx="610214" cy="61021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9" name="Rectangle 18">
              <a:extLst>
                <a:ext uri="{FF2B5EF4-FFF2-40B4-BE49-F238E27FC236}">
                  <a16:creationId xmlns:a16="http://schemas.microsoft.com/office/drawing/2014/main" id="{A9F8D4CB-DB57-4130-8BDE-86D5A4C11D49}"/>
                </a:ext>
              </a:extLst>
            </p:cNvPr>
            <p:cNvSpPr/>
            <p:nvPr userDrawn="1"/>
          </p:nvSpPr>
          <p:spPr>
            <a:xfrm>
              <a:off x="1468406" y="0"/>
              <a:ext cx="3430768" cy="539087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nvGrpSpPr>
            <p:cNvPr id="20" name="Group 19">
              <a:extLst>
                <a:ext uri="{FF2B5EF4-FFF2-40B4-BE49-F238E27FC236}">
                  <a16:creationId xmlns:a16="http://schemas.microsoft.com/office/drawing/2014/main" id="{502BD194-F320-4426-964A-1D4F58024C5F}"/>
                </a:ext>
              </a:extLst>
            </p:cNvPr>
            <p:cNvGrpSpPr/>
            <p:nvPr userDrawn="1"/>
          </p:nvGrpSpPr>
          <p:grpSpPr>
            <a:xfrm>
              <a:off x="1468406" y="5995719"/>
              <a:ext cx="1059754" cy="396801"/>
              <a:chOff x="1314450" y="6391094"/>
              <a:chExt cx="1123377" cy="420623"/>
            </a:xfrm>
          </p:grpSpPr>
          <p:sp>
            <p:nvSpPr>
              <p:cNvPr id="21" name="Freeform: Shape 20">
                <a:extLst>
                  <a:ext uri="{FF2B5EF4-FFF2-40B4-BE49-F238E27FC236}">
                    <a16:creationId xmlns:a16="http://schemas.microsoft.com/office/drawing/2014/main" id="{61C32755-5BE0-4F78-B52A-08742A60A8EF}"/>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2" name="Freeform: Shape 21">
                <a:extLst>
                  <a:ext uri="{FF2B5EF4-FFF2-40B4-BE49-F238E27FC236}">
                    <a16:creationId xmlns:a16="http://schemas.microsoft.com/office/drawing/2014/main" id="{B33F9D2F-6ED9-4D82-B111-BEFD50CBB7B2}"/>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3" name="Freeform: Shape 22">
                <a:extLst>
                  <a:ext uri="{FF2B5EF4-FFF2-40B4-BE49-F238E27FC236}">
                    <a16:creationId xmlns:a16="http://schemas.microsoft.com/office/drawing/2014/main" id="{C1C42114-E0DC-41C5-A333-869DAB921F8F}"/>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4" name="Freeform: Shape 23">
                <a:extLst>
                  <a:ext uri="{FF2B5EF4-FFF2-40B4-BE49-F238E27FC236}">
                    <a16:creationId xmlns:a16="http://schemas.microsoft.com/office/drawing/2014/main" id="{EB18CC9F-8A17-402D-B10E-AE9061E9554F}"/>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grpSp>
      </p:grpSp>
      <p:grpSp>
        <p:nvGrpSpPr>
          <p:cNvPr id="13" name="Group 12">
            <a:extLst>
              <a:ext uri="{FF2B5EF4-FFF2-40B4-BE49-F238E27FC236}">
                <a16:creationId xmlns:a16="http://schemas.microsoft.com/office/drawing/2014/main" id="{77538DC6-5A10-44DE-BF8C-5185BC4F6B42}"/>
              </a:ext>
              <a:ext uri="{C183D7F6-B498-43B3-948B-1728B52AA6E4}">
                <adec:decorative xmlns:adec="http://schemas.microsoft.com/office/drawing/2017/decorative" val="1"/>
              </a:ext>
            </a:extLst>
          </p:cNvPr>
          <p:cNvGrpSpPr/>
          <p:nvPr/>
        </p:nvGrpSpPr>
        <p:grpSpPr>
          <a:xfrm>
            <a:off x="573803" y="0"/>
            <a:ext cx="4325371" cy="6392520"/>
            <a:chOff x="573803" y="0"/>
            <a:chExt cx="4325371" cy="6392520"/>
          </a:xfrm>
        </p:grpSpPr>
        <p:sp>
          <p:nvSpPr>
            <p:cNvPr id="4" name="Rectangle 3">
              <a:extLst>
                <a:ext uri="{FF2B5EF4-FFF2-40B4-BE49-F238E27FC236}">
                  <a16:creationId xmlns:a16="http://schemas.microsoft.com/office/drawing/2014/main" id="{1BE35751-F391-41AA-9B05-1647E37D235B}"/>
                </a:ext>
              </a:extLst>
            </p:cNvPr>
            <p:cNvSpPr/>
            <p:nvPr/>
          </p:nvSpPr>
          <p:spPr>
            <a:xfrm>
              <a:off x="860457" y="4951823"/>
              <a:ext cx="158111" cy="15811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5" name="Rectangle 4">
              <a:extLst>
                <a:ext uri="{FF2B5EF4-FFF2-40B4-BE49-F238E27FC236}">
                  <a16:creationId xmlns:a16="http://schemas.microsoft.com/office/drawing/2014/main" id="{1CF1866E-6300-47C1-B36B-E4F93E357EE1}"/>
                </a:ext>
              </a:extLst>
            </p:cNvPr>
            <p:cNvSpPr/>
            <p:nvPr/>
          </p:nvSpPr>
          <p:spPr>
            <a:xfrm>
              <a:off x="573803" y="5104242"/>
              <a:ext cx="286654" cy="286654"/>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6" name="Rectangle 5">
              <a:extLst>
                <a:ext uri="{FF2B5EF4-FFF2-40B4-BE49-F238E27FC236}">
                  <a16:creationId xmlns:a16="http://schemas.microsoft.com/office/drawing/2014/main" id="{54266AC4-1BB0-4DCC-B988-F338CCC87BB0}"/>
                </a:ext>
              </a:extLst>
            </p:cNvPr>
            <p:cNvSpPr/>
            <p:nvPr/>
          </p:nvSpPr>
          <p:spPr>
            <a:xfrm>
              <a:off x="861107" y="5390896"/>
              <a:ext cx="610214" cy="61021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EF200040-B841-47B7-8555-E0299CDC24FA}"/>
                </a:ext>
              </a:extLst>
            </p:cNvPr>
            <p:cNvSpPr/>
            <p:nvPr/>
          </p:nvSpPr>
          <p:spPr>
            <a:xfrm>
              <a:off x="1468406" y="0"/>
              <a:ext cx="3430768" cy="539087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nvGrpSpPr>
            <p:cNvPr id="8" name="Group 7">
              <a:extLst>
                <a:ext uri="{FF2B5EF4-FFF2-40B4-BE49-F238E27FC236}">
                  <a16:creationId xmlns:a16="http://schemas.microsoft.com/office/drawing/2014/main" id="{3AD8DF60-7E0A-43C5-81B6-9B3522A7A826}"/>
                </a:ext>
              </a:extLst>
            </p:cNvPr>
            <p:cNvGrpSpPr/>
            <p:nvPr/>
          </p:nvGrpSpPr>
          <p:grpSpPr>
            <a:xfrm>
              <a:off x="1468406" y="5995719"/>
              <a:ext cx="1059754" cy="396801"/>
              <a:chOff x="1314450" y="6391094"/>
              <a:chExt cx="1123377" cy="420623"/>
            </a:xfrm>
          </p:grpSpPr>
          <p:sp>
            <p:nvSpPr>
              <p:cNvPr id="9" name="Freeform: Shape 8">
                <a:extLst>
                  <a:ext uri="{FF2B5EF4-FFF2-40B4-BE49-F238E27FC236}">
                    <a16:creationId xmlns:a16="http://schemas.microsoft.com/office/drawing/2014/main" id="{0AC5EDAF-1FA5-4CEA-99CA-7D0E1F5DDF81}"/>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0" name="Freeform: Shape 9">
                <a:extLst>
                  <a:ext uri="{FF2B5EF4-FFF2-40B4-BE49-F238E27FC236}">
                    <a16:creationId xmlns:a16="http://schemas.microsoft.com/office/drawing/2014/main" id="{5731A324-874D-4D3D-95F1-8AE3303E2272}"/>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1" name="Freeform: Shape 10">
                <a:extLst>
                  <a:ext uri="{FF2B5EF4-FFF2-40B4-BE49-F238E27FC236}">
                    <a16:creationId xmlns:a16="http://schemas.microsoft.com/office/drawing/2014/main" id="{934E3A93-BFC9-49AD-8CF7-7EDF2A13157E}"/>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2" name="Freeform: Shape 11">
                <a:extLst>
                  <a:ext uri="{FF2B5EF4-FFF2-40B4-BE49-F238E27FC236}">
                    <a16:creationId xmlns:a16="http://schemas.microsoft.com/office/drawing/2014/main" id="{839DD8F2-C56B-454C-9A84-A663F83DB6CE}"/>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grpSp>
      </p:grpSp>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hasCustomPrompt="1"/>
          </p:nvPr>
        </p:nvSpPr>
        <p:spPr>
          <a:xfrm>
            <a:off x="1543438" y="944163"/>
            <a:ext cx="9810362" cy="627700"/>
          </a:xfrm>
        </p:spPr>
        <p:txBody>
          <a:bodyPr anchor="b" anchorCtr="0">
            <a:normAutofit/>
          </a:bodyPr>
          <a:lstStyle>
            <a:lvl1pPr marL="0" indent="0">
              <a:buFontTx/>
              <a:buNone/>
              <a:defRPr sz="1600">
                <a:solidFill>
                  <a:schemeClr val="bg1"/>
                </a:solidFill>
                <a:latin typeface="IntelOne Text" panose="020B0503020203020204" pitchFamily="34" charset="77"/>
              </a:defRPr>
            </a:lvl1pPr>
          </a:lstStyle>
          <a:p>
            <a:pPr lvl="0"/>
            <a:r>
              <a:rPr lang="en-US"/>
              <a:t>Click to edit text styles</a:t>
            </a:r>
          </a:p>
        </p:txBody>
      </p:sp>
      <p:sp>
        <p:nvSpPr>
          <p:cNvPr id="2" name="Title 1">
            <a:extLst>
              <a:ext uri="{FF2B5EF4-FFF2-40B4-BE49-F238E27FC236}">
                <a16:creationId xmlns:a16="http://schemas.microsoft.com/office/drawing/2014/main" id="{A0E6BC2F-544E-4727-A6CC-2BE3B3E01B51}"/>
              </a:ext>
            </a:extLst>
          </p:cNvPr>
          <p:cNvSpPr>
            <a:spLocks noGrp="1"/>
          </p:cNvSpPr>
          <p:nvPr>
            <p:ph type="ctrTitle" hasCustomPrompt="1"/>
          </p:nvPr>
        </p:nvSpPr>
        <p:spPr>
          <a:xfrm>
            <a:off x="1542536" y="1635111"/>
            <a:ext cx="9789007" cy="1874852"/>
          </a:xfrm>
        </p:spPr>
        <p:txBody>
          <a:bodyPr anchor="b"/>
          <a:lstStyle>
            <a:lvl1pPr algn="l">
              <a:defRPr sz="6000">
                <a:solidFill>
                  <a:schemeClr val="bg1"/>
                </a:solidFill>
              </a:defRPr>
            </a:lvl1pPr>
          </a:lstStyle>
          <a:p>
            <a:r>
              <a:rPr lang="en-US"/>
              <a:t>Click to edit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hasCustomPrompt="1"/>
          </p:nvPr>
        </p:nvSpPr>
        <p:spPr>
          <a:xfrm>
            <a:off x="1542536" y="3602038"/>
            <a:ext cx="9789007"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Tree>
    <p:extLst>
      <p:ext uri="{BB962C8B-B14F-4D97-AF65-F5344CB8AC3E}">
        <p14:creationId xmlns:p14="http://schemas.microsoft.com/office/powerpoint/2010/main" val="187846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ub, Content &amp; 2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hasCustomPrompt="1"/>
          </p:nvPr>
        </p:nvSpPr>
        <p:spPr>
          <a:xfrm>
            <a:off x="381000" y="221694"/>
            <a:ext cx="5429864" cy="1199822"/>
          </a:xfrm>
        </p:spPr>
        <p:txBody>
          <a:bodyPr/>
          <a:lstStyle/>
          <a:p>
            <a:r>
              <a:rPr lang="en-US"/>
              <a:t>Click to edit title style</a:t>
            </a:r>
          </a:p>
        </p:txBody>
      </p:sp>
      <p:sp>
        <p:nvSpPr>
          <p:cNvPr id="6" name="Text Placeholder 5">
            <a:extLst>
              <a:ext uri="{FF2B5EF4-FFF2-40B4-BE49-F238E27FC236}">
                <a16:creationId xmlns:a16="http://schemas.microsoft.com/office/drawing/2014/main" id="{5C66EBB2-584E-4CD8-BAAE-06D480D3A0CB}"/>
              </a:ext>
            </a:extLst>
          </p:cNvPr>
          <p:cNvSpPr>
            <a:spLocks noGrp="1"/>
          </p:cNvSpPr>
          <p:nvPr>
            <p:ph type="body" sz="quarter" idx="10" hasCustomPrompt="1"/>
          </p:nvPr>
        </p:nvSpPr>
        <p:spPr>
          <a:xfrm>
            <a:off x="381000" y="1495361"/>
            <a:ext cx="5429864" cy="530454"/>
          </a:xfrm>
        </p:spPr>
        <p:txBody>
          <a:bodyPr>
            <a:noAutofit/>
          </a:bodyPr>
          <a:lstStyle>
            <a:lvl1pPr marL="0" indent="0">
              <a:buNone/>
              <a:defRPr sz="2800">
                <a:solidFill>
                  <a:schemeClr val="accent1"/>
                </a:solidFill>
                <a:latin typeface="IntelOne Text" panose="020B0503020203020204" pitchFamily="34" charset="77"/>
              </a:defRPr>
            </a:lvl1pPr>
            <a:lvl2pPr marL="457200" indent="0">
              <a:buNone/>
              <a:defRPr/>
            </a:lvl2pPr>
          </a:lstStyle>
          <a:p>
            <a:pPr lvl="0"/>
            <a:r>
              <a:rPr lang="en-US"/>
              <a:t>Click to edit text styles</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hasCustomPrompt="1"/>
          </p:nvPr>
        </p:nvSpPr>
        <p:spPr>
          <a:xfrm>
            <a:off x="380999" y="2105680"/>
            <a:ext cx="5429865" cy="4095774"/>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BF6811E0-242E-4455-9E93-6248E7DEDA0B}"/>
              </a:ext>
            </a:extLst>
          </p:cNvPr>
          <p:cNvSpPr>
            <a:spLocks noGrp="1"/>
          </p:cNvSpPr>
          <p:nvPr>
            <p:ph type="pic" sz="quarter" idx="11"/>
          </p:nvPr>
        </p:nvSpPr>
        <p:spPr>
          <a:xfrm>
            <a:off x="5926394" y="230287"/>
            <a:ext cx="5429250" cy="2410686"/>
          </a:xfrm>
        </p:spPr>
        <p:txBody>
          <a:bodyPr/>
          <a:lstStyle>
            <a:lvl1pPr marL="0" indent="0">
              <a:buNone/>
              <a:defRPr/>
            </a:lvl1pPr>
          </a:lstStyle>
          <a:p>
            <a:r>
              <a:rPr lang="en-US"/>
              <a:t>Click icon to add picture</a:t>
            </a:r>
          </a:p>
        </p:txBody>
      </p:sp>
      <p:sp>
        <p:nvSpPr>
          <p:cNvPr id="9" name="Text Placeholder 8">
            <a:extLst>
              <a:ext uri="{FF2B5EF4-FFF2-40B4-BE49-F238E27FC236}">
                <a16:creationId xmlns:a16="http://schemas.microsoft.com/office/drawing/2014/main" id="{49775C37-EE38-450C-8269-79E50F8E88A0}"/>
              </a:ext>
            </a:extLst>
          </p:cNvPr>
          <p:cNvSpPr>
            <a:spLocks noGrp="1"/>
          </p:cNvSpPr>
          <p:nvPr>
            <p:ph type="body" sz="quarter" idx="12" hasCustomPrompt="1"/>
          </p:nvPr>
        </p:nvSpPr>
        <p:spPr>
          <a:xfrm>
            <a:off x="5926138" y="2655075"/>
            <a:ext cx="5429250" cy="470063"/>
          </a:xfrm>
        </p:spPr>
        <p:txBody>
          <a:bodyPr>
            <a:normAutofit/>
          </a:bodyPr>
          <a:lstStyle>
            <a:lvl1pPr marL="0" indent="0">
              <a:buNone/>
              <a:defRPr sz="1600">
                <a:solidFill>
                  <a:schemeClr val="tx1"/>
                </a:solidFill>
              </a:defRPr>
            </a:lvl1pPr>
            <a:lvl2pPr marL="457200" indent="0">
              <a:buNone/>
              <a:defRPr/>
            </a:lvl2pPr>
          </a:lstStyle>
          <a:p>
            <a:pPr lvl="0"/>
            <a:r>
              <a:rPr lang="en-US"/>
              <a:t>Click to edit text styles</a:t>
            </a:r>
          </a:p>
        </p:txBody>
      </p:sp>
      <p:sp>
        <p:nvSpPr>
          <p:cNvPr id="10" name="Picture Placeholder 6">
            <a:extLst>
              <a:ext uri="{FF2B5EF4-FFF2-40B4-BE49-F238E27FC236}">
                <a16:creationId xmlns:a16="http://schemas.microsoft.com/office/drawing/2014/main" id="{7DC24117-8044-4F60-A59D-9F61002D6C8C}"/>
              </a:ext>
            </a:extLst>
          </p:cNvPr>
          <p:cNvSpPr>
            <a:spLocks noGrp="1"/>
          </p:cNvSpPr>
          <p:nvPr>
            <p:ph type="pic" sz="quarter" idx="13"/>
          </p:nvPr>
        </p:nvSpPr>
        <p:spPr>
          <a:xfrm>
            <a:off x="5924550" y="3331781"/>
            <a:ext cx="5429250" cy="2410686"/>
          </a:xfrm>
        </p:spPr>
        <p:txBody>
          <a:bodyPr/>
          <a:lstStyle>
            <a:lvl1pPr marL="0" indent="0">
              <a:buNone/>
              <a:defRPr/>
            </a:lvl1pPr>
          </a:lstStyle>
          <a:p>
            <a:r>
              <a:rPr lang="en-US"/>
              <a:t>Click icon to add picture</a:t>
            </a:r>
          </a:p>
        </p:txBody>
      </p:sp>
      <p:sp>
        <p:nvSpPr>
          <p:cNvPr id="11" name="Text Placeholder 8">
            <a:extLst>
              <a:ext uri="{FF2B5EF4-FFF2-40B4-BE49-F238E27FC236}">
                <a16:creationId xmlns:a16="http://schemas.microsoft.com/office/drawing/2014/main" id="{205F9606-8CF6-4C56-B2B6-E8A04B25F11E}"/>
              </a:ext>
            </a:extLst>
          </p:cNvPr>
          <p:cNvSpPr>
            <a:spLocks noGrp="1"/>
          </p:cNvSpPr>
          <p:nvPr>
            <p:ph type="body" sz="quarter" idx="14" hasCustomPrompt="1"/>
          </p:nvPr>
        </p:nvSpPr>
        <p:spPr>
          <a:xfrm>
            <a:off x="5924294" y="5767077"/>
            <a:ext cx="5429250" cy="470063"/>
          </a:xfrm>
        </p:spPr>
        <p:txBody>
          <a:bodyPr>
            <a:normAutofit/>
          </a:bodyPr>
          <a:lstStyle>
            <a:lvl1pPr marL="0" indent="0">
              <a:buNone/>
              <a:defRPr sz="1600">
                <a:solidFill>
                  <a:schemeClr val="tx1"/>
                </a:solidFill>
              </a:defRPr>
            </a:lvl1pPr>
            <a:lvl2pPr marL="457200" indent="0">
              <a:buNone/>
              <a:defRPr/>
            </a:lvl2pPr>
          </a:lstStyle>
          <a:p>
            <a:pPr lvl="0"/>
            <a:r>
              <a:rPr lang="en-US"/>
              <a:t>Click to edit text styles</a:t>
            </a:r>
          </a:p>
        </p:txBody>
      </p:sp>
    </p:spTree>
    <p:extLst>
      <p:ext uri="{BB962C8B-B14F-4D97-AF65-F5344CB8AC3E}">
        <p14:creationId xmlns:p14="http://schemas.microsoft.com/office/powerpoint/2010/main" val="4259668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ub, Content &amp; 1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hasCustomPrompt="1"/>
          </p:nvPr>
        </p:nvSpPr>
        <p:spPr>
          <a:xfrm>
            <a:off x="381000" y="221694"/>
            <a:ext cx="5429864" cy="1199822"/>
          </a:xfrm>
        </p:spPr>
        <p:txBody>
          <a:bodyPr/>
          <a:lstStyle/>
          <a:p>
            <a:r>
              <a:rPr lang="en-US"/>
              <a:t>Click to edit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hasCustomPrompt="1"/>
          </p:nvPr>
        </p:nvSpPr>
        <p:spPr>
          <a:xfrm>
            <a:off x="380999" y="2105680"/>
            <a:ext cx="5429865" cy="4095774"/>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BF6811E0-242E-4455-9E93-6248E7DEDA0B}"/>
              </a:ext>
            </a:extLst>
          </p:cNvPr>
          <p:cNvSpPr>
            <a:spLocks noGrp="1"/>
          </p:cNvSpPr>
          <p:nvPr>
            <p:ph type="pic" sz="quarter" idx="11"/>
          </p:nvPr>
        </p:nvSpPr>
        <p:spPr>
          <a:xfrm>
            <a:off x="5926394" y="0"/>
            <a:ext cx="5808406" cy="6400799"/>
          </a:xfrm>
        </p:spPr>
        <p:txBody>
          <a:bodyPr/>
          <a:lstStyle>
            <a:lvl1pPr marL="0" indent="0">
              <a:buNone/>
              <a:defRPr/>
            </a:lvl1pPr>
          </a:lstStyle>
          <a:p>
            <a:r>
              <a:rPr lang="en-US"/>
              <a:t>Click icon to add picture</a:t>
            </a:r>
          </a:p>
        </p:txBody>
      </p:sp>
      <p:sp>
        <p:nvSpPr>
          <p:cNvPr id="8" name="Text Placeholder 5">
            <a:extLst>
              <a:ext uri="{FF2B5EF4-FFF2-40B4-BE49-F238E27FC236}">
                <a16:creationId xmlns:a16="http://schemas.microsoft.com/office/drawing/2014/main" id="{C4D1D699-1964-9A45-A892-EAAC949B8250}"/>
              </a:ext>
            </a:extLst>
          </p:cNvPr>
          <p:cNvSpPr>
            <a:spLocks noGrp="1"/>
          </p:cNvSpPr>
          <p:nvPr>
            <p:ph type="body" sz="quarter" idx="10" hasCustomPrompt="1"/>
          </p:nvPr>
        </p:nvSpPr>
        <p:spPr>
          <a:xfrm>
            <a:off x="381000" y="1495361"/>
            <a:ext cx="5429864" cy="530454"/>
          </a:xfrm>
        </p:spPr>
        <p:txBody>
          <a:bodyPr>
            <a:noAutofit/>
          </a:bodyPr>
          <a:lstStyle>
            <a:lvl1pPr marL="0" indent="0">
              <a:buNone/>
              <a:defRPr sz="2800">
                <a:solidFill>
                  <a:schemeClr val="accent1"/>
                </a:solidFill>
                <a:latin typeface="IntelOne Text" panose="020B0503020203020204" pitchFamily="34" charset="77"/>
              </a:defRPr>
            </a:lvl1pPr>
            <a:lvl2pPr marL="457200" indent="0">
              <a:buNone/>
              <a:defRPr/>
            </a:lvl2pPr>
          </a:lstStyle>
          <a:p>
            <a:pPr lvl="0"/>
            <a:r>
              <a:rPr lang="en-US"/>
              <a:t>Click to edit text styles</a:t>
            </a:r>
          </a:p>
        </p:txBody>
      </p:sp>
    </p:spTree>
    <p:extLst>
      <p:ext uri="{BB962C8B-B14F-4D97-AF65-F5344CB8AC3E}">
        <p14:creationId xmlns:p14="http://schemas.microsoft.com/office/powerpoint/2010/main" val="15980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ull pa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F6811E0-242E-4455-9E93-6248E7DEDA0B}"/>
              </a:ext>
            </a:extLst>
          </p:cNvPr>
          <p:cNvSpPr>
            <a:spLocks noGrp="1"/>
          </p:cNvSpPr>
          <p:nvPr>
            <p:ph type="pic" sz="quarter" idx="11"/>
          </p:nvPr>
        </p:nvSpPr>
        <p:spPr>
          <a:xfrm>
            <a:off x="0" y="0"/>
            <a:ext cx="11734800" cy="6400799"/>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2343974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p:txBody>
          <a:bodyPr/>
          <a:lstStyle/>
          <a:p>
            <a:r>
              <a:rPr lang="en-US"/>
              <a:t>Click to edit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hasCustomPrompt="1"/>
          </p:nvPr>
        </p:nvSpPr>
        <p:spPr>
          <a:xfrm>
            <a:off x="381000" y="1441833"/>
            <a:ext cx="10972800" cy="4241800"/>
          </a:xfrm>
        </p:spPr>
        <p:txBody>
          <a:bodyPr>
            <a:normAutofit/>
          </a:bodyPr>
          <a:lstStyle>
            <a:lvl1pPr marL="0" indent="0">
              <a:buNone/>
              <a:defRPr sz="6000" b="0" i="0">
                <a:solidFill>
                  <a:schemeClr val="accent1"/>
                </a:solidFill>
                <a:latin typeface="IntelOne Text" panose="020B0503020203020204" pitchFamily="34" charset="0"/>
              </a:defRPr>
            </a:lvl1pPr>
          </a:lstStyle>
          <a:p>
            <a:pPr lvl="0"/>
            <a:r>
              <a:rPr lang="en-US"/>
              <a:t>Click to edit text styles</a:t>
            </a:r>
          </a:p>
        </p:txBody>
      </p:sp>
      <p:sp>
        <p:nvSpPr>
          <p:cNvPr id="6" name="Text Placeholder 5">
            <a:extLst>
              <a:ext uri="{FF2B5EF4-FFF2-40B4-BE49-F238E27FC236}">
                <a16:creationId xmlns:a16="http://schemas.microsoft.com/office/drawing/2014/main" id="{874C57F0-3964-4184-8486-C7C3D87AEA3B}"/>
              </a:ext>
            </a:extLst>
          </p:cNvPr>
          <p:cNvSpPr>
            <a:spLocks noGrp="1"/>
          </p:cNvSpPr>
          <p:nvPr>
            <p:ph type="body" sz="quarter" idx="11" hasCustomPrompt="1"/>
          </p:nvPr>
        </p:nvSpPr>
        <p:spPr>
          <a:xfrm>
            <a:off x="381000" y="5757203"/>
            <a:ext cx="10972800" cy="501650"/>
          </a:xfrm>
        </p:spPr>
        <p:txBody>
          <a:bodyPr/>
          <a:lstStyle>
            <a:lvl1pPr marL="0" indent="0">
              <a:buNone/>
              <a:defRPr>
                <a:solidFill>
                  <a:schemeClr val="tx2"/>
                </a:solidFill>
                <a:latin typeface="IntelOne Text" panose="020B0503020203020204" pitchFamily="34" charset="77"/>
              </a:defRPr>
            </a:lvl1pPr>
          </a:lstStyle>
          <a:p>
            <a:pPr lvl="0"/>
            <a:r>
              <a:rPr lang="en-US"/>
              <a:t>Click to edit text styles</a:t>
            </a:r>
          </a:p>
        </p:txBody>
      </p:sp>
    </p:spTree>
    <p:extLst>
      <p:ext uri="{BB962C8B-B14F-4D97-AF65-F5344CB8AC3E}">
        <p14:creationId xmlns:p14="http://schemas.microsoft.com/office/powerpoint/2010/main" val="228315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Quote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p:txBody>
          <a:bodyPr/>
          <a:lstStyle>
            <a:lvl1pPr>
              <a:defRPr>
                <a:solidFill>
                  <a:schemeClr val="bg1"/>
                </a:solidFill>
              </a:defRPr>
            </a:lvl1pPr>
          </a:lstStyle>
          <a:p>
            <a:r>
              <a:rPr lang="en-US"/>
              <a:t>Click to edit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hasCustomPrompt="1"/>
          </p:nvPr>
        </p:nvSpPr>
        <p:spPr>
          <a:xfrm>
            <a:off x="381000" y="1441833"/>
            <a:ext cx="10972800" cy="4241800"/>
          </a:xfrm>
        </p:spPr>
        <p:txBody>
          <a:bodyPr>
            <a:normAutofit/>
          </a:bodyPr>
          <a:lstStyle>
            <a:lvl1pPr marL="0" indent="0">
              <a:buNone/>
              <a:defRPr sz="6000" b="0" i="0">
                <a:solidFill>
                  <a:schemeClr val="bg1"/>
                </a:solidFill>
                <a:latin typeface="IntelOne Text" panose="020B0503020203020204" pitchFamily="34" charset="0"/>
              </a:defRPr>
            </a:lvl1pPr>
          </a:lstStyle>
          <a:p>
            <a:pPr lvl="0"/>
            <a:r>
              <a:rPr lang="en-US"/>
              <a:t>Click to edit text styles</a:t>
            </a:r>
          </a:p>
        </p:txBody>
      </p:sp>
      <p:sp>
        <p:nvSpPr>
          <p:cNvPr id="6" name="Text Placeholder 5">
            <a:extLst>
              <a:ext uri="{FF2B5EF4-FFF2-40B4-BE49-F238E27FC236}">
                <a16:creationId xmlns:a16="http://schemas.microsoft.com/office/drawing/2014/main" id="{874C57F0-3964-4184-8486-C7C3D87AEA3B}"/>
              </a:ext>
            </a:extLst>
          </p:cNvPr>
          <p:cNvSpPr>
            <a:spLocks noGrp="1"/>
          </p:cNvSpPr>
          <p:nvPr>
            <p:ph type="body" sz="quarter" idx="11" hasCustomPrompt="1"/>
          </p:nvPr>
        </p:nvSpPr>
        <p:spPr>
          <a:xfrm>
            <a:off x="381000" y="5757203"/>
            <a:ext cx="10972800" cy="501650"/>
          </a:xfrm>
        </p:spPr>
        <p:txBody>
          <a:bodyPr/>
          <a:lstStyle>
            <a:lvl1pPr marL="0" indent="0">
              <a:buNone/>
              <a:defRPr>
                <a:solidFill>
                  <a:schemeClr val="bg1"/>
                </a:solidFill>
                <a:latin typeface="IntelOne Text" panose="020B0503020203020204" pitchFamily="34" charset="77"/>
              </a:defRPr>
            </a:lvl1pPr>
          </a:lstStyle>
          <a:p>
            <a:pPr lvl="0"/>
            <a:r>
              <a:rPr lang="en-US"/>
              <a:t>Click to edit text styles</a:t>
            </a:r>
          </a:p>
        </p:txBody>
      </p:sp>
      <p:sp>
        <p:nvSpPr>
          <p:cNvPr id="5" name="Rectangle 4">
            <a:extLst>
              <a:ext uri="{FF2B5EF4-FFF2-40B4-BE49-F238E27FC236}">
                <a16:creationId xmlns:a16="http://schemas.microsoft.com/office/drawing/2014/main" id="{A43DA6DA-63DC-460A-B2F4-6584E4114B06}"/>
              </a:ext>
              <a:ext uri="{C183D7F6-B498-43B3-948B-1728B52AA6E4}">
                <adec:decorative xmlns:adec="http://schemas.microsoft.com/office/drawing/2017/decorative" val="1"/>
              </a:ext>
            </a:extLst>
          </p:cNvPr>
          <p:cNvSpPr/>
          <p:nvPr/>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7" name="Graphic 6">
            <a:extLst>
              <a:ext uri="{FF2B5EF4-FFF2-40B4-BE49-F238E27FC236}">
                <a16:creationId xmlns:a16="http://schemas.microsoft.com/office/drawing/2014/main" id="{EF26FFBC-3F56-4549-828C-9A20F03B19B1}"/>
              </a:ext>
              <a:ext uri="{C183D7F6-B498-43B3-948B-1728B52AA6E4}">
                <adec:decorative xmlns:adec="http://schemas.microsoft.com/office/drawing/2017/decorative" val="1"/>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8" name="Rectangle 7">
            <a:extLst>
              <a:ext uri="{FF2B5EF4-FFF2-40B4-BE49-F238E27FC236}">
                <a16:creationId xmlns:a16="http://schemas.microsoft.com/office/drawing/2014/main" id="{1EBB8918-321F-4814-85AD-F9F7A8C67AEF}"/>
              </a:ext>
              <a:ext uri="{C183D7F6-B498-43B3-948B-1728B52AA6E4}">
                <adec:decorative xmlns:adec="http://schemas.microsoft.com/office/drawing/2017/decorative" val="1"/>
              </a:ext>
            </a:extLst>
          </p:cNvPr>
          <p:cNvSpPr/>
          <p:nvPr/>
        </p:nvSpPr>
        <p:spPr>
          <a:xfrm>
            <a:off x="11734800" y="0"/>
            <a:ext cx="457200" cy="64008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7DFBDE8F-8844-4DFF-BA21-35B58CB1D8AF}"/>
              </a:ext>
              <a:ext uri="{C183D7F6-B498-43B3-948B-1728B52AA6E4}">
                <adec:decorative xmlns:adec="http://schemas.microsoft.com/office/drawing/2017/decorative" val="1"/>
              </a:ext>
            </a:extLst>
          </p:cNvPr>
          <p:cNvSpPr/>
          <p:nvPr/>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10" name="Rectangle 9">
            <a:extLst>
              <a:ext uri="{FF2B5EF4-FFF2-40B4-BE49-F238E27FC236}">
                <a16:creationId xmlns:a16="http://schemas.microsoft.com/office/drawing/2014/main" id="{D575CFAC-8A95-416C-AF0A-BE82C31DD56A}"/>
              </a:ext>
              <a:ext uri="{C183D7F6-B498-43B3-948B-1728B52AA6E4}">
                <adec:decorative xmlns:adec="http://schemas.microsoft.com/office/drawing/2017/decorative" val="1"/>
              </a:ext>
            </a:extLst>
          </p:cNvPr>
          <p:cNvSpPr/>
          <p:nvPr/>
        </p:nvSpPr>
        <p:spPr>
          <a:xfrm>
            <a:off x="286365" y="6510549"/>
            <a:ext cx="2172390" cy="276999"/>
          </a:xfrm>
          <a:prstGeom prst="rect">
            <a:avLst/>
          </a:prstGeom>
        </p:spPr>
        <p:txBody>
          <a:bodyPr wrap="none">
            <a:spAutoFit/>
          </a:bodyPr>
          <a:lstStyle/>
          <a:p>
            <a:pPr algn="l"/>
            <a:r>
              <a:rPr lang="en-US" sz="1200">
                <a:solidFill>
                  <a:schemeClr val="bg1"/>
                </a:solidFill>
                <a:ea typeface="Intel Clear" panose="020B0604020203020204" pitchFamily="34" charset="0"/>
                <a:cs typeface="Times New Roman" panose="02020603050405020304" pitchFamily="18" charset="0"/>
              </a:rPr>
              <a:t>Department or Event Name</a:t>
            </a:r>
          </a:p>
        </p:txBody>
      </p:sp>
      <p:sp>
        <p:nvSpPr>
          <p:cNvPr id="11" name="TextBox 10">
            <a:extLst>
              <a:ext uri="{FF2B5EF4-FFF2-40B4-BE49-F238E27FC236}">
                <a16:creationId xmlns:a16="http://schemas.microsoft.com/office/drawing/2014/main" id="{201852F3-59BE-4CC1-B2BF-0FAA22504E8B}"/>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sp>
        <p:nvSpPr>
          <p:cNvPr id="12" name="Rectangle 11">
            <a:extLst>
              <a:ext uri="{FF2B5EF4-FFF2-40B4-BE49-F238E27FC236}">
                <a16:creationId xmlns:a16="http://schemas.microsoft.com/office/drawing/2014/main" id="{540C7463-044C-48C5-9C61-01035600C0E0}"/>
              </a:ext>
              <a:ext uri="{C183D7F6-B498-43B3-948B-1728B52AA6E4}">
                <adec:decorative xmlns:adec="http://schemas.microsoft.com/office/drawing/2017/decorative" val="1"/>
              </a:ext>
            </a:extLst>
          </p:cNvPr>
          <p:cNvSpPr/>
          <p:nvPr userDrawn="1"/>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13" name="Graphic 12">
            <a:extLst>
              <a:ext uri="{FF2B5EF4-FFF2-40B4-BE49-F238E27FC236}">
                <a16:creationId xmlns:a16="http://schemas.microsoft.com/office/drawing/2014/main" id="{791783BE-2760-44E4-ADC3-DD3F254CEABA}"/>
              </a:ext>
              <a:ext uri="{C183D7F6-B498-43B3-948B-1728B52AA6E4}">
                <adec:decorative xmlns:adec="http://schemas.microsoft.com/office/drawing/2017/decorative" val="1"/>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14" name="Rectangle 13">
            <a:extLst>
              <a:ext uri="{FF2B5EF4-FFF2-40B4-BE49-F238E27FC236}">
                <a16:creationId xmlns:a16="http://schemas.microsoft.com/office/drawing/2014/main" id="{3547586F-EE67-4051-9999-DE673BC9B9CB}"/>
              </a:ext>
              <a:ext uri="{C183D7F6-B498-43B3-948B-1728B52AA6E4}">
                <adec:decorative xmlns:adec="http://schemas.microsoft.com/office/drawing/2017/decorative" val="1"/>
              </a:ext>
            </a:extLst>
          </p:cNvPr>
          <p:cNvSpPr/>
          <p:nvPr userDrawn="1"/>
        </p:nvSpPr>
        <p:spPr>
          <a:xfrm>
            <a:off x="11734800" y="0"/>
            <a:ext cx="457200" cy="64008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5" name="Rectangle 14">
            <a:extLst>
              <a:ext uri="{FF2B5EF4-FFF2-40B4-BE49-F238E27FC236}">
                <a16:creationId xmlns:a16="http://schemas.microsoft.com/office/drawing/2014/main" id="{83B0D2E6-CDB6-4990-9882-8E1AC38762EA}"/>
              </a:ext>
              <a:ext uri="{C183D7F6-B498-43B3-948B-1728B52AA6E4}">
                <adec:decorative xmlns:adec="http://schemas.microsoft.com/office/drawing/2017/decorative" val="1"/>
              </a:ext>
            </a:extLst>
          </p:cNvPr>
          <p:cNvSpPr/>
          <p:nvPr userDrawn="1"/>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16" name="Rectangle 15">
            <a:extLst>
              <a:ext uri="{FF2B5EF4-FFF2-40B4-BE49-F238E27FC236}">
                <a16:creationId xmlns:a16="http://schemas.microsoft.com/office/drawing/2014/main" id="{88A1EC77-5BEB-45BB-B35A-D1CB9FB0922E}"/>
              </a:ext>
              <a:ext uri="{C183D7F6-B498-43B3-948B-1728B52AA6E4}">
                <adec:decorative xmlns:adec="http://schemas.microsoft.com/office/drawing/2017/decorative" val="1"/>
              </a:ext>
            </a:extLst>
          </p:cNvPr>
          <p:cNvSpPr/>
          <p:nvPr userDrawn="1"/>
        </p:nvSpPr>
        <p:spPr>
          <a:xfrm>
            <a:off x="286365" y="6510549"/>
            <a:ext cx="2172390" cy="276999"/>
          </a:xfrm>
          <a:prstGeom prst="rect">
            <a:avLst/>
          </a:prstGeom>
        </p:spPr>
        <p:txBody>
          <a:bodyPr wrap="none">
            <a:spAutoFit/>
          </a:bodyPr>
          <a:lstStyle/>
          <a:p>
            <a:pPr algn="l"/>
            <a:r>
              <a:rPr lang="en-US" sz="1200">
                <a:solidFill>
                  <a:schemeClr val="bg1"/>
                </a:solidFill>
                <a:ea typeface="Intel Clear" panose="020B0604020203020204" pitchFamily="34" charset="0"/>
                <a:cs typeface="Times New Roman" panose="02020603050405020304" pitchFamily="18" charset="0"/>
              </a:rPr>
              <a:t>Department or Event Name</a:t>
            </a:r>
          </a:p>
        </p:txBody>
      </p:sp>
      <p:sp>
        <p:nvSpPr>
          <p:cNvPr id="17" name="TextBox 16">
            <a:extLst>
              <a:ext uri="{FF2B5EF4-FFF2-40B4-BE49-F238E27FC236}">
                <a16:creationId xmlns:a16="http://schemas.microsoft.com/office/drawing/2014/main" id="{FFE3CC19-B2E2-40FF-B774-8AD1AD5A1A04}"/>
              </a:ext>
              <a:ext uri="{C183D7F6-B498-43B3-948B-1728B52AA6E4}">
                <adec:decorative xmlns:adec="http://schemas.microsoft.com/office/drawing/2017/decorative" val="1"/>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spTree>
    <p:extLst>
      <p:ext uri="{BB962C8B-B14F-4D97-AF65-F5344CB8AC3E}">
        <p14:creationId xmlns:p14="http://schemas.microsoft.com/office/powerpoint/2010/main" val="489487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gu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a:xfrm>
            <a:off x="381000" y="2229178"/>
            <a:ext cx="10972800" cy="1199822"/>
          </a:xfrm>
        </p:spPr>
        <p:txBody>
          <a:bodyPr anchor="b" anchorCtr="0">
            <a:normAutofit/>
          </a:bodyPr>
          <a:lstStyle>
            <a:lvl1pPr>
              <a:defRPr sz="4800"/>
            </a:lvl1pPr>
          </a:lstStyle>
          <a:p>
            <a:r>
              <a:rPr lang="en-US"/>
              <a:t>Click to edit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hasCustomPrompt="1"/>
          </p:nvPr>
        </p:nvSpPr>
        <p:spPr>
          <a:xfrm>
            <a:off x="381000" y="3449317"/>
            <a:ext cx="10972800" cy="681935"/>
          </a:xfrm>
        </p:spPr>
        <p:txBody>
          <a:bodyPr>
            <a:normAutofit/>
          </a:bodyPr>
          <a:lstStyle>
            <a:lvl1pPr marL="0" indent="0">
              <a:buNone/>
              <a:defRPr sz="2800">
                <a:solidFill>
                  <a:schemeClr val="accent1"/>
                </a:solidFill>
                <a:latin typeface="IntelOne Text" panose="020B0503020203020204" pitchFamily="34" charset="77"/>
              </a:defRPr>
            </a:lvl1pPr>
          </a:lstStyle>
          <a:p>
            <a:pPr lvl="0"/>
            <a:r>
              <a:rPr lang="en-US"/>
              <a:t>Click to edit text styles</a:t>
            </a:r>
          </a:p>
        </p:txBody>
      </p:sp>
    </p:spTree>
    <p:extLst>
      <p:ext uri="{BB962C8B-B14F-4D97-AF65-F5344CB8AC3E}">
        <p14:creationId xmlns:p14="http://schemas.microsoft.com/office/powerpoint/2010/main" val="468919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Segue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a:xfrm>
            <a:off x="381000" y="2229178"/>
            <a:ext cx="10972800" cy="1199822"/>
          </a:xfrm>
        </p:spPr>
        <p:txBody>
          <a:bodyPr anchor="b" anchorCtr="0">
            <a:normAutofit/>
          </a:bodyPr>
          <a:lstStyle>
            <a:lvl1pPr>
              <a:defRPr sz="4800">
                <a:solidFill>
                  <a:schemeClr val="bg1"/>
                </a:solidFill>
              </a:defRPr>
            </a:lvl1pPr>
          </a:lstStyle>
          <a:p>
            <a:r>
              <a:rPr lang="en-US"/>
              <a:t>Click to edit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hasCustomPrompt="1"/>
          </p:nvPr>
        </p:nvSpPr>
        <p:spPr>
          <a:xfrm>
            <a:off x="381000" y="3449317"/>
            <a:ext cx="10972800" cy="681935"/>
          </a:xfrm>
        </p:spPr>
        <p:txBody>
          <a:bodyPr>
            <a:normAutofit/>
          </a:bodyPr>
          <a:lstStyle>
            <a:lvl1pPr marL="0" indent="0">
              <a:buNone/>
              <a:defRPr sz="2800">
                <a:solidFill>
                  <a:schemeClr val="bg1"/>
                </a:solidFill>
                <a:latin typeface="IntelOne Text" panose="020B0503020203020204" pitchFamily="34" charset="77"/>
              </a:defRPr>
            </a:lvl1pPr>
          </a:lstStyle>
          <a:p>
            <a:pPr lvl="0"/>
            <a:r>
              <a:rPr lang="en-US"/>
              <a:t>Click to edit text styles</a:t>
            </a:r>
          </a:p>
        </p:txBody>
      </p:sp>
      <p:sp>
        <p:nvSpPr>
          <p:cNvPr id="5" name="Rectangle 4">
            <a:extLst>
              <a:ext uri="{FF2B5EF4-FFF2-40B4-BE49-F238E27FC236}">
                <a16:creationId xmlns:a16="http://schemas.microsoft.com/office/drawing/2014/main" id="{3CEB7CF4-6E59-4F58-B339-D2AEFB0D202B}"/>
              </a:ext>
              <a:ext uri="{C183D7F6-B498-43B3-948B-1728B52AA6E4}">
                <adec:decorative xmlns:adec="http://schemas.microsoft.com/office/drawing/2017/decorative" val="1"/>
              </a:ext>
            </a:extLst>
          </p:cNvPr>
          <p:cNvSpPr/>
          <p:nvPr/>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6" name="Graphic 5">
            <a:extLst>
              <a:ext uri="{FF2B5EF4-FFF2-40B4-BE49-F238E27FC236}">
                <a16:creationId xmlns:a16="http://schemas.microsoft.com/office/drawing/2014/main" id="{42F87E56-D20F-4261-BEAD-AB9B17E14FC2}"/>
              </a:ext>
              <a:ext uri="{C183D7F6-B498-43B3-948B-1728B52AA6E4}">
                <adec:decorative xmlns:adec="http://schemas.microsoft.com/office/drawing/2017/decorative" val="1"/>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7" name="Rectangle 6">
            <a:extLst>
              <a:ext uri="{FF2B5EF4-FFF2-40B4-BE49-F238E27FC236}">
                <a16:creationId xmlns:a16="http://schemas.microsoft.com/office/drawing/2014/main" id="{55FB7B45-0229-4BD9-84EB-963DE20FBDD7}"/>
              </a:ext>
              <a:ext uri="{C183D7F6-B498-43B3-948B-1728B52AA6E4}">
                <adec:decorative xmlns:adec="http://schemas.microsoft.com/office/drawing/2017/decorative" val="1"/>
              </a:ext>
            </a:extLst>
          </p:cNvPr>
          <p:cNvSpPr/>
          <p:nvPr/>
        </p:nvSpPr>
        <p:spPr>
          <a:xfrm>
            <a:off x="11734800" y="0"/>
            <a:ext cx="457200" cy="64008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8" name="Rectangle 7">
            <a:extLst>
              <a:ext uri="{FF2B5EF4-FFF2-40B4-BE49-F238E27FC236}">
                <a16:creationId xmlns:a16="http://schemas.microsoft.com/office/drawing/2014/main" id="{BF1CF056-9D11-4F80-AB2B-5694DFB8A527}"/>
              </a:ext>
              <a:ext uri="{C183D7F6-B498-43B3-948B-1728B52AA6E4}">
                <adec:decorative xmlns:adec="http://schemas.microsoft.com/office/drawing/2017/decorative" val="1"/>
              </a:ext>
            </a:extLst>
          </p:cNvPr>
          <p:cNvSpPr/>
          <p:nvPr/>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9" name="Rectangle 8">
            <a:extLst>
              <a:ext uri="{FF2B5EF4-FFF2-40B4-BE49-F238E27FC236}">
                <a16:creationId xmlns:a16="http://schemas.microsoft.com/office/drawing/2014/main" id="{9FD4934B-0E18-43C3-ABD3-375F5EB746E2}"/>
              </a:ext>
              <a:ext uri="{C183D7F6-B498-43B3-948B-1728B52AA6E4}">
                <adec:decorative xmlns:adec="http://schemas.microsoft.com/office/drawing/2017/decorative" val="1"/>
              </a:ext>
            </a:extLst>
          </p:cNvPr>
          <p:cNvSpPr/>
          <p:nvPr/>
        </p:nvSpPr>
        <p:spPr>
          <a:xfrm>
            <a:off x="286365" y="6510549"/>
            <a:ext cx="2172390" cy="276999"/>
          </a:xfrm>
          <a:prstGeom prst="rect">
            <a:avLst/>
          </a:prstGeom>
        </p:spPr>
        <p:txBody>
          <a:bodyPr wrap="none">
            <a:spAutoFit/>
          </a:bodyPr>
          <a:lstStyle/>
          <a:p>
            <a:pPr algn="l"/>
            <a:r>
              <a:rPr lang="en-US" sz="1200">
                <a:solidFill>
                  <a:schemeClr val="bg1"/>
                </a:solidFill>
                <a:ea typeface="Intel Clear" panose="020B0604020203020204" pitchFamily="34" charset="0"/>
                <a:cs typeface="Times New Roman" panose="02020603050405020304" pitchFamily="18" charset="0"/>
              </a:rPr>
              <a:t>Department or Event Name</a:t>
            </a:r>
          </a:p>
        </p:txBody>
      </p:sp>
      <p:sp>
        <p:nvSpPr>
          <p:cNvPr id="10" name="TextBox 9">
            <a:extLst>
              <a:ext uri="{FF2B5EF4-FFF2-40B4-BE49-F238E27FC236}">
                <a16:creationId xmlns:a16="http://schemas.microsoft.com/office/drawing/2014/main" id="{B33A9EF0-587D-4D66-AF71-B360DB9198E7}"/>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sp>
        <p:nvSpPr>
          <p:cNvPr id="11" name="Rectangle 10">
            <a:extLst>
              <a:ext uri="{FF2B5EF4-FFF2-40B4-BE49-F238E27FC236}">
                <a16:creationId xmlns:a16="http://schemas.microsoft.com/office/drawing/2014/main" id="{35E9F9A1-9773-43B8-98D0-A483D488C5EF}"/>
              </a:ext>
              <a:ext uri="{C183D7F6-B498-43B3-948B-1728B52AA6E4}">
                <adec:decorative xmlns:adec="http://schemas.microsoft.com/office/drawing/2017/decorative" val="1"/>
              </a:ext>
            </a:extLst>
          </p:cNvPr>
          <p:cNvSpPr/>
          <p:nvPr userDrawn="1"/>
        </p:nvSpPr>
        <p:spPr>
          <a:xfrm>
            <a:off x="0" y="6400800"/>
            <a:ext cx="11734800" cy="4572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12" name="Graphic 11">
            <a:extLst>
              <a:ext uri="{FF2B5EF4-FFF2-40B4-BE49-F238E27FC236}">
                <a16:creationId xmlns:a16="http://schemas.microsoft.com/office/drawing/2014/main" id="{50338064-1322-4DA2-AA1C-4E086E88E7F2}"/>
              </a:ext>
              <a:ext uri="{C183D7F6-B498-43B3-948B-1728B52AA6E4}">
                <adec:decorative xmlns:adec="http://schemas.microsoft.com/office/drawing/2017/decorative" val="1"/>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13" name="Rectangle 12">
            <a:extLst>
              <a:ext uri="{FF2B5EF4-FFF2-40B4-BE49-F238E27FC236}">
                <a16:creationId xmlns:a16="http://schemas.microsoft.com/office/drawing/2014/main" id="{EB20DD1C-FBB9-4A79-99DE-1A05C67584B0}"/>
              </a:ext>
              <a:ext uri="{C183D7F6-B498-43B3-948B-1728B52AA6E4}">
                <adec:decorative xmlns:adec="http://schemas.microsoft.com/office/drawing/2017/decorative" val="1"/>
              </a:ext>
            </a:extLst>
          </p:cNvPr>
          <p:cNvSpPr/>
          <p:nvPr userDrawn="1"/>
        </p:nvSpPr>
        <p:spPr>
          <a:xfrm>
            <a:off x="11734800" y="0"/>
            <a:ext cx="457200" cy="6400800"/>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5A8CF211-593C-4B89-BA8B-B4BF959BF149}"/>
              </a:ext>
              <a:ext uri="{C183D7F6-B498-43B3-948B-1728B52AA6E4}">
                <adec:decorative xmlns:adec="http://schemas.microsoft.com/office/drawing/2017/decorative" val="1"/>
              </a:ext>
            </a:extLst>
          </p:cNvPr>
          <p:cNvSpPr/>
          <p:nvPr userDrawn="1"/>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15" name="Rectangle 14">
            <a:extLst>
              <a:ext uri="{FF2B5EF4-FFF2-40B4-BE49-F238E27FC236}">
                <a16:creationId xmlns:a16="http://schemas.microsoft.com/office/drawing/2014/main" id="{4386AE8E-163B-4673-9C89-BA60DB5BB6EB}"/>
              </a:ext>
              <a:ext uri="{C183D7F6-B498-43B3-948B-1728B52AA6E4}">
                <adec:decorative xmlns:adec="http://schemas.microsoft.com/office/drawing/2017/decorative" val="1"/>
              </a:ext>
            </a:extLst>
          </p:cNvPr>
          <p:cNvSpPr/>
          <p:nvPr userDrawn="1"/>
        </p:nvSpPr>
        <p:spPr>
          <a:xfrm>
            <a:off x="286365" y="6510549"/>
            <a:ext cx="2172390" cy="276999"/>
          </a:xfrm>
          <a:prstGeom prst="rect">
            <a:avLst/>
          </a:prstGeom>
        </p:spPr>
        <p:txBody>
          <a:bodyPr wrap="none">
            <a:spAutoFit/>
          </a:bodyPr>
          <a:lstStyle/>
          <a:p>
            <a:pPr algn="l"/>
            <a:r>
              <a:rPr lang="en-US" sz="1200">
                <a:solidFill>
                  <a:schemeClr val="bg1"/>
                </a:solidFill>
                <a:ea typeface="Intel Clear" panose="020B0604020203020204" pitchFamily="34" charset="0"/>
                <a:cs typeface="Times New Roman" panose="02020603050405020304" pitchFamily="18" charset="0"/>
              </a:rPr>
              <a:t>Department or Event Name</a:t>
            </a:r>
          </a:p>
        </p:txBody>
      </p:sp>
      <p:sp>
        <p:nvSpPr>
          <p:cNvPr id="16" name="TextBox 15">
            <a:extLst>
              <a:ext uri="{FF2B5EF4-FFF2-40B4-BE49-F238E27FC236}">
                <a16:creationId xmlns:a16="http://schemas.microsoft.com/office/drawing/2014/main" id="{5A9A01FA-314F-465F-BEBB-029CC884BD84}"/>
              </a:ext>
              <a:ext uri="{C183D7F6-B498-43B3-948B-1728B52AA6E4}">
                <adec:decorative xmlns:adec="http://schemas.microsoft.com/office/drawing/2017/decorative" val="1"/>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spTree>
    <p:extLst>
      <p:ext uri="{BB962C8B-B14F-4D97-AF65-F5344CB8AC3E}">
        <p14:creationId xmlns:p14="http://schemas.microsoft.com/office/powerpoint/2010/main" val="3279161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itle and Content Blue A">
    <p:bg>
      <p:bgPr>
        <a:solidFill>
          <a:schemeClr val="tx2"/>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A368D64-A019-4399-A672-206E0E3B7414}"/>
              </a:ext>
              <a:ext uri="{C183D7F6-B498-43B3-948B-1728B52AA6E4}">
                <adec:decorative xmlns:adec="http://schemas.microsoft.com/office/drawing/2017/decorative" val="1"/>
              </a:ext>
            </a:extLst>
          </p:cNvPr>
          <p:cNvSpPr/>
          <p:nvPr userDrawn="1"/>
        </p:nvSpPr>
        <p:spPr>
          <a:xfrm>
            <a:off x="5867399" y="402558"/>
            <a:ext cx="5874297" cy="600347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a:xfrm>
            <a:off x="925220" y="2614497"/>
            <a:ext cx="4838270" cy="1782383"/>
          </a:xfrm>
        </p:spPr>
        <p:txBody>
          <a:bodyPr anchor="t" anchorCtr="0">
            <a:normAutofit/>
          </a:bodyPr>
          <a:lstStyle>
            <a:lvl1pPr>
              <a:defRPr sz="4800">
                <a:solidFill>
                  <a:schemeClr val="bg1"/>
                </a:solidFill>
              </a:defRPr>
            </a:lvl1pPr>
          </a:lstStyle>
          <a:p>
            <a:r>
              <a:rPr lang="en-US"/>
              <a:t>Click to edit title style</a:t>
            </a:r>
          </a:p>
        </p:txBody>
      </p:sp>
      <p:sp>
        <p:nvSpPr>
          <p:cNvPr id="15" name="Rectangle 14">
            <a:extLst>
              <a:ext uri="{FF2B5EF4-FFF2-40B4-BE49-F238E27FC236}">
                <a16:creationId xmlns:a16="http://schemas.microsoft.com/office/drawing/2014/main" id="{CC841197-2CF0-45F0-8F2A-7933BBBCA6C7}"/>
              </a:ext>
              <a:ext uri="{C183D7F6-B498-43B3-948B-1728B52AA6E4}">
                <adec:decorative xmlns:adec="http://schemas.microsoft.com/office/drawing/2017/decorative" val="1"/>
              </a:ext>
            </a:extLst>
          </p:cNvPr>
          <p:cNvSpPr/>
          <p:nvPr/>
        </p:nvSpPr>
        <p:spPr>
          <a:xfrm>
            <a:off x="11734800" y="6400800"/>
            <a:ext cx="457200" cy="4572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757C7E27-4D13-40CC-BD02-3CD7453D0B8C}"/>
              </a:ext>
              <a:ext uri="{C183D7F6-B498-43B3-948B-1728B52AA6E4}">
                <adec:decorative xmlns:adec="http://schemas.microsoft.com/office/drawing/2017/decorative" val="1"/>
              </a:ext>
            </a:extLst>
          </p:cNvPr>
          <p:cNvSpPr/>
          <p:nvPr/>
        </p:nvSpPr>
        <p:spPr>
          <a:xfrm>
            <a:off x="5867399" y="402558"/>
            <a:ext cx="5874297" cy="600347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hasCustomPrompt="1"/>
          </p:nvPr>
        </p:nvSpPr>
        <p:spPr>
          <a:xfrm>
            <a:off x="6087623" y="546389"/>
            <a:ext cx="5433848" cy="1118706"/>
          </a:xfrm>
        </p:spPr>
        <p:txBody>
          <a:bodyPr anchor="ctr" anchorCtr="0">
            <a:noAutofit/>
          </a:bodyPr>
          <a:lstStyle>
            <a:lvl1pPr marL="0" indent="0">
              <a:buNone/>
              <a:defRPr sz="3200">
                <a:solidFill>
                  <a:schemeClr val="bg1"/>
                </a:solidFill>
              </a:defRPr>
            </a:lvl1pPr>
          </a:lstStyle>
          <a:p>
            <a:pPr lvl="0"/>
            <a:r>
              <a:rPr lang="en-US"/>
              <a:t>Click to edit text styles</a:t>
            </a:r>
          </a:p>
        </p:txBody>
      </p:sp>
      <p:sp>
        <p:nvSpPr>
          <p:cNvPr id="16" name="Content Placeholder 15">
            <a:extLst>
              <a:ext uri="{FF2B5EF4-FFF2-40B4-BE49-F238E27FC236}">
                <a16:creationId xmlns:a16="http://schemas.microsoft.com/office/drawing/2014/main" id="{5706ADC8-E536-415C-9589-A82AD6F7BDD1}"/>
              </a:ext>
            </a:extLst>
          </p:cNvPr>
          <p:cNvSpPr>
            <a:spLocks noGrp="1"/>
          </p:cNvSpPr>
          <p:nvPr>
            <p:ph sz="quarter" idx="11" hasCustomPrompt="1"/>
          </p:nvPr>
        </p:nvSpPr>
        <p:spPr>
          <a:xfrm>
            <a:off x="6087623" y="1813801"/>
            <a:ext cx="5433848" cy="437679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pic>
        <p:nvPicPr>
          <p:cNvPr id="6" name="Graphic 5">
            <a:extLst>
              <a:ext uri="{FF2B5EF4-FFF2-40B4-BE49-F238E27FC236}">
                <a16:creationId xmlns:a16="http://schemas.microsoft.com/office/drawing/2014/main" id="{42F87E56-D20F-4261-BEAD-AB9B17E14FC2}"/>
              </a:ext>
              <a:ext uri="{C183D7F6-B498-43B3-948B-1728B52AA6E4}">
                <adec:decorative xmlns:adec="http://schemas.microsoft.com/office/drawing/2017/decorative" val="1"/>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8" name="Rectangle 7">
            <a:extLst>
              <a:ext uri="{FF2B5EF4-FFF2-40B4-BE49-F238E27FC236}">
                <a16:creationId xmlns:a16="http://schemas.microsoft.com/office/drawing/2014/main" id="{BF1CF056-9D11-4F80-AB2B-5694DFB8A527}"/>
              </a:ext>
              <a:ext uri="{C183D7F6-B498-43B3-948B-1728B52AA6E4}">
                <adec:decorative xmlns:adec="http://schemas.microsoft.com/office/drawing/2017/decorative" val="1"/>
              </a:ext>
            </a:extLst>
          </p:cNvPr>
          <p:cNvSpPr/>
          <p:nvPr/>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9" name="Rectangle 8">
            <a:extLst>
              <a:ext uri="{FF2B5EF4-FFF2-40B4-BE49-F238E27FC236}">
                <a16:creationId xmlns:a16="http://schemas.microsoft.com/office/drawing/2014/main" id="{9FD4934B-0E18-43C3-ABD3-375F5EB746E2}"/>
              </a:ext>
              <a:ext uri="{C183D7F6-B498-43B3-948B-1728B52AA6E4}">
                <adec:decorative xmlns:adec="http://schemas.microsoft.com/office/drawing/2017/decorative" val="1"/>
              </a:ext>
            </a:extLst>
          </p:cNvPr>
          <p:cNvSpPr/>
          <p:nvPr/>
        </p:nvSpPr>
        <p:spPr>
          <a:xfrm>
            <a:off x="286365" y="6510549"/>
            <a:ext cx="2172390" cy="276999"/>
          </a:xfrm>
          <a:prstGeom prst="rect">
            <a:avLst/>
          </a:prstGeom>
        </p:spPr>
        <p:txBody>
          <a:bodyPr wrap="none">
            <a:spAutoFit/>
          </a:bodyPr>
          <a:lstStyle/>
          <a:p>
            <a:pPr algn="l"/>
            <a:r>
              <a:rPr lang="en-US" sz="1200">
                <a:solidFill>
                  <a:schemeClr val="bg1"/>
                </a:solidFill>
                <a:ea typeface="Intel Clear" panose="020B0604020203020204" pitchFamily="34" charset="0"/>
                <a:cs typeface="Times New Roman" panose="02020603050405020304" pitchFamily="18" charset="0"/>
              </a:rPr>
              <a:t>Department or Event Name</a:t>
            </a:r>
          </a:p>
        </p:txBody>
      </p:sp>
      <p:sp>
        <p:nvSpPr>
          <p:cNvPr id="10" name="TextBox 9">
            <a:extLst>
              <a:ext uri="{FF2B5EF4-FFF2-40B4-BE49-F238E27FC236}">
                <a16:creationId xmlns:a16="http://schemas.microsoft.com/office/drawing/2014/main" id="{B33A9EF0-587D-4D66-AF71-B360DB9198E7}"/>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grpSp>
        <p:nvGrpSpPr>
          <p:cNvPr id="3" name="Group 2">
            <a:extLst>
              <a:ext uri="{FF2B5EF4-FFF2-40B4-BE49-F238E27FC236}">
                <a16:creationId xmlns:a16="http://schemas.microsoft.com/office/drawing/2014/main" id="{341B807F-E5A0-4B47-8126-0798D03DDEEE}"/>
              </a:ext>
              <a:ext uri="{C183D7F6-B498-43B3-948B-1728B52AA6E4}">
                <adec:decorative xmlns:adec="http://schemas.microsoft.com/office/drawing/2017/decorative" val="1"/>
              </a:ext>
            </a:extLst>
          </p:cNvPr>
          <p:cNvGrpSpPr/>
          <p:nvPr/>
        </p:nvGrpSpPr>
        <p:grpSpPr>
          <a:xfrm>
            <a:off x="536812" y="2023074"/>
            <a:ext cx="492319" cy="591423"/>
            <a:chOff x="536812" y="2023074"/>
            <a:chExt cx="492319" cy="591423"/>
          </a:xfrm>
        </p:grpSpPr>
        <p:sp>
          <p:nvSpPr>
            <p:cNvPr id="11" name="Rectangle 10">
              <a:extLst>
                <a:ext uri="{FF2B5EF4-FFF2-40B4-BE49-F238E27FC236}">
                  <a16:creationId xmlns:a16="http://schemas.microsoft.com/office/drawing/2014/main" id="{22EB94AE-1165-4C66-B976-C2E168859D49}"/>
                </a:ext>
              </a:extLst>
            </p:cNvPr>
            <p:cNvSpPr/>
            <p:nvPr/>
          </p:nvSpPr>
          <p:spPr>
            <a:xfrm>
              <a:off x="709974" y="2295340"/>
              <a:ext cx="319157" cy="319157"/>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E9F8E51D-DCA9-46A9-A882-29E595D6A99F}"/>
                </a:ext>
              </a:extLst>
            </p:cNvPr>
            <p:cNvSpPr/>
            <p:nvPr/>
          </p:nvSpPr>
          <p:spPr>
            <a:xfrm>
              <a:off x="536812" y="2123120"/>
              <a:ext cx="174318" cy="174318"/>
            </a:xfrm>
            <a:prstGeom prst="rect">
              <a:avLst/>
            </a:prstGeom>
            <a:solidFill>
              <a:srgbClr val="7BDE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3" name="Rectangle 12">
              <a:extLst>
                <a:ext uri="{FF2B5EF4-FFF2-40B4-BE49-F238E27FC236}">
                  <a16:creationId xmlns:a16="http://schemas.microsoft.com/office/drawing/2014/main" id="{7E74772E-29C4-4337-A397-0F1232F1F1FE}"/>
                </a:ext>
              </a:extLst>
            </p:cNvPr>
            <p:cNvSpPr/>
            <p:nvPr/>
          </p:nvSpPr>
          <p:spPr>
            <a:xfrm>
              <a:off x="711130" y="2023074"/>
              <a:ext cx="100045" cy="100045"/>
            </a:xfrm>
            <a:prstGeom prst="rect">
              <a:avLst/>
            </a:prstGeom>
            <a:solidFill>
              <a:srgbClr val="B4F0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sp>
        <p:nvSpPr>
          <p:cNvPr id="17" name="Rectangle 16">
            <a:extLst>
              <a:ext uri="{FF2B5EF4-FFF2-40B4-BE49-F238E27FC236}">
                <a16:creationId xmlns:a16="http://schemas.microsoft.com/office/drawing/2014/main" id="{3C2D0DF1-6BFD-4E45-8CA9-4436F31DB615}"/>
              </a:ext>
              <a:ext uri="{C183D7F6-B498-43B3-948B-1728B52AA6E4}">
                <adec:decorative xmlns:adec="http://schemas.microsoft.com/office/drawing/2017/decorative" val="1"/>
              </a:ext>
            </a:extLst>
          </p:cNvPr>
          <p:cNvSpPr/>
          <p:nvPr userDrawn="1"/>
        </p:nvSpPr>
        <p:spPr>
          <a:xfrm>
            <a:off x="11734800" y="6400800"/>
            <a:ext cx="457200" cy="4572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19" name="Graphic 18">
            <a:extLst>
              <a:ext uri="{FF2B5EF4-FFF2-40B4-BE49-F238E27FC236}">
                <a16:creationId xmlns:a16="http://schemas.microsoft.com/office/drawing/2014/main" id="{0BFD17C7-2044-4743-9B58-A721FED6F07E}"/>
              </a:ext>
              <a:ext uri="{C183D7F6-B498-43B3-948B-1728B52AA6E4}">
                <adec:decorative xmlns:adec="http://schemas.microsoft.com/office/drawing/2017/decorative" val="1"/>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20" name="Rectangle 19">
            <a:extLst>
              <a:ext uri="{FF2B5EF4-FFF2-40B4-BE49-F238E27FC236}">
                <a16:creationId xmlns:a16="http://schemas.microsoft.com/office/drawing/2014/main" id="{BC1BD233-1B52-4259-BBB2-FFAB0A8D1A3A}"/>
              </a:ext>
              <a:ext uri="{C183D7F6-B498-43B3-948B-1728B52AA6E4}">
                <adec:decorative xmlns:adec="http://schemas.microsoft.com/office/drawing/2017/decorative" val="1"/>
              </a:ext>
            </a:extLst>
          </p:cNvPr>
          <p:cNvSpPr/>
          <p:nvPr userDrawn="1"/>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22" name="TextBox 21">
            <a:extLst>
              <a:ext uri="{FF2B5EF4-FFF2-40B4-BE49-F238E27FC236}">
                <a16:creationId xmlns:a16="http://schemas.microsoft.com/office/drawing/2014/main" id="{0E012ABA-EED9-48CA-B3FF-9EE6151C69B9}"/>
              </a:ext>
              <a:ext uri="{C183D7F6-B498-43B3-948B-1728B52AA6E4}">
                <adec:decorative xmlns:adec="http://schemas.microsoft.com/office/drawing/2017/decorative" val="1"/>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grpSp>
        <p:nvGrpSpPr>
          <p:cNvPr id="23" name="Group 22">
            <a:extLst>
              <a:ext uri="{FF2B5EF4-FFF2-40B4-BE49-F238E27FC236}">
                <a16:creationId xmlns:a16="http://schemas.microsoft.com/office/drawing/2014/main" id="{A2426B1C-8B0F-44A4-8250-F1D8598549E8}"/>
              </a:ext>
              <a:ext uri="{C183D7F6-B498-43B3-948B-1728B52AA6E4}">
                <adec:decorative xmlns:adec="http://schemas.microsoft.com/office/drawing/2017/decorative" val="1"/>
              </a:ext>
            </a:extLst>
          </p:cNvPr>
          <p:cNvGrpSpPr/>
          <p:nvPr userDrawn="1"/>
        </p:nvGrpSpPr>
        <p:grpSpPr>
          <a:xfrm>
            <a:off x="536812" y="2023074"/>
            <a:ext cx="492319" cy="591423"/>
            <a:chOff x="536812" y="2023074"/>
            <a:chExt cx="492319" cy="591423"/>
          </a:xfrm>
        </p:grpSpPr>
        <p:sp>
          <p:nvSpPr>
            <p:cNvPr id="24" name="Rectangle 23">
              <a:extLst>
                <a:ext uri="{FF2B5EF4-FFF2-40B4-BE49-F238E27FC236}">
                  <a16:creationId xmlns:a16="http://schemas.microsoft.com/office/drawing/2014/main" id="{45D4EF16-2639-4F0C-B7CE-3B49694D7462}"/>
                </a:ext>
              </a:extLst>
            </p:cNvPr>
            <p:cNvSpPr/>
            <p:nvPr userDrawn="1"/>
          </p:nvSpPr>
          <p:spPr>
            <a:xfrm>
              <a:off x="709974" y="2295340"/>
              <a:ext cx="319157" cy="319157"/>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5" name="Rectangle 24">
              <a:extLst>
                <a:ext uri="{FF2B5EF4-FFF2-40B4-BE49-F238E27FC236}">
                  <a16:creationId xmlns:a16="http://schemas.microsoft.com/office/drawing/2014/main" id="{8FFEF9D7-E955-4747-98A8-A3CDA0B2EA11}"/>
                </a:ext>
              </a:extLst>
            </p:cNvPr>
            <p:cNvSpPr/>
            <p:nvPr userDrawn="1"/>
          </p:nvSpPr>
          <p:spPr>
            <a:xfrm>
              <a:off x="536812" y="2123120"/>
              <a:ext cx="174318" cy="174318"/>
            </a:xfrm>
            <a:prstGeom prst="rect">
              <a:avLst/>
            </a:prstGeom>
            <a:solidFill>
              <a:srgbClr val="7BDE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6" name="Rectangle 25">
              <a:extLst>
                <a:ext uri="{FF2B5EF4-FFF2-40B4-BE49-F238E27FC236}">
                  <a16:creationId xmlns:a16="http://schemas.microsoft.com/office/drawing/2014/main" id="{1C53175F-9DFF-470F-9639-8993D337BE4A}"/>
                </a:ext>
              </a:extLst>
            </p:cNvPr>
            <p:cNvSpPr/>
            <p:nvPr userDrawn="1"/>
          </p:nvSpPr>
          <p:spPr>
            <a:xfrm>
              <a:off x="711130" y="2023074"/>
              <a:ext cx="100045" cy="100045"/>
            </a:xfrm>
            <a:prstGeom prst="rect">
              <a:avLst/>
            </a:prstGeom>
            <a:solidFill>
              <a:srgbClr val="B4F0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spTree>
    <p:extLst>
      <p:ext uri="{BB962C8B-B14F-4D97-AF65-F5344CB8AC3E}">
        <p14:creationId xmlns:p14="http://schemas.microsoft.com/office/powerpoint/2010/main" val="88800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Title and Content Blue B">
    <p:bg>
      <p:bgPr>
        <a:solidFill>
          <a:schemeClr val="tx2"/>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6F68134-655A-4C58-8EC5-042D492A62BF}"/>
              </a:ext>
              <a:ext uri="{C183D7F6-B498-43B3-948B-1728B52AA6E4}">
                <adec:decorative xmlns:adec="http://schemas.microsoft.com/office/drawing/2017/decorative" val="1"/>
              </a:ext>
            </a:extLst>
          </p:cNvPr>
          <p:cNvSpPr/>
          <p:nvPr userDrawn="1"/>
        </p:nvSpPr>
        <p:spPr>
          <a:xfrm>
            <a:off x="5867399" y="402558"/>
            <a:ext cx="5874297" cy="600347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5" name="Rectangle 14">
            <a:extLst>
              <a:ext uri="{FF2B5EF4-FFF2-40B4-BE49-F238E27FC236}">
                <a16:creationId xmlns:a16="http://schemas.microsoft.com/office/drawing/2014/main" id="{CC841197-2CF0-45F0-8F2A-7933BBBCA6C7}"/>
              </a:ext>
              <a:ext uri="{C183D7F6-B498-43B3-948B-1728B52AA6E4}">
                <adec:decorative xmlns:adec="http://schemas.microsoft.com/office/drawing/2017/decorative" val="1"/>
              </a:ext>
            </a:extLst>
          </p:cNvPr>
          <p:cNvSpPr/>
          <p:nvPr/>
        </p:nvSpPr>
        <p:spPr>
          <a:xfrm>
            <a:off x="11734800" y="6400800"/>
            <a:ext cx="457200" cy="4572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757C7E27-4D13-40CC-BD02-3CD7453D0B8C}"/>
              </a:ext>
              <a:ext uri="{C183D7F6-B498-43B3-948B-1728B52AA6E4}">
                <adec:decorative xmlns:adec="http://schemas.microsoft.com/office/drawing/2017/decorative" val="1"/>
              </a:ext>
            </a:extLst>
          </p:cNvPr>
          <p:cNvSpPr/>
          <p:nvPr/>
        </p:nvSpPr>
        <p:spPr>
          <a:xfrm>
            <a:off x="5867399" y="402558"/>
            <a:ext cx="5874297" cy="600347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a:xfrm>
            <a:off x="925220" y="2614497"/>
            <a:ext cx="4838270" cy="1782383"/>
          </a:xfrm>
        </p:spPr>
        <p:txBody>
          <a:bodyPr anchor="t" anchorCtr="0">
            <a:normAutofit/>
          </a:bodyPr>
          <a:lstStyle>
            <a:lvl1pPr>
              <a:defRPr sz="4800">
                <a:solidFill>
                  <a:schemeClr val="bg1"/>
                </a:solidFill>
              </a:defRPr>
            </a:lvl1pPr>
          </a:lstStyle>
          <a:p>
            <a:r>
              <a:rPr lang="en-US"/>
              <a:t>Click to edit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hasCustomPrompt="1"/>
          </p:nvPr>
        </p:nvSpPr>
        <p:spPr>
          <a:xfrm>
            <a:off x="6087623" y="546389"/>
            <a:ext cx="5433848" cy="1118706"/>
          </a:xfrm>
        </p:spPr>
        <p:txBody>
          <a:bodyPr anchor="ctr" anchorCtr="0">
            <a:noAutofit/>
          </a:bodyPr>
          <a:lstStyle>
            <a:lvl1pPr marL="0" indent="0">
              <a:buNone/>
              <a:defRPr sz="3200">
                <a:solidFill>
                  <a:schemeClr val="bg1"/>
                </a:solidFill>
              </a:defRPr>
            </a:lvl1pPr>
          </a:lstStyle>
          <a:p>
            <a:pPr lvl="0"/>
            <a:r>
              <a:rPr lang="en-US"/>
              <a:t>Click to edit text styles</a:t>
            </a:r>
          </a:p>
        </p:txBody>
      </p:sp>
      <p:sp>
        <p:nvSpPr>
          <p:cNvPr id="16" name="Content Placeholder 15">
            <a:extLst>
              <a:ext uri="{FF2B5EF4-FFF2-40B4-BE49-F238E27FC236}">
                <a16:creationId xmlns:a16="http://schemas.microsoft.com/office/drawing/2014/main" id="{5706ADC8-E536-415C-9589-A82AD6F7BDD1}"/>
              </a:ext>
            </a:extLst>
          </p:cNvPr>
          <p:cNvSpPr>
            <a:spLocks noGrp="1"/>
          </p:cNvSpPr>
          <p:nvPr>
            <p:ph sz="quarter" idx="11" hasCustomPrompt="1"/>
          </p:nvPr>
        </p:nvSpPr>
        <p:spPr>
          <a:xfrm>
            <a:off x="6087623" y="1813801"/>
            <a:ext cx="5433848" cy="437679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pic>
        <p:nvPicPr>
          <p:cNvPr id="6" name="Graphic 5">
            <a:extLst>
              <a:ext uri="{FF2B5EF4-FFF2-40B4-BE49-F238E27FC236}">
                <a16:creationId xmlns:a16="http://schemas.microsoft.com/office/drawing/2014/main" id="{42F87E56-D20F-4261-BEAD-AB9B17E14FC2}"/>
              </a:ext>
              <a:ext uri="{C183D7F6-B498-43B3-948B-1728B52AA6E4}">
                <adec:decorative xmlns:adec="http://schemas.microsoft.com/office/drawing/2017/decorative" val="1"/>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8" name="Rectangle 7">
            <a:extLst>
              <a:ext uri="{FF2B5EF4-FFF2-40B4-BE49-F238E27FC236}">
                <a16:creationId xmlns:a16="http://schemas.microsoft.com/office/drawing/2014/main" id="{BF1CF056-9D11-4F80-AB2B-5694DFB8A527}"/>
              </a:ext>
              <a:ext uri="{C183D7F6-B498-43B3-948B-1728B52AA6E4}">
                <adec:decorative xmlns:adec="http://schemas.microsoft.com/office/drawing/2017/decorative" val="1"/>
              </a:ext>
            </a:extLst>
          </p:cNvPr>
          <p:cNvSpPr/>
          <p:nvPr/>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9" name="Rectangle 8">
            <a:extLst>
              <a:ext uri="{FF2B5EF4-FFF2-40B4-BE49-F238E27FC236}">
                <a16:creationId xmlns:a16="http://schemas.microsoft.com/office/drawing/2014/main" id="{9FD4934B-0E18-43C3-ABD3-375F5EB746E2}"/>
              </a:ext>
              <a:ext uri="{C183D7F6-B498-43B3-948B-1728B52AA6E4}">
                <adec:decorative xmlns:adec="http://schemas.microsoft.com/office/drawing/2017/decorative" val="1"/>
              </a:ext>
            </a:extLst>
          </p:cNvPr>
          <p:cNvSpPr/>
          <p:nvPr userDrawn="1"/>
        </p:nvSpPr>
        <p:spPr>
          <a:xfrm>
            <a:off x="286365" y="6510549"/>
            <a:ext cx="2172390" cy="276999"/>
          </a:xfrm>
          <a:prstGeom prst="rect">
            <a:avLst/>
          </a:prstGeom>
        </p:spPr>
        <p:txBody>
          <a:bodyPr wrap="none">
            <a:spAutoFit/>
          </a:bodyPr>
          <a:lstStyle/>
          <a:p>
            <a:pPr algn="l"/>
            <a:r>
              <a:rPr lang="en-US" sz="1200">
                <a:solidFill>
                  <a:schemeClr val="bg1"/>
                </a:solidFill>
                <a:ea typeface="Intel Clear" panose="020B0604020203020204" pitchFamily="34" charset="0"/>
                <a:cs typeface="Times New Roman" panose="02020603050405020304" pitchFamily="18" charset="0"/>
              </a:rPr>
              <a:t>Department or Event Name</a:t>
            </a:r>
          </a:p>
        </p:txBody>
      </p:sp>
      <p:sp>
        <p:nvSpPr>
          <p:cNvPr id="10" name="TextBox 9">
            <a:extLst>
              <a:ext uri="{FF2B5EF4-FFF2-40B4-BE49-F238E27FC236}">
                <a16:creationId xmlns:a16="http://schemas.microsoft.com/office/drawing/2014/main" id="{B33A9EF0-587D-4D66-AF71-B360DB9198E7}"/>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grpSp>
        <p:nvGrpSpPr>
          <p:cNvPr id="3" name="Group 2">
            <a:extLst>
              <a:ext uri="{FF2B5EF4-FFF2-40B4-BE49-F238E27FC236}">
                <a16:creationId xmlns:a16="http://schemas.microsoft.com/office/drawing/2014/main" id="{AF16FE66-F77C-48EC-9636-B0D3F1F816E2}"/>
              </a:ext>
              <a:ext uri="{C183D7F6-B498-43B3-948B-1728B52AA6E4}">
                <adec:decorative xmlns:adec="http://schemas.microsoft.com/office/drawing/2017/decorative" val="1"/>
              </a:ext>
            </a:extLst>
          </p:cNvPr>
          <p:cNvGrpSpPr/>
          <p:nvPr/>
        </p:nvGrpSpPr>
        <p:grpSpPr>
          <a:xfrm>
            <a:off x="536812" y="2023074"/>
            <a:ext cx="492319" cy="591423"/>
            <a:chOff x="536812" y="2023074"/>
            <a:chExt cx="492319" cy="591423"/>
          </a:xfrm>
        </p:grpSpPr>
        <p:sp>
          <p:nvSpPr>
            <p:cNvPr id="11" name="Rectangle 10">
              <a:extLst>
                <a:ext uri="{FF2B5EF4-FFF2-40B4-BE49-F238E27FC236}">
                  <a16:creationId xmlns:a16="http://schemas.microsoft.com/office/drawing/2014/main" id="{22EB94AE-1165-4C66-B976-C2E168859D49}"/>
                </a:ext>
              </a:extLst>
            </p:cNvPr>
            <p:cNvSpPr/>
            <p:nvPr/>
          </p:nvSpPr>
          <p:spPr>
            <a:xfrm>
              <a:off x="709974" y="2295340"/>
              <a:ext cx="319157" cy="319157"/>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E9F8E51D-DCA9-46A9-A882-29E595D6A99F}"/>
                </a:ext>
              </a:extLst>
            </p:cNvPr>
            <p:cNvSpPr/>
            <p:nvPr/>
          </p:nvSpPr>
          <p:spPr>
            <a:xfrm>
              <a:off x="536812" y="2123120"/>
              <a:ext cx="174318" cy="174318"/>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3" name="Rectangle 12">
              <a:extLst>
                <a:ext uri="{FF2B5EF4-FFF2-40B4-BE49-F238E27FC236}">
                  <a16:creationId xmlns:a16="http://schemas.microsoft.com/office/drawing/2014/main" id="{7E74772E-29C4-4337-A397-0F1232F1F1FE}"/>
                </a:ext>
              </a:extLst>
            </p:cNvPr>
            <p:cNvSpPr/>
            <p:nvPr/>
          </p:nvSpPr>
          <p:spPr>
            <a:xfrm>
              <a:off x="711130" y="2023074"/>
              <a:ext cx="100045" cy="100045"/>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sp>
        <p:nvSpPr>
          <p:cNvPr id="17" name="Rectangle 16">
            <a:extLst>
              <a:ext uri="{FF2B5EF4-FFF2-40B4-BE49-F238E27FC236}">
                <a16:creationId xmlns:a16="http://schemas.microsoft.com/office/drawing/2014/main" id="{2FC6B6DC-5CBA-4569-BD05-67C2152AE1CA}"/>
              </a:ext>
              <a:ext uri="{C183D7F6-B498-43B3-948B-1728B52AA6E4}">
                <adec:decorative xmlns:adec="http://schemas.microsoft.com/office/drawing/2017/decorative" val="1"/>
              </a:ext>
            </a:extLst>
          </p:cNvPr>
          <p:cNvSpPr/>
          <p:nvPr userDrawn="1"/>
        </p:nvSpPr>
        <p:spPr>
          <a:xfrm>
            <a:off x="11734800" y="6400800"/>
            <a:ext cx="457200" cy="4572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19" name="Graphic 18">
            <a:extLst>
              <a:ext uri="{FF2B5EF4-FFF2-40B4-BE49-F238E27FC236}">
                <a16:creationId xmlns:a16="http://schemas.microsoft.com/office/drawing/2014/main" id="{EF9F90E2-0FB9-44A2-B48E-E894C3113E8B}"/>
              </a:ext>
              <a:ext uri="{C183D7F6-B498-43B3-948B-1728B52AA6E4}">
                <adec:decorative xmlns:adec="http://schemas.microsoft.com/office/drawing/2017/decorative" val="1"/>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20" name="Rectangle 19">
            <a:extLst>
              <a:ext uri="{FF2B5EF4-FFF2-40B4-BE49-F238E27FC236}">
                <a16:creationId xmlns:a16="http://schemas.microsoft.com/office/drawing/2014/main" id="{4B2BE4E4-A2DB-46D6-B372-8C331EFD1D29}"/>
              </a:ext>
              <a:ext uri="{C183D7F6-B498-43B3-948B-1728B52AA6E4}">
                <adec:decorative xmlns:adec="http://schemas.microsoft.com/office/drawing/2017/decorative" val="1"/>
              </a:ext>
            </a:extLst>
          </p:cNvPr>
          <p:cNvSpPr/>
          <p:nvPr userDrawn="1"/>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22" name="TextBox 21">
            <a:extLst>
              <a:ext uri="{FF2B5EF4-FFF2-40B4-BE49-F238E27FC236}">
                <a16:creationId xmlns:a16="http://schemas.microsoft.com/office/drawing/2014/main" id="{5D945211-AEEA-4A21-B35C-B4FC0F99C654}"/>
              </a:ext>
              <a:ext uri="{C183D7F6-B498-43B3-948B-1728B52AA6E4}">
                <adec:decorative xmlns:adec="http://schemas.microsoft.com/office/drawing/2017/decorative" val="1"/>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grpSp>
        <p:nvGrpSpPr>
          <p:cNvPr id="23" name="Group 22">
            <a:extLst>
              <a:ext uri="{FF2B5EF4-FFF2-40B4-BE49-F238E27FC236}">
                <a16:creationId xmlns:a16="http://schemas.microsoft.com/office/drawing/2014/main" id="{3CBCDBB5-E209-49E3-8CC6-AEB941DB1EE2}"/>
              </a:ext>
              <a:ext uri="{C183D7F6-B498-43B3-948B-1728B52AA6E4}">
                <adec:decorative xmlns:adec="http://schemas.microsoft.com/office/drawing/2017/decorative" val="1"/>
              </a:ext>
            </a:extLst>
          </p:cNvPr>
          <p:cNvGrpSpPr/>
          <p:nvPr userDrawn="1"/>
        </p:nvGrpSpPr>
        <p:grpSpPr>
          <a:xfrm>
            <a:off x="536812" y="2023074"/>
            <a:ext cx="492319" cy="591423"/>
            <a:chOff x="536812" y="2023074"/>
            <a:chExt cx="492319" cy="591423"/>
          </a:xfrm>
        </p:grpSpPr>
        <p:sp>
          <p:nvSpPr>
            <p:cNvPr id="24" name="Rectangle 23">
              <a:extLst>
                <a:ext uri="{FF2B5EF4-FFF2-40B4-BE49-F238E27FC236}">
                  <a16:creationId xmlns:a16="http://schemas.microsoft.com/office/drawing/2014/main" id="{E63C2813-2F09-413F-9991-44CA3B6BE2D7}"/>
                </a:ext>
              </a:extLst>
            </p:cNvPr>
            <p:cNvSpPr/>
            <p:nvPr userDrawn="1"/>
          </p:nvSpPr>
          <p:spPr>
            <a:xfrm>
              <a:off x="709974" y="2295340"/>
              <a:ext cx="319157" cy="319157"/>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5" name="Rectangle 24">
              <a:extLst>
                <a:ext uri="{FF2B5EF4-FFF2-40B4-BE49-F238E27FC236}">
                  <a16:creationId xmlns:a16="http://schemas.microsoft.com/office/drawing/2014/main" id="{892EC626-BB7B-40F7-9ABD-4FB62F9E9719}"/>
                </a:ext>
              </a:extLst>
            </p:cNvPr>
            <p:cNvSpPr/>
            <p:nvPr userDrawn="1"/>
          </p:nvSpPr>
          <p:spPr>
            <a:xfrm>
              <a:off x="536812" y="2123120"/>
              <a:ext cx="174318" cy="174318"/>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6" name="Rectangle 25">
              <a:extLst>
                <a:ext uri="{FF2B5EF4-FFF2-40B4-BE49-F238E27FC236}">
                  <a16:creationId xmlns:a16="http://schemas.microsoft.com/office/drawing/2014/main" id="{040C129E-8ED4-49C2-A5EB-49C77A547ED5}"/>
                </a:ext>
              </a:extLst>
            </p:cNvPr>
            <p:cNvSpPr/>
            <p:nvPr userDrawn="1"/>
          </p:nvSpPr>
          <p:spPr>
            <a:xfrm>
              <a:off x="711130" y="2023074"/>
              <a:ext cx="100045" cy="100045"/>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spTree>
    <p:extLst>
      <p:ext uri="{BB962C8B-B14F-4D97-AF65-F5344CB8AC3E}">
        <p14:creationId xmlns:p14="http://schemas.microsoft.com/office/powerpoint/2010/main" val="2476591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ontent White">
    <p:bg>
      <p:bgPr>
        <a:solidFill>
          <a:schemeClr val="bg1">
            <a:lumMod val="95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9E57986-E823-49CC-B8D3-C5A2AD9415DB}"/>
              </a:ext>
              <a:ext uri="{C183D7F6-B498-43B3-948B-1728B52AA6E4}">
                <adec:decorative xmlns:adec="http://schemas.microsoft.com/office/drawing/2017/decorative" val="1"/>
              </a:ext>
            </a:extLst>
          </p:cNvPr>
          <p:cNvSpPr/>
          <p:nvPr userDrawn="1"/>
        </p:nvSpPr>
        <p:spPr>
          <a:xfrm>
            <a:off x="5867399" y="402558"/>
            <a:ext cx="5874297" cy="600347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a:xfrm>
            <a:off x="925220" y="2614497"/>
            <a:ext cx="4838270" cy="1782383"/>
          </a:xfrm>
        </p:spPr>
        <p:txBody>
          <a:bodyPr anchor="t" anchorCtr="0">
            <a:normAutofit/>
          </a:bodyPr>
          <a:lstStyle>
            <a:lvl1pPr>
              <a:defRPr sz="4800">
                <a:solidFill>
                  <a:schemeClr val="tx1"/>
                </a:solidFill>
              </a:defRPr>
            </a:lvl1pPr>
          </a:lstStyle>
          <a:p>
            <a:r>
              <a:rPr lang="en-US"/>
              <a:t>Click to edit title style</a:t>
            </a:r>
          </a:p>
        </p:txBody>
      </p:sp>
      <p:sp>
        <p:nvSpPr>
          <p:cNvPr id="17" name="Rectangle 16">
            <a:extLst>
              <a:ext uri="{FF2B5EF4-FFF2-40B4-BE49-F238E27FC236}">
                <a16:creationId xmlns:a16="http://schemas.microsoft.com/office/drawing/2014/main" id="{E32B7E3E-B537-4EE3-BA97-B90982F6C31B}"/>
              </a:ext>
            </a:extLst>
          </p:cNvPr>
          <p:cNvSpPr/>
          <p:nvPr/>
        </p:nvSpPr>
        <p:spPr>
          <a:xfrm>
            <a:off x="11734800" y="6400800"/>
            <a:ext cx="457200" cy="4572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4" name="Rectangle 13">
            <a:extLst>
              <a:ext uri="{FF2B5EF4-FFF2-40B4-BE49-F238E27FC236}">
                <a16:creationId xmlns:a16="http://schemas.microsoft.com/office/drawing/2014/main" id="{757C7E27-4D13-40CC-BD02-3CD7453D0B8C}"/>
              </a:ext>
              <a:ext uri="{C183D7F6-B498-43B3-948B-1728B52AA6E4}">
                <adec:decorative xmlns:adec="http://schemas.microsoft.com/office/drawing/2017/decorative" val="1"/>
              </a:ext>
            </a:extLst>
          </p:cNvPr>
          <p:cNvSpPr/>
          <p:nvPr/>
        </p:nvSpPr>
        <p:spPr>
          <a:xfrm>
            <a:off x="5867399" y="402558"/>
            <a:ext cx="5874297" cy="600347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hasCustomPrompt="1"/>
          </p:nvPr>
        </p:nvSpPr>
        <p:spPr>
          <a:xfrm>
            <a:off x="6087623" y="546389"/>
            <a:ext cx="5433848" cy="1118706"/>
          </a:xfrm>
        </p:spPr>
        <p:txBody>
          <a:bodyPr anchor="ctr" anchorCtr="0">
            <a:noAutofit/>
          </a:bodyPr>
          <a:lstStyle>
            <a:lvl1pPr marL="0" indent="0">
              <a:buNone/>
              <a:defRPr sz="3200">
                <a:solidFill>
                  <a:schemeClr val="tx1"/>
                </a:solidFill>
              </a:defRPr>
            </a:lvl1pPr>
          </a:lstStyle>
          <a:p>
            <a:pPr lvl="0"/>
            <a:r>
              <a:rPr lang="en-US"/>
              <a:t>Click to edit text styles</a:t>
            </a:r>
          </a:p>
        </p:txBody>
      </p:sp>
      <p:grpSp>
        <p:nvGrpSpPr>
          <p:cNvPr id="3" name="Group 2">
            <a:extLst>
              <a:ext uri="{FF2B5EF4-FFF2-40B4-BE49-F238E27FC236}">
                <a16:creationId xmlns:a16="http://schemas.microsoft.com/office/drawing/2014/main" id="{3506BD04-B5E7-422F-B321-54907EFDFDD8}"/>
              </a:ext>
              <a:ext uri="{C183D7F6-B498-43B3-948B-1728B52AA6E4}">
                <adec:decorative xmlns:adec="http://schemas.microsoft.com/office/drawing/2017/decorative" val="1"/>
              </a:ext>
            </a:extLst>
          </p:cNvPr>
          <p:cNvGrpSpPr/>
          <p:nvPr/>
        </p:nvGrpSpPr>
        <p:grpSpPr>
          <a:xfrm>
            <a:off x="536812" y="2023074"/>
            <a:ext cx="492319" cy="591423"/>
            <a:chOff x="536812" y="2023074"/>
            <a:chExt cx="492319" cy="591423"/>
          </a:xfrm>
        </p:grpSpPr>
        <p:sp>
          <p:nvSpPr>
            <p:cNvPr id="11" name="Rectangle 10">
              <a:extLst>
                <a:ext uri="{FF2B5EF4-FFF2-40B4-BE49-F238E27FC236}">
                  <a16:creationId xmlns:a16="http://schemas.microsoft.com/office/drawing/2014/main" id="{22EB94AE-1165-4C66-B976-C2E168859D49}"/>
                </a:ext>
              </a:extLst>
            </p:cNvPr>
            <p:cNvSpPr/>
            <p:nvPr/>
          </p:nvSpPr>
          <p:spPr>
            <a:xfrm>
              <a:off x="709974" y="2295340"/>
              <a:ext cx="319157" cy="319157"/>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E9F8E51D-DCA9-46A9-A882-29E595D6A99F}"/>
                </a:ext>
              </a:extLst>
            </p:cNvPr>
            <p:cNvSpPr/>
            <p:nvPr/>
          </p:nvSpPr>
          <p:spPr>
            <a:xfrm>
              <a:off x="536812" y="2123120"/>
              <a:ext cx="174318" cy="174318"/>
            </a:xfrm>
            <a:prstGeom prst="rect">
              <a:avLst/>
            </a:prstGeom>
            <a:solidFill>
              <a:srgbClr val="7BDE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3" name="Rectangle 12">
              <a:extLst>
                <a:ext uri="{FF2B5EF4-FFF2-40B4-BE49-F238E27FC236}">
                  <a16:creationId xmlns:a16="http://schemas.microsoft.com/office/drawing/2014/main" id="{7E74772E-29C4-4337-A397-0F1232F1F1FE}"/>
                </a:ext>
              </a:extLst>
            </p:cNvPr>
            <p:cNvSpPr/>
            <p:nvPr/>
          </p:nvSpPr>
          <p:spPr>
            <a:xfrm>
              <a:off x="711130" y="2023074"/>
              <a:ext cx="100045" cy="100045"/>
            </a:xfrm>
            <a:prstGeom prst="rect">
              <a:avLst/>
            </a:prstGeom>
            <a:solidFill>
              <a:srgbClr val="B4F0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sp>
        <p:nvSpPr>
          <p:cNvPr id="16" name="Content Placeholder 15">
            <a:extLst>
              <a:ext uri="{FF2B5EF4-FFF2-40B4-BE49-F238E27FC236}">
                <a16:creationId xmlns:a16="http://schemas.microsoft.com/office/drawing/2014/main" id="{5706ADC8-E536-415C-9589-A82AD6F7BDD1}"/>
              </a:ext>
            </a:extLst>
          </p:cNvPr>
          <p:cNvSpPr>
            <a:spLocks noGrp="1"/>
          </p:cNvSpPr>
          <p:nvPr>
            <p:ph sz="quarter" idx="11" hasCustomPrompt="1"/>
          </p:nvPr>
        </p:nvSpPr>
        <p:spPr>
          <a:xfrm>
            <a:off x="6087623" y="1813801"/>
            <a:ext cx="5433848" cy="437679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8" name="TextBox 17">
            <a:extLst>
              <a:ext uri="{FF2B5EF4-FFF2-40B4-BE49-F238E27FC236}">
                <a16:creationId xmlns:a16="http://schemas.microsoft.com/office/drawing/2014/main" id="{E175E17D-D74E-461D-9994-21701E9CF3FE}"/>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mn-lt"/>
              <a:ea typeface="Intel Clear" panose="020B0604020203020204" pitchFamily="34" charset="0"/>
              <a:cs typeface="Times New Roman" panose="02020603050405020304" pitchFamily="18" charset="0"/>
              <a:sym typeface="Helvetica Neue"/>
            </a:endParaRPr>
          </a:p>
        </p:txBody>
      </p:sp>
      <p:sp>
        <p:nvSpPr>
          <p:cNvPr id="15" name="Rectangle 14">
            <a:extLst>
              <a:ext uri="{FF2B5EF4-FFF2-40B4-BE49-F238E27FC236}">
                <a16:creationId xmlns:a16="http://schemas.microsoft.com/office/drawing/2014/main" id="{165D4340-FCEE-4743-A648-5DB311031F75}"/>
              </a:ext>
            </a:extLst>
          </p:cNvPr>
          <p:cNvSpPr/>
          <p:nvPr userDrawn="1"/>
        </p:nvSpPr>
        <p:spPr>
          <a:xfrm>
            <a:off x="11734800" y="6400800"/>
            <a:ext cx="457200" cy="4572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nvGrpSpPr>
          <p:cNvPr id="20" name="Group 19">
            <a:extLst>
              <a:ext uri="{FF2B5EF4-FFF2-40B4-BE49-F238E27FC236}">
                <a16:creationId xmlns:a16="http://schemas.microsoft.com/office/drawing/2014/main" id="{8C35DA17-DFF2-467C-A710-877908080517}"/>
              </a:ext>
              <a:ext uri="{C183D7F6-B498-43B3-948B-1728B52AA6E4}">
                <adec:decorative xmlns:adec="http://schemas.microsoft.com/office/drawing/2017/decorative" val="1"/>
              </a:ext>
            </a:extLst>
          </p:cNvPr>
          <p:cNvGrpSpPr/>
          <p:nvPr userDrawn="1"/>
        </p:nvGrpSpPr>
        <p:grpSpPr>
          <a:xfrm>
            <a:off x="536812" y="2023074"/>
            <a:ext cx="492319" cy="591423"/>
            <a:chOff x="536812" y="2023074"/>
            <a:chExt cx="492319" cy="591423"/>
          </a:xfrm>
        </p:grpSpPr>
        <p:sp>
          <p:nvSpPr>
            <p:cNvPr id="21" name="Rectangle 20">
              <a:extLst>
                <a:ext uri="{FF2B5EF4-FFF2-40B4-BE49-F238E27FC236}">
                  <a16:creationId xmlns:a16="http://schemas.microsoft.com/office/drawing/2014/main" id="{C6AEFDCF-A68C-4E0D-95B4-6F1A9717550A}"/>
                </a:ext>
              </a:extLst>
            </p:cNvPr>
            <p:cNvSpPr/>
            <p:nvPr userDrawn="1"/>
          </p:nvSpPr>
          <p:spPr>
            <a:xfrm>
              <a:off x="709974" y="2295340"/>
              <a:ext cx="319157" cy="319157"/>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2" name="Rectangle 21">
              <a:extLst>
                <a:ext uri="{FF2B5EF4-FFF2-40B4-BE49-F238E27FC236}">
                  <a16:creationId xmlns:a16="http://schemas.microsoft.com/office/drawing/2014/main" id="{F55E41F1-4636-455F-8CC5-9CC2D25CD287}"/>
                </a:ext>
              </a:extLst>
            </p:cNvPr>
            <p:cNvSpPr/>
            <p:nvPr userDrawn="1"/>
          </p:nvSpPr>
          <p:spPr>
            <a:xfrm>
              <a:off x="536812" y="2123120"/>
              <a:ext cx="174318" cy="174318"/>
            </a:xfrm>
            <a:prstGeom prst="rect">
              <a:avLst/>
            </a:prstGeom>
            <a:solidFill>
              <a:srgbClr val="7BDE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3" name="Rectangle 22">
              <a:extLst>
                <a:ext uri="{FF2B5EF4-FFF2-40B4-BE49-F238E27FC236}">
                  <a16:creationId xmlns:a16="http://schemas.microsoft.com/office/drawing/2014/main" id="{2BF6C486-C6BA-41CF-8F21-5691BA4400F2}"/>
                </a:ext>
              </a:extLst>
            </p:cNvPr>
            <p:cNvSpPr/>
            <p:nvPr userDrawn="1"/>
          </p:nvSpPr>
          <p:spPr>
            <a:xfrm>
              <a:off x="711130" y="2023074"/>
              <a:ext cx="100045" cy="100045"/>
            </a:xfrm>
            <a:prstGeom prst="rect">
              <a:avLst/>
            </a:prstGeom>
            <a:solidFill>
              <a:srgbClr val="B4F0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sp>
        <p:nvSpPr>
          <p:cNvPr id="24" name="TextBox 23">
            <a:extLst>
              <a:ext uri="{FF2B5EF4-FFF2-40B4-BE49-F238E27FC236}">
                <a16:creationId xmlns:a16="http://schemas.microsoft.com/office/drawing/2014/main" id="{A0695690-BC82-4B1F-9B7E-92DC6CAFF117}"/>
              </a:ext>
              <a:ext uri="{C183D7F6-B498-43B3-948B-1728B52AA6E4}">
                <adec:decorative xmlns:adec="http://schemas.microsoft.com/office/drawing/2017/decorative" val="1"/>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mn-lt"/>
              <a:ea typeface="Intel Clear" panose="020B0604020203020204" pitchFamily="34" charset="0"/>
              <a:cs typeface="Times New Roman" panose="02020603050405020304" pitchFamily="18" charset="0"/>
              <a:sym typeface="Helvetica Neue"/>
            </a:endParaRPr>
          </a:p>
        </p:txBody>
      </p:sp>
    </p:spTree>
    <p:extLst>
      <p:ext uri="{BB962C8B-B14F-4D97-AF65-F5344CB8AC3E}">
        <p14:creationId xmlns:p14="http://schemas.microsoft.com/office/powerpoint/2010/main" val="166237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Blue B">
    <p:bg>
      <p:bgPr>
        <a:solidFill>
          <a:schemeClr val="tx2"/>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882660D-9752-4416-A0A1-69ECA0CD4207}"/>
              </a:ext>
              <a:ext uri="{C183D7F6-B498-43B3-948B-1728B52AA6E4}">
                <adec:decorative xmlns:adec="http://schemas.microsoft.com/office/drawing/2017/decorative" val="1"/>
              </a:ext>
            </a:extLst>
          </p:cNvPr>
          <p:cNvGrpSpPr/>
          <p:nvPr userDrawn="1"/>
        </p:nvGrpSpPr>
        <p:grpSpPr>
          <a:xfrm>
            <a:off x="573803" y="0"/>
            <a:ext cx="4325371" cy="6392520"/>
            <a:chOff x="573803" y="0"/>
            <a:chExt cx="4325371" cy="6392520"/>
          </a:xfrm>
        </p:grpSpPr>
        <p:sp>
          <p:nvSpPr>
            <p:cNvPr id="19" name="Rectangle 18">
              <a:extLst>
                <a:ext uri="{FF2B5EF4-FFF2-40B4-BE49-F238E27FC236}">
                  <a16:creationId xmlns:a16="http://schemas.microsoft.com/office/drawing/2014/main" id="{8581569F-6701-4CDA-895D-6BD6D388AB05}"/>
                </a:ext>
              </a:extLst>
            </p:cNvPr>
            <p:cNvSpPr/>
            <p:nvPr userDrawn="1"/>
          </p:nvSpPr>
          <p:spPr>
            <a:xfrm>
              <a:off x="1468406" y="0"/>
              <a:ext cx="3430768" cy="539087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nvGrpSpPr>
            <p:cNvPr id="20" name="Group 19">
              <a:extLst>
                <a:ext uri="{FF2B5EF4-FFF2-40B4-BE49-F238E27FC236}">
                  <a16:creationId xmlns:a16="http://schemas.microsoft.com/office/drawing/2014/main" id="{8EFB02BB-CBC4-4742-9BA0-2C9212EFAF23}"/>
                </a:ext>
              </a:extLst>
            </p:cNvPr>
            <p:cNvGrpSpPr/>
            <p:nvPr userDrawn="1"/>
          </p:nvGrpSpPr>
          <p:grpSpPr>
            <a:xfrm>
              <a:off x="1468406" y="5995719"/>
              <a:ext cx="1059754" cy="396801"/>
              <a:chOff x="1314450" y="6391094"/>
              <a:chExt cx="1123377" cy="420623"/>
            </a:xfrm>
          </p:grpSpPr>
          <p:sp>
            <p:nvSpPr>
              <p:cNvPr id="24" name="Freeform: Shape 23">
                <a:extLst>
                  <a:ext uri="{FF2B5EF4-FFF2-40B4-BE49-F238E27FC236}">
                    <a16:creationId xmlns:a16="http://schemas.microsoft.com/office/drawing/2014/main" id="{85AE6566-9773-4111-B8E5-827E7E8AE779}"/>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5" name="Freeform: Shape 24">
                <a:extLst>
                  <a:ext uri="{FF2B5EF4-FFF2-40B4-BE49-F238E27FC236}">
                    <a16:creationId xmlns:a16="http://schemas.microsoft.com/office/drawing/2014/main" id="{5251A5FC-EF81-41EC-BA9D-EC2323003C59}"/>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6" name="Freeform: Shape 25">
                <a:extLst>
                  <a:ext uri="{FF2B5EF4-FFF2-40B4-BE49-F238E27FC236}">
                    <a16:creationId xmlns:a16="http://schemas.microsoft.com/office/drawing/2014/main" id="{E6ED56C7-8502-4EC0-A864-040B8DB9D862}"/>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27" name="Freeform: Shape 26">
                <a:extLst>
                  <a:ext uri="{FF2B5EF4-FFF2-40B4-BE49-F238E27FC236}">
                    <a16:creationId xmlns:a16="http://schemas.microsoft.com/office/drawing/2014/main" id="{6C77F18A-71EB-4B46-8C22-E5C1ACCE6C40}"/>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grpSp>
        <p:sp>
          <p:nvSpPr>
            <p:cNvPr id="21" name="Rectangle 20">
              <a:extLst>
                <a:ext uri="{FF2B5EF4-FFF2-40B4-BE49-F238E27FC236}">
                  <a16:creationId xmlns:a16="http://schemas.microsoft.com/office/drawing/2014/main" id="{758CE26D-A586-4A86-AA98-B9D850FBFCD7}"/>
                </a:ext>
              </a:extLst>
            </p:cNvPr>
            <p:cNvSpPr/>
            <p:nvPr userDrawn="1"/>
          </p:nvSpPr>
          <p:spPr>
            <a:xfrm>
              <a:off x="860457" y="4951823"/>
              <a:ext cx="158111" cy="158111"/>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2" name="Rectangle 21">
              <a:extLst>
                <a:ext uri="{FF2B5EF4-FFF2-40B4-BE49-F238E27FC236}">
                  <a16:creationId xmlns:a16="http://schemas.microsoft.com/office/drawing/2014/main" id="{7CE63CF4-E38C-42FE-9C75-CB2B3DEB5FBD}"/>
                </a:ext>
              </a:extLst>
            </p:cNvPr>
            <p:cNvSpPr/>
            <p:nvPr userDrawn="1"/>
          </p:nvSpPr>
          <p:spPr>
            <a:xfrm>
              <a:off x="573803" y="5104242"/>
              <a:ext cx="286654" cy="286654"/>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3" name="Rectangle 22">
              <a:extLst>
                <a:ext uri="{FF2B5EF4-FFF2-40B4-BE49-F238E27FC236}">
                  <a16:creationId xmlns:a16="http://schemas.microsoft.com/office/drawing/2014/main" id="{67E1EECF-CDF6-475D-8C89-D59E9C677475}"/>
                </a:ext>
              </a:extLst>
            </p:cNvPr>
            <p:cNvSpPr/>
            <p:nvPr userDrawn="1"/>
          </p:nvSpPr>
          <p:spPr>
            <a:xfrm>
              <a:off x="861107" y="5390896"/>
              <a:ext cx="610214" cy="610214"/>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grpSp>
        <p:nvGrpSpPr>
          <p:cNvPr id="4" name="Group 3">
            <a:extLst>
              <a:ext uri="{FF2B5EF4-FFF2-40B4-BE49-F238E27FC236}">
                <a16:creationId xmlns:a16="http://schemas.microsoft.com/office/drawing/2014/main" id="{B3AA05A6-FEDA-41DC-B943-5B1F42A56F08}"/>
              </a:ext>
              <a:ext uri="{C183D7F6-B498-43B3-948B-1728B52AA6E4}">
                <adec:decorative xmlns:adec="http://schemas.microsoft.com/office/drawing/2017/decorative" val="1"/>
              </a:ext>
            </a:extLst>
          </p:cNvPr>
          <p:cNvGrpSpPr/>
          <p:nvPr/>
        </p:nvGrpSpPr>
        <p:grpSpPr>
          <a:xfrm>
            <a:off x="573803" y="0"/>
            <a:ext cx="4325371" cy="6392520"/>
            <a:chOff x="573803" y="0"/>
            <a:chExt cx="4325371" cy="6392520"/>
          </a:xfrm>
        </p:grpSpPr>
        <p:sp>
          <p:nvSpPr>
            <p:cNvPr id="7" name="Rectangle 6">
              <a:extLst>
                <a:ext uri="{FF2B5EF4-FFF2-40B4-BE49-F238E27FC236}">
                  <a16:creationId xmlns:a16="http://schemas.microsoft.com/office/drawing/2014/main" id="{EF200040-B841-47B7-8555-E0299CDC24FA}"/>
                </a:ext>
              </a:extLst>
            </p:cNvPr>
            <p:cNvSpPr/>
            <p:nvPr/>
          </p:nvSpPr>
          <p:spPr>
            <a:xfrm>
              <a:off x="1468406" y="0"/>
              <a:ext cx="3430768" cy="539087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nvGrpSpPr>
            <p:cNvPr id="8" name="Group 7">
              <a:extLst>
                <a:ext uri="{FF2B5EF4-FFF2-40B4-BE49-F238E27FC236}">
                  <a16:creationId xmlns:a16="http://schemas.microsoft.com/office/drawing/2014/main" id="{3AD8DF60-7E0A-43C5-81B6-9B3522A7A826}"/>
                </a:ext>
              </a:extLst>
            </p:cNvPr>
            <p:cNvGrpSpPr/>
            <p:nvPr/>
          </p:nvGrpSpPr>
          <p:grpSpPr>
            <a:xfrm>
              <a:off x="1468406" y="5995719"/>
              <a:ext cx="1059754" cy="396801"/>
              <a:chOff x="1314450" y="6391094"/>
              <a:chExt cx="1123377" cy="420623"/>
            </a:xfrm>
          </p:grpSpPr>
          <p:sp>
            <p:nvSpPr>
              <p:cNvPr id="9" name="Freeform: Shape 8">
                <a:extLst>
                  <a:ext uri="{FF2B5EF4-FFF2-40B4-BE49-F238E27FC236}">
                    <a16:creationId xmlns:a16="http://schemas.microsoft.com/office/drawing/2014/main" id="{0AC5EDAF-1FA5-4CEA-99CA-7D0E1F5DDF81}"/>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0" name="Freeform: Shape 9">
                <a:extLst>
                  <a:ext uri="{FF2B5EF4-FFF2-40B4-BE49-F238E27FC236}">
                    <a16:creationId xmlns:a16="http://schemas.microsoft.com/office/drawing/2014/main" id="{5731A324-874D-4D3D-95F1-8AE3303E2272}"/>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1" name="Freeform: Shape 10">
                <a:extLst>
                  <a:ext uri="{FF2B5EF4-FFF2-40B4-BE49-F238E27FC236}">
                    <a16:creationId xmlns:a16="http://schemas.microsoft.com/office/drawing/2014/main" id="{934E3A93-BFC9-49AD-8CF7-7EDF2A13157E}"/>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sp>
            <p:nvSpPr>
              <p:cNvPr id="12" name="Freeform: Shape 11">
                <a:extLst>
                  <a:ext uri="{FF2B5EF4-FFF2-40B4-BE49-F238E27FC236}">
                    <a16:creationId xmlns:a16="http://schemas.microsoft.com/office/drawing/2014/main" id="{839DD8F2-C56B-454C-9A84-A663F83DB6CE}"/>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ea typeface="Intel Clear" panose="020B0604020203020204" pitchFamily="34" charset="0"/>
                  <a:cs typeface="Times New Roman" panose="02020603050405020304" pitchFamily="18" charset="0"/>
                </a:endParaRPr>
              </a:p>
            </p:txBody>
          </p:sp>
        </p:grpSp>
        <p:sp>
          <p:nvSpPr>
            <p:cNvPr id="15" name="Rectangle 14">
              <a:extLst>
                <a:ext uri="{FF2B5EF4-FFF2-40B4-BE49-F238E27FC236}">
                  <a16:creationId xmlns:a16="http://schemas.microsoft.com/office/drawing/2014/main" id="{EC1BCBB2-B699-44A9-B291-3CCD0D0E00F2}"/>
                </a:ext>
              </a:extLst>
            </p:cNvPr>
            <p:cNvSpPr/>
            <p:nvPr/>
          </p:nvSpPr>
          <p:spPr>
            <a:xfrm>
              <a:off x="860457" y="4951823"/>
              <a:ext cx="158111" cy="158111"/>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6" name="Rectangle 15">
              <a:extLst>
                <a:ext uri="{FF2B5EF4-FFF2-40B4-BE49-F238E27FC236}">
                  <a16:creationId xmlns:a16="http://schemas.microsoft.com/office/drawing/2014/main" id="{73D17A91-F49E-45DE-835E-543E5DCD8458}"/>
                </a:ext>
              </a:extLst>
            </p:cNvPr>
            <p:cNvSpPr/>
            <p:nvPr/>
          </p:nvSpPr>
          <p:spPr>
            <a:xfrm>
              <a:off x="573803" y="5104242"/>
              <a:ext cx="286654" cy="286654"/>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7" name="Rectangle 16">
              <a:extLst>
                <a:ext uri="{FF2B5EF4-FFF2-40B4-BE49-F238E27FC236}">
                  <a16:creationId xmlns:a16="http://schemas.microsoft.com/office/drawing/2014/main" id="{77E01F40-8D2A-43E6-B578-00B92049883B}"/>
                </a:ext>
              </a:extLst>
            </p:cNvPr>
            <p:cNvSpPr/>
            <p:nvPr/>
          </p:nvSpPr>
          <p:spPr>
            <a:xfrm>
              <a:off x="861107" y="5390896"/>
              <a:ext cx="610214" cy="610214"/>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grpSp>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hasCustomPrompt="1"/>
          </p:nvPr>
        </p:nvSpPr>
        <p:spPr>
          <a:xfrm>
            <a:off x="1543438" y="944163"/>
            <a:ext cx="9810362" cy="627700"/>
          </a:xfrm>
        </p:spPr>
        <p:txBody>
          <a:bodyPr anchor="b" anchorCtr="0">
            <a:normAutofit/>
          </a:bodyPr>
          <a:lstStyle>
            <a:lvl1pPr marL="0" indent="0">
              <a:buFontTx/>
              <a:buNone/>
              <a:defRPr sz="1600">
                <a:solidFill>
                  <a:schemeClr val="bg1"/>
                </a:solidFill>
                <a:latin typeface="IntelOne Text" panose="020B0503020203020204" pitchFamily="34" charset="77"/>
              </a:defRPr>
            </a:lvl1pPr>
          </a:lstStyle>
          <a:p>
            <a:pPr lvl="0"/>
            <a:r>
              <a:rPr lang="en-US"/>
              <a:t>Click to edit text styles</a:t>
            </a:r>
          </a:p>
        </p:txBody>
      </p:sp>
      <p:sp>
        <p:nvSpPr>
          <p:cNvPr id="2" name="Title 1">
            <a:extLst>
              <a:ext uri="{FF2B5EF4-FFF2-40B4-BE49-F238E27FC236}">
                <a16:creationId xmlns:a16="http://schemas.microsoft.com/office/drawing/2014/main" id="{A0E6BC2F-544E-4727-A6CC-2BE3B3E01B51}"/>
              </a:ext>
            </a:extLst>
          </p:cNvPr>
          <p:cNvSpPr>
            <a:spLocks noGrp="1"/>
          </p:cNvSpPr>
          <p:nvPr>
            <p:ph type="ctrTitle" hasCustomPrompt="1"/>
          </p:nvPr>
        </p:nvSpPr>
        <p:spPr>
          <a:xfrm>
            <a:off x="1542536" y="1635111"/>
            <a:ext cx="9789007" cy="1874852"/>
          </a:xfrm>
        </p:spPr>
        <p:txBody>
          <a:bodyPr anchor="b"/>
          <a:lstStyle>
            <a:lvl1pPr algn="l">
              <a:defRPr sz="6000">
                <a:solidFill>
                  <a:schemeClr val="bg1"/>
                </a:solidFill>
              </a:defRPr>
            </a:lvl1pPr>
          </a:lstStyle>
          <a:p>
            <a:r>
              <a:rPr lang="en-US"/>
              <a:t>Click to edit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hasCustomPrompt="1"/>
          </p:nvPr>
        </p:nvSpPr>
        <p:spPr>
          <a:xfrm>
            <a:off x="1542536" y="3602038"/>
            <a:ext cx="9789007"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Tree>
    <p:extLst>
      <p:ext uri="{BB962C8B-B14F-4D97-AF65-F5344CB8AC3E}">
        <p14:creationId xmlns:p14="http://schemas.microsoft.com/office/powerpoint/2010/main" val="1913794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with Frame White">
    <p:bg>
      <p:bgPr>
        <a:solidFill>
          <a:schemeClr val="bg1">
            <a:lumMod val="9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75A302-45A3-481F-BFAB-9A074C3F7794}"/>
              </a:ext>
              <a:ext uri="{C183D7F6-B498-43B3-948B-1728B52AA6E4}">
                <adec:decorative xmlns:adec="http://schemas.microsoft.com/office/drawing/2017/decorative" val="1"/>
              </a:ext>
            </a:extLst>
          </p:cNvPr>
          <p:cNvSpPr/>
          <p:nvPr/>
        </p:nvSpPr>
        <p:spPr>
          <a:xfrm>
            <a:off x="457200" y="464127"/>
            <a:ext cx="11286348" cy="594483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4" name="Rectangle 3">
            <a:extLst>
              <a:ext uri="{FF2B5EF4-FFF2-40B4-BE49-F238E27FC236}">
                <a16:creationId xmlns:a16="http://schemas.microsoft.com/office/drawing/2014/main" id="{56A6F6B2-1DD0-42F2-9039-5327CC0EF19D}"/>
              </a:ext>
              <a:ext uri="{C183D7F6-B498-43B3-948B-1728B52AA6E4}">
                <adec:decorative xmlns:adec="http://schemas.microsoft.com/office/drawing/2017/decorative" val="1"/>
              </a:ext>
            </a:extLst>
          </p:cNvPr>
          <p:cNvSpPr/>
          <p:nvPr/>
        </p:nvSpPr>
        <p:spPr>
          <a:xfrm>
            <a:off x="11734800" y="6400800"/>
            <a:ext cx="457200" cy="4572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5" name="TextBox 4">
            <a:extLst>
              <a:ext uri="{FF2B5EF4-FFF2-40B4-BE49-F238E27FC236}">
                <a16:creationId xmlns:a16="http://schemas.microsoft.com/office/drawing/2014/main" id="{7DB3A20D-927D-4DD1-8E5E-A3AC6EDE3968}"/>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mn-lt"/>
              <a:ea typeface="Intel Clear" panose="020B0604020203020204" pitchFamily="34" charset="0"/>
              <a:cs typeface="Times New Roman" panose="02020603050405020304" pitchFamily="18" charset="0"/>
              <a:sym typeface="Helvetica Neue"/>
            </a:endParaRPr>
          </a:p>
        </p:txBody>
      </p:sp>
      <p:sp>
        <p:nvSpPr>
          <p:cNvPr id="7" name="Rectangle 6">
            <a:extLst>
              <a:ext uri="{FF2B5EF4-FFF2-40B4-BE49-F238E27FC236}">
                <a16:creationId xmlns:a16="http://schemas.microsoft.com/office/drawing/2014/main" id="{A00988D3-27CA-4F8F-A6E2-E1104C51DCB1}"/>
              </a:ext>
              <a:ext uri="{C183D7F6-B498-43B3-948B-1728B52AA6E4}">
                <adec:decorative xmlns:adec="http://schemas.microsoft.com/office/drawing/2017/decorative" val="1"/>
              </a:ext>
            </a:extLst>
          </p:cNvPr>
          <p:cNvSpPr/>
          <p:nvPr userDrawn="1"/>
        </p:nvSpPr>
        <p:spPr>
          <a:xfrm>
            <a:off x="11734800" y="6400800"/>
            <a:ext cx="457200" cy="4572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8" name="TextBox 7">
            <a:extLst>
              <a:ext uri="{FF2B5EF4-FFF2-40B4-BE49-F238E27FC236}">
                <a16:creationId xmlns:a16="http://schemas.microsoft.com/office/drawing/2014/main" id="{B7030671-1E88-49B1-9FE5-927C1B8EE1BE}"/>
              </a:ext>
              <a:ext uri="{C183D7F6-B498-43B3-948B-1728B52AA6E4}">
                <adec:decorative xmlns:adec="http://schemas.microsoft.com/office/drawing/2017/decorative" val="1"/>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mn-lt"/>
              <a:ea typeface="Intel Clear" panose="020B0604020203020204" pitchFamily="34" charset="0"/>
              <a:cs typeface="Times New Roman" panose="02020603050405020304" pitchFamily="18" charset="0"/>
              <a:sym typeface="Helvetica Neue"/>
            </a:endParaRPr>
          </a:p>
        </p:txBody>
      </p:sp>
      <p:sp>
        <p:nvSpPr>
          <p:cNvPr id="6" name="Rectangle 5">
            <a:extLst>
              <a:ext uri="{FF2B5EF4-FFF2-40B4-BE49-F238E27FC236}">
                <a16:creationId xmlns:a16="http://schemas.microsoft.com/office/drawing/2014/main" id="{AA228789-1C29-4F2A-B05E-B47226DD5081}"/>
              </a:ext>
              <a:ext uri="{C183D7F6-B498-43B3-948B-1728B52AA6E4}">
                <adec:decorative xmlns:adec="http://schemas.microsoft.com/office/drawing/2017/decorative" val="1"/>
              </a:ext>
            </a:extLst>
          </p:cNvPr>
          <p:cNvSpPr/>
          <p:nvPr userDrawn="1"/>
        </p:nvSpPr>
        <p:spPr>
          <a:xfrm>
            <a:off x="457200" y="464127"/>
            <a:ext cx="11286348" cy="594483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8DFA79AD-8981-4F51-8CC1-43C885681348}"/>
              </a:ext>
            </a:extLst>
          </p:cNvPr>
          <p:cNvSpPr>
            <a:spLocks noGrp="1"/>
          </p:cNvSpPr>
          <p:nvPr>
            <p:ph type="title" hasCustomPrompt="1"/>
          </p:nvPr>
        </p:nvSpPr>
        <p:spPr>
          <a:xfrm>
            <a:off x="806922" y="1828800"/>
            <a:ext cx="10557387" cy="3200400"/>
          </a:xfrm>
        </p:spPr>
        <p:txBody>
          <a:bodyPr>
            <a:normAutofit/>
          </a:bodyPr>
          <a:lstStyle>
            <a:lvl1pPr algn="ctr">
              <a:defRPr sz="4800">
                <a:solidFill>
                  <a:schemeClr val="accent1"/>
                </a:solidFill>
              </a:defRPr>
            </a:lvl1pPr>
          </a:lstStyle>
          <a:p>
            <a:r>
              <a:rPr lang="en-US"/>
              <a:t>Click to edit title style</a:t>
            </a:r>
          </a:p>
        </p:txBody>
      </p:sp>
    </p:spTree>
    <p:extLst>
      <p:ext uri="{BB962C8B-B14F-4D97-AF65-F5344CB8AC3E}">
        <p14:creationId xmlns:p14="http://schemas.microsoft.com/office/powerpoint/2010/main" val="222957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le with Frame Blue">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75A302-45A3-481F-BFAB-9A074C3F7794}"/>
              </a:ext>
              <a:ext uri="{C183D7F6-B498-43B3-948B-1728B52AA6E4}">
                <adec:decorative xmlns:adec="http://schemas.microsoft.com/office/drawing/2017/decorative" val="1"/>
              </a:ext>
            </a:extLst>
          </p:cNvPr>
          <p:cNvSpPr/>
          <p:nvPr/>
        </p:nvSpPr>
        <p:spPr>
          <a:xfrm>
            <a:off x="457200" y="464127"/>
            <a:ext cx="11286348" cy="5944838"/>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4" name="Rectangle 3">
            <a:extLst>
              <a:ext uri="{FF2B5EF4-FFF2-40B4-BE49-F238E27FC236}">
                <a16:creationId xmlns:a16="http://schemas.microsoft.com/office/drawing/2014/main" id="{56A6F6B2-1DD0-42F2-9039-5327CC0EF19D}"/>
              </a:ext>
              <a:ext uri="{C183D7F6-B498-43B3-948B-1728B52AA6E4}">
                <adec:decorative xmlns:adec="http://schemas.microsoft.com/office/drawing/2017/decorative" val="1"/>
              </a:ext>
            </a:extLst>
          </p:cNvPr>
          <p:cNvSpPr/>
          <p:nvPr/>
        </p:nvSpPr>
        <p:spPr>
          <a:xfrm>
            <a:off x="11734800" y="6400800"/>
            <a:ext cx="457200" cy="4572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5" name="TextBox 4">
            <a:extLst>
              <a:ext uri="{FF2B5EF4-FFF2-40B4-BE49-F238E27FC236}">
                <a16:creationId xmlns:a16="http://schemas.microsoft.com/office/drawing/2014/main" id="{7DB3A20D-927D-4DD1-8E5E-A3AC6EDE3968}"/>
              </a:ext>
              <a:ext uri="{C183D7F6-B498-43B3-948B-1728B52AA6E4}">
                <adec:decorative xmlns:adec="http://schemas.microsoft.com/office/drawing/2017/decorative" val="1"/>
              </a:ext>
            </a:extLst>
          </p:cNvPr>
          <p:cNvSpPr txBox="1"/>
          <p:nvPr/>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pic>
        <p:nvPicPr>
          <p:cNvPr id="6" name="Graphic 5">
            <a:extLst>
              <a:ext uri="{FF2B5EF4-FFF2-40B4-BE49-F238E27FC236}">
                <a16:creationId xmlns:a16="http://schemas.microsoft.com/office/drawing/2014/main" id="{5DDBF953-491D-46D1-9B3A-9BACF5F24487}"/>
              </a:ext>
              <a:ext uri="{C183D7F6-B498-43B3-948B-1728B52AA6E4}">
                <adec:decorative xmlns:adec="http://schemas.microsoft.com/office/drawing/2017/decorative" val="1"/>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7" name="Rectangle 6">
            <a:extLst>
              <a:ext uri="{FF2B5EF4-FFF2-40B4-BE49-F238E27FC236}">
                <a16:creationId xmlns:a16="http://schemas.microsoft.com/office/drawing/2014/main" id="{F2B9AAD6-9860-4DB3-B7F8-14D9F7EC7EC8}"/>
              </a:ext>
              <a:ext uri="{C183D7F6-B498-43B3-948B-1728B52AA6E4}">
                <adec:decorative xmlns:adec="http://schemas.microsoft.com/office/drawing/2017/decorative" val="1"/>
              </a:ext>
            </a:extLst>
          </p:cNvPr>
          <p:cNvSpPr/>
          <p:nvPr/>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8" name="Rectangle 7">
            <a:extLst>
              <a:ext uri="{FF2B5EF4-FFF2-40B4-BE49-F238E27FC236}">
                <a16:creationId xmlns:a16="http://schemas.microsoft.com/office/drawing/2014/main" id="{02595309-FEF7-41EA-9715-F4426DF07254}"/>
              </a:ext>
              <a:ext uri="{C183D7F6-B498-43B3-948B-1728B52AA6E4}">
                <adec:decorative xmlns:adec="http://schemas.microsoft.com/office/drawing/2017/decorative" val="1"/>
              </a:ext>
            </a:extLst>
          </p:cNvPr>
          <p:cNvSpPr/>
          <p:nvPr/>
        </p:nvSpPr>
        <p:spPr>
          <a:xfrm>
            <a:off x="286365" y="6510549"/>
            <a:ext cx="2172390" cy="276999"/>
          </a:xfrm>
          <a:prstGeom prst="rect">
            <a:avLst/>
          </a:prstGeom>
        </p:spPr>
        <p:txBody>
          <a:bodyPr wrap="none">
            <a:spAutoFit/>
          </a:bodyPr>
          <a:lstStyle/>
          <a:p>
            <a:pPr algn="l"/>
            <a:r>
              <a:rPr lang="en-US" sz="1200">
                <a:solidFill>
                  <a:schemeClr val="bg1"/>
                </a:solidFill>
                <a:ea typeface="Intel Clear" panose="020B0604020203020204" pitchFamily="34" charset="0"/>
                <a:cs typeface="Times New Roman" panose="02020603050405020304" pitchFamily="18" charset="0"/>
              </a:rPr>
              <a:t>Department or Event Name</a:t>
            </a:r>
          </a:p>
        </p:txBody>
      </p:sp>
      <p:sp>
        <p:nvSpPr>
          <p:cNvPr id="10" name="Rectangle 9">
            <a:extLst>
              <a:ext uri="{FF2B5EF4-FFF2-40B4-BE49-F238E27FC236}">
                <a16:creationId xmlns:a16="http://schemas.microsoft.com/office/drawing/2014/main" id="{2460A36B-1810-4498-834B-51F1D1A293CA}"/>
              </a:ext>
              <a:ext uri="{C183D7F6-B498-43B3-948B-1728B52AA6E4}">
                <adec:decorative xmlns:adec="http://schemas.microsoft.com/office/drawing/2017/decorative" val="1"/>
              </a:ext>
            </a:extLst>
          </p:cNvPr>
          <p:cNvSpPr/>
          <p:nvPr userDrawn="1"/>
        </p:nvSpPr>
        <p:spPr>
          <a:xfrm>
            <a:off x="11734800" y="6400800"/>
            <a:ext cx="457200" cy="45720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1" name="TextBox 10">
            <a:extLst>
              <a:ext uri="{FF2B5EF4-FFF2-40B4-BE49-F238E27FC236}">
                <a16:creationId xmlns:a16="http://schemas.microsoft.com/office/drawing/2014/main" id="{EFA9CD9B-5FA5-485E-919D-13A6CB9B3191}"/>
              </a:ext>
              <a:ext uri="{C183D7F6-B498-43B3-948B-1728B52AA6E4}">
                <adec:decorative xmlns:adec="http://schemas.microsoft.com/office/drawing/2017/decorative" val="1"/>
              </a:ext>
            </a:extLst>
          </p:cNvPr>
          <p:cNvSpPr txBox="1"/>
          <p:nvPr userDrawn="1"/>
        </p:nvSpPr>
        <p:spPr>
          <a:xfrm>
            <a:off x="11898805" y="65530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bg1"/>
              </a:solidFill>
              <a:effectLst/>
              <a:uFillTx/>
              <a:latin typeface="+mn-lt"/>
              <a:ea typeface="Intel Clear" panose="020B0604020203020204" pitchFamily="34" charset="0"/>
              <a:cs typeface="Times New Roman" panose="02020603050405020304" pitchFamily="18" charset="0"/>
              <a:sym typeface="Helvetica Neue"/>
            </a:endParaRPr>
          </a:p>
        </p:txBody>
      </p:sp>
      <p:pic>
        <p:nvPicPr>
          <p:cNvPr id="12" name="Graphic 11">
            <a:extLst>
              <a:ext uri="{FF2B5EF4-FFF2-40B4-BE49-F238E27FC236}">
                <a16:creationId xmlns:a16="http://schemas.microsoft.com/office/drawing/2014/main" id="{9404C922-CDF2-4F38-AFEE-299C1D97DA89}"/>
              </a:ext>
              <a:ext uri="{C183D7F6-B498-43B3-948B-1728B52AA6E4}">
                <adec:decorative xmlns:adec="http://schemas.microsoft.com/office/drawing/2017/decorative" val="1"/>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tretch>
            <a:fillRect/>
          </a:stretch>
        </p:blipFill>
        <p:spPr>
          <a:xfrm>
            <a:off x="11137466" y="6554735"/>
            <a:ext cx="476084" cy="177524"/>
          </a:xfrm>
          <a:prstGeom prst="rect">
            <a:avLst/>
          </a:prstGeom>
        </p:spPr>
      </p:pic>
      <p:sp>
        <p:nvSpPr>
          <p:cNvPr id="13" name="Rectangle 12">
            <a:extLst>
              <a:ext uri="{FF2B5EF4-FFF2-40B4-BE49-F238E27FC236}">
                <a16:creationId xmlns:a16="http://schemas.microsoft.com/office/drawing/2014/main" id="{92FF7EB7-3074-4A03-9376-7D8CBA804C4B}"/>
              </a:ext>
              <a:ext uri="{C183D7F6-B498-43B3-948B-1728B52AA6E4}">
                <adec:decorative xmlns:adec="http://schemas.microsoft.com/office/drawing/2017/decorative" val="1"/>
              </a:ext>
            </a:extLst>
          </p:cNvPr>
          <p:cNvSpPr/>
          <p:nvPr userDrawn="1"/>
        </p:nvSpPr>
        <p:spPr>
          <a:xfrm>
            <a:off x="5537995" y="6510549"/>
            <a:ext cx="1116010" cy="246221"/>
          </a:xfrm>
          <a:prstGeom prst="rect">
            <a:avLst/>
          </a:prstGeom>
        </p:spPr>
        <p:txBody>
          <a:bodyPr wrap="none">
            <a:spAutoFit/>
          </a:bodyPr>
          <a:lstStyle/>
          <a:p>
            <a:pPr algn="ctr"/>
            <a:r>
              <a:rPr lang="en-US" sz="1000">
                <a:solidFill>
                  <a:schemeClr val="bg1"/>
                </a:solidFill>
                <a:ea typeface="Intel Clear" panose="020B0604020203020204" pitchFamily="34" charset="0"/>
                <a:cs typeface="Times New Roman" panose="02020603050405020304" pitchFamily="18" charset="0"/>
              </a:rPr>
              <a:t>Intel Confidential</a:t>
            </a:r>
          </a:p>
        </p:txBody>
      </p:sp>
      <p:sp>
        <p:nvSpPr>
          <p:cNvPr id="9" name="Rectangle 8">
            <a:extLst>
              <a:ext uri="{FF2B5EF4-FFF2-40B4-BE49-F238E27FC236}">
                <a16:creationId xmlns:a16="http://schemas.microsoft.com/office/drawing/2014/main" id="{BE6E5BC3-B783-496C-9E9D-03475FAADAC4}"/>
              </a:ext>
              <a:ext uri="{C183D7F6-B498-43B3-948B-1728B52AA6E4}">
                <adec:decorative xmlns:adec="http://schemas.microsoft.com/office/drawing/2017/decorative" val="1"/>
              </a:ext>
            </a:extLst>
          </p:cNvPr>
          <p:cNvSpPr/>
          <p:nvPr userDrawn="1"/>
        </p:nvSpPr>
        <p:spPr>
          <a:xfrm>
            <a:off x="457200" y="464127"/>
            <a:ext cx="11286348" cy="5944838"/>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8DFA79AD-8981-4F51-8CC1-43C885681348}"/>
              </a:ext>
            </a:extLst>
          </p:cNvPr>
          <p:cNvSpPr>
            <a:spLocks noGrp="1"/>
          </p:cNvSpPr>
          <p:nvPr>
            <p:ph type="title" hasCustomPrompt="1"/>
          </p:nvPr>
        </p:nvSpPr>
        <p:spPr>
          <a:xfrm>
            <a:off x="806922" y="1776845"/>
            <a:ext cx="10557387" cy="3304310"/>
          </a:xfrm>
        </p:spPr>
        <p:txBody>
          <a:bodyPr>
            <a:normAutofit/>
          </a:bodyPr>
          <a:lstStyle>
            <a:lvl1pPr algn="ctr">
              <a:defRPr sz="4800">
                <a:solidFill>
                  <a:schemeClr val="bg1"/>
                </a:solidFill>
              </a:defRPr>
            </a:lvl1pPr>
          </a:lstStyle>
          <a:p>
            <a:r>
              <a:rPr lang="en-US"/>
              <a:t>Click to edit title style</a:t>
            </a:r>
          </a:p>
        </p:txBody>
      </p:sp>
    </p:spTree>
    <p:extLst>
      <p:ext uri="{BB962C8B-B14F-4D97-AF65-F5344CB8AC3E}">
        <p14:creationId xmlns:p14="http://schemas.microsoft.com/office/powerpoint/2010/main" val="225259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Intel Logo">
    <p:bg>
      <p:bgPr>
        <a:solidFill>
          <a:schemeClr val="accent1"/>
        </a:solidFill>
        <a:effectLst/>
      </p:bgPr>
    </p:bg>
    <p:spTree>
      <p:nvGrpSpPr>
        <p:cNvPr id="1" name=""/>
        <p:cNvGrpSpPr/>
        <p:nvPr/>
      </p:nvGrpSpPr>
      <p:grpSpPr>
        <a:xfrm>
          <a:off x="0" y="0"/>
          <a:ext cx="0" cy="0"/>
          <a:chOff x="0" y="0"/>
          <a:chExt cx="0" cy="0"/>
        </a:xfrm>
      </p:grpSpPr>
      <p:pic>
        <p:nvPicPr>
          <p:cNvPr id="11" name="Picture 10" descr="Logo&#10;&#10;Description automatically generated">
            <a:extLst>
              <a:ext uri="{FF2B5EF4-FFF2-40B4-BE49-F238E27FC236}">
                <a16:creationId xmlns:a16="http://schemas.microsoft.com/office/drawing/2014/main" id="{81D5E138-8800-4F6C-BD71-5E098EFFE2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4381" y="2626737"/>
            <a:ext cx="4052408" cy="1643927"/>
          </a:xfrm>
          <a:prstGeom prst="rect">
            <a:avLst/>
          </a:prstGeom>
        </p:spPr>
      </p:pic>
      <p:pic>
        <p:nvPicPr>
          <p:cNvPr id="3" name="Picture 2" descr="Logo&#10;&#10;Description automatically generated">
            <a:extLst>
              <a:ext uri="{FF2B5EF4-FFF2-40B4-BE49-F238E27FC236}">
                <a16:creationId xmlns:a16="http://schemas.microsoft.com/office/drawing/2014/main" id="{204B0861-499A-4B5C-86C7-11D994DAA6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14381" y="2626737"/>
            <a:ext cx="4052408" cy="1643927"/>
          </a:xfrm>
          <a:prstGeom prst="rect">
            <a:avLst/>
          </a:prstGeom>
        </p:spPr>
      </p:pic>
    </p:spTree>
    <p:extLst>
      <p:ext uri="{BB962C8B-B14F-4D97-AF65-F5344CB8AC3E}">
        <p14:creationId xmlns:p14="http://schemas.microsoft.com/office/powerpoint/2010/main" val="1782000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Use this one">
    <p:spTree>
      <p:nvGrpSpPr>
        <p:cNvPr id="1" name=""/>
        <p:cNvGrpSpPr/>
        <p:nvPr/>
      </p:nvGrpSpPr>
      <p:grpSpPr>
        <a:xfrm>
          <a:off x="0" y="0"/>
          <a:ext cx="0" cy="0"/>
          <a:chOff x="0" y="0"/>
          <a:chExt cx="0" cy="0"/>
        </a:xfrm>
      </p:grpSpPr>
      <p:sp>
        <p:nvSpPr>
          <p:cNvPr id="10" name="Body Level One…">
            <a:extLst>
              <a:ext uri="{FF2B5EF4-FFF2-40B4-BE49-F238E27FC236}">
                <a16:creationId xmlns:a16="http://schemas.microsoft.com/office/drawing/2014/main" id="{ECF0102D-4435-B040-BCBA-040A6A2BBE73}"/>
              </a:ext>
            </a:extLst>
          </p:cNvPr>
          <p:cNvSpPr txBox="1">
            <a:spLocks noGrp="1"/>
          </p:cNvSpPr>
          <p:nvPr>
            <p:ph idx="1" hasCustomPrompt="1"/>
          </p:nvPr>
        </p:nvSpPr>
        <p:spPr>
          <a:xfrm>
            <a:off x="533400" y="1295400"/>
            <a:ext cx="10867216" cy="47244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rPr lang="en-US"/>
              <a:t>Body copy </a:t>
            </a:r>
            <a:r>
              <a:rPr lang="en-US" err="1"/>
              <a:t>IntelOne</a:t>
            </a:r>
            <a:r>
              <a:rPr lang="en-US"/>
              <a:t> Text regular 28 point</a:t>
            </a:r>
          </a:p>
          <a:p>
            <a:pPr lvl="1"/>
            <a:r>
              <a:rPr lang="en-US"/>
              <a:t>Sub Bullet one 24 point</a:t>
            </a:r>
          </a:p>
          <a:p>
            <a:pPr lvl="2"/>
            <a:r>
              <a:rPr lang="en-US"/>
              <a:t>Sub Bullet two 20 point</a:t>
            </a:r>
          </a:p>
          <a:p>
            <a:pPr lvl="3"/>
            <a:r>
              <a:rPr lang="en-US"/>
              <a:t>Sub Bullet three 18 point</a:t>
            </a:r>
          </a:p>
          <a:p>
            <a:pPr lvl="4"/>
            <a:r>
              <a:rPr lang="en-US"/>
              <a:t>Sub Bullet four 16 point</a:t>
            </a:r>
            <a:br>
              <a:rPr lang="en-US"/>
            </a:br>
            <a:endParaRPr lang="en-US"/>
          </a:p>
          <a:p>
            <a:pPr lvl="2"/>
            <a:endParaRPr/>
          </a:p>
        </p:txBody>
      </p:sp>
      <p:sp>
        <p:nvSpPr>
          <p:cNvPr id="11" name="Title Text">
            <a:extLst>
              <a:ext uri="{FF2B5EF4-FFF2-40B4-BE49-F238E27FC236}">
                <a16:creationId xmlns:a16="http://schemas.microsoft.com/office/drawing/2014/main" id="{BE3C2DBE-4445-6543-A8C7-770492E7B705}"/>
              </a:ext>
            </a:extLst>
          </p:cNvPr>
          <p:cNvSpPr txBox="1">
            <a:spLocks noGrp="1"/>
          </p:cNvSpPr>
          <p:nvPr>
            <p:ph type="title" hasCustomPrompt="1"/>
          </p:nvPr>
        </p:nvSpPr>
        <p:spPr>
          <a:xfrm>
            <a:off x="533400" y="342900"/>
            <a:ext cx="11181522" cy="8836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a:lvl1pPr>
          </a:lstStyle>
          <a:p>
            <a:r>
              <a:rPr lang="en-US"/>
              <a:t>40pt </a:t>
            </a:r>
            <a:r>
              <a:rPr lang="en-US" err="1"/>
              <a:t>IntelOne</a:t>
            </a:r>
            <a:r>
              <a:rPr lang="en-US"/>
              <a:t> Display Light Text Goes Here</a:t>
            </a:r>
            <a:endParaRPr/>
          </a:p>
        </p:txBody>
      </p:sp>
    </p:spTree>
    <p:extLst>
      <p:ext uri="{BB962C8B-B14F-4D97-AF65-F5344CB8AC3E}">
        <p14:creationId xmlns:p14="http://schemas.microsoft.com/office/powerpoint/2010/main" val="15302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End Slide">
    <p:bg>
      <p:bgPr>
        <a:solidFill>
          <a:schemeClr val="accent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DA94F2D-B7BD-4CE9-A606-F00802F313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99949" y="2409775"/>
            <a:ext cx="4080108" cy="1521396"/>
          </a:xfrm>
          <a:prstGeom prst="rect">
            <a:avLst/>
          </a:prstGeom>
        </p:spPr>
      </p:pic>
      <p:sp>
        <p:nvSpPr>
          <p:cNvPr id="15" name="TextBox 14">
            <a:extLst>
              <a:ext uri="{FF2B5EF4-FFF2-40B4-BE49-F238E27FC236}">
                <a16:creationId xmlns:a16="http://schemas.microsoft.com/office/drawing/2014/main" id="{3F655609-5439-9C4A-8F0D-9AB5A1AAC9A3}"/>
              </a:ext>
            </a:extLst>
          </p:cNvPr>
          <p:cNvSpPr txBox="1"/>
          <p:nvPr userDrawn="1"/>
        </p:nvSpPr>
        <p:spPr>
          <a:xfrm>
            <a:off x="11881866" y="6268286"/>
            <a:ext cx="207818" cy="4639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l" defTabSz="1219169" rtl="0" fontAlgn="auto" latinLnBrk="0" hangingPunct="0">
              <a:lnSpc>
                <a:spcPct val="90000"/>
              </a:lnSpc>
              <a:spcBef>
                <a:spcPts val="2250"/>
              </a:spcBef>
              <a:spcAft>
                <a:spcPts val="0"/>
              </a:spcAft>
              <a:buClrTx/>
              <a:buSzTx/>
              <a:buFontTx/>
              <a:buNone/>
              <a:tabLst/>
            </a:pPr>
            <a:fld id="{302FE90D-A879-0D42-B0CA-7E5C0D197FB5}" type="slidenum">
              <a:rPr kumimoji="0" lang="en-US" sz="850" b="0" i="0" u="none" strike="noStrike" cap="none" spc="0" normalizeH="0" baseline="0" smtClean="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rPr>
              <a:pPr marL="0" marR="0" indent="0" algn="l" defTabSz="1219169" rtl="0" fontAlgn="auto" latinLnBrk="0" hangingPunct="0">
                <a:lnSpc>
                  <a:spcPct val="90000"/>
                </a:lnSpc>
                <a:spcBef>
                  <a:spcPts val="2250"/>
                </a:spcBef>
                <a:spcAft>
                  <a:spcPts val="0"/>
                </a:spcAft>
                <a:buClrTx/>
                <a:buSzTx/>
                <a:buFontTx/>
                <a:buNone/>
                <a:tabLst/>
              </a:pPr>
              <a:t>‹#›</a:t>
            </a:fld>
            <a:endParaRPr kumimoji="0" lang="en-US" sz="850" b="0" i="0" u="none" strike="noStrike" cap="none" spc="0" normalizeH="0" baseline="0">
              <a:ln>
                <a:noFill/>
              </a:ln>
              <a:solidFill>
                <a:srgbClr val="FFFFFF"/>
              </a:solidFill>
              <a:effectLst/>
              <a:uFillTx/>
              <a:latin typeface="Intel Clear" panose="020B0604020203020204" pitchFamily="34" charset="0"/>
              <a:ea typeface="Intel Clear" panose="020B0604020203020204" pitchFamily="34" charset="0"/>
              <a:cs typeface="Intel Clear" panose="020B0604020203020204" pitchFamily="34" charset="0"/>
              <a:sym typeface="Helvetica Neue"/>
            </a:endParaRPr>
          </a:p>
        </p:txBody>
      </p:sp>
      <p:sp>
        <p:nvSpPr>
          <p:cNvPr id="6" name="Rectangle 5">
            <a:extLst>
              <a:ext uri="{FF2B5EF4-FFF2-40B4-BE49-F238E27FC236}">
                <a16:creationId xmlns:a16="http://schemas.microsoft.com/office/drawing/2014/main" id="{69112354-342E-49CE-8E3C-E078BBE1ADF7}"/>
              </a:ext>
            </a:extLst>
          </p:cNvPr>
          <p:cNvSpPr/>
          <p:nvPr userDrawn="1"/>
        </p:nvSpPr>
        <p:spPr>
          <a:xfrm>
            <a:off x="0" y="6407451"/>
            <a:ext cx="11736987"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CD21D8AD-9194-4DBA-8221-7F294421810B}"/>
              </a:ext>
            </a:extLst>
          </p:cNvPr>
          <p:cNvSpPr/>
          <p:nvPr userDrawn="1"/>
        </p:nvSpPr>
        <p:spPr>
          <a:xfrm rot="5400000">
            <a:off x="8758537" y="2978453"/>
            <a:ext cx="6407450" cy="45054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910227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hite">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E1B587A-481D-4354-9508-D5D8FF887B06}"/>
              </a:ext>
              <a:ext uri="{C183D7F6-B498-43B3-948B-1728B52AA6E4}">
                <adec:decorative xmlns:adec="http://schemas.microsoft.com/office/drawing/2017/decorative" val="1"/>
              </a:ext>
            </a:extLst>
          </p:cNvPr>
          <p:cNvGrpSpPr/>
          <p:nvPr userDrawn="1"/>
        </p:nvGrpSpPr>
        <p:grpSpPr>
          <a:xfrm>
            <a:off x="573803" y="0"/>
            <a:ext cx="4325371" cy="6377476"/>
            <a:chOff x="573803" y="0"/>
            <a:chExt cx="4325371" cy="6377476"/>
          </a:xfrm>
        </p:grpSpPr>
        <p:sp>
          <p:nvSpPr>
            <p:cNvPr id="12" name="Rectangle 11">
              <a:extLst>
                <a:ext uri="{FF2B5EF4-FFF2-40B4-BE49-F238E27FC236}">
                  <a16:creationId xmlns:a16="http://schemas.microsoft.com/office/drawing/2014/main" id="{1CFE29C8-410C-4059-919F-670CE49EA18F}"/>
                </a:ext>
              </a:extLst>
            </p:cNvPr>
            <p:cNvSpPr/>
            <p:nvPr userDrawn="1"/>
          </p:nvSpPr>
          <p:spPr>
            <a:xfrm>
              <a:off x="1468406" y="0"/>
              <a:ext cx="3430768" cy="539087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3" name="Rectangle 12">
              <a:extLst>
                <a:ext uri="{FF2B5EF4-FFF2-40B4-BE49-F238E27FC236}">
                  <a16:creationId xmlns:a16="http://schemas.microsoft.com/office/drawing/2014/main" id="{1ADCBE42-BEC7-4DF9-A16F-7E76C7D448E8}"/>
                </a:ext>
              </a:extLst>
            </p:cNvPr>
            <p:cNvSpPr/>
            <p:nvPr userDrawn="1"/>
          </p:nvSpPr>
          <p:spPr>
            <a:xfrm>
              <a:off x="860457" y="4951823"/>
              <a:ext cx="158111" cy="15811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5" name="Rectangle 14">
              <a:extLst>
                <a:ext uri="{FF2B5EF4-FFF2-40B4-BE49-F238E27FC236}">
                  <a16:creationId xmlns:a16="http://schemas.microsoft.com/office/drawing/2014/main" id="{AAA47B74-98DC-499D-981D-583A2DD69E50}"/>
                </a:ext>
              </a:extLst>
            </p:cNvPr>
            <p:cNvSpPr/>
            <p:nvPr userDrawn="1"/>
          </p:nvSpPr>
          <p:spPr>
            <a:xfrm>
              <a:off x="573803" y="5104242"/>
              <a:ext cx="286654" cy="286654"/>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6" name="Rectangle 15">
              <a:extLst>
                <a:ext uri="{FF2B5EF4-FFF2-40B4-BE49-F238E27FC236}">
                  <a16:creationId xmlns:a16="http://schemas.microsoft.com/office/drawing/2014/main" id="{33D68EB8-A34F-47E3-8B7F-5FF260D65B7C}"/>
                </a:ext>
              </a:extLst>
            </p:cNvPr>
            <p:cNvSpPr/>
            <p:nvPr userDrawn="1"/>
          </p:nvSpPr>
          <p:spPr>
            <a:xfrm>
              <a:off x="861107" y="5390896"/>
              <a:ext cx="610214" cy="61021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17" name="Graphic 16">
              <a:extLst>
                <a:ext uri="{FF2B5EF4-FFF2-40B4-BE49-F238E27FC236}">
                  <a16:creationId xmlns:a16="http://schemas.microsoft.com/office/drawing/2014/main" id="{07897D68-7CB8-406F-9146-F00DE71319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6513" y="5992753"/>
              <a:ext cx="1031758" cy="384723"/>
            </a:xfrm>
            <a:prstGeom prst="rect">
              <a:avLst/>
            </a:prstGeom>
          </p:spPr>
        </p:pic>
      </p:grpSp>
      <p:grpSp>
        <p:nvGrpSpPr>
          <p:cNvPr id="4" name="Group 3">
            <a:extLst>
              <a:ext uri="{FF2B5EF4-FFF2-40B4-BE49-F238E27FC236}">
                <a16:creationId xmlns:a16="http://schemas.microsoft.com/office/drawing/2014/main" id="{66D8E5A8-9477-47F6-9CA7-9A7DC46705CE}"/>
              </a:ext>
              <a:ext uri="{C183D7F6-B498-43B3-948B-1728B52AA6E4}">
                <adec:decorative xmlns:adec="http://schemas.microsoft.com/office/drawing/2017/decorative" val="1"/>
              </a:ext>
            </a:extLst>
          </p:cNvPr>
          <p:cNvGrpSpPr/>
          <p:nvPr/>
        </p:nvGrpSpPr>
        <p:grpSpPr>
          <a:xfrm>
            <a:off x="573803" y="0"/>
            <a:ext cx="4325371" cy="6377476"/>
            <a:chOff x="573803" y="0"/>
            <a:chExt cx="4325371" cy="6377476"/>
          </a:xfrm>
        </p:grpSpPr>
        <p:sp>
          <p:nvSpPr>
            <p:cNvPr id="7" name="Rectangle 6">
              <a:extLst>
                <a:ext uri="{FF2B5EF4-FFF2-40B4-BE49-F238E27FC236}">
                  <a16:creationId xmlns:a16="http://schemas.microsoft.com/office/drawing/2014/main" id="{EF200040-B841-47B7-8555-E0299CDC24FA}"/>
                </a:ext>
              </a:extLst>
            </p:cNvPr>
            <p:cNvSpPr/>
            <p:nvPr/>
          </p:nvSpPr>
          <p:spPr>
            <a:xfrm>
              <a:off x="1468406" y="0"/>
              <a:ext cx="3430768" cy="539087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8" name="Rectangle 17">
              <a:extLst>
                <a:ext uri="{FF2B5EF4-FFF2-40B4-BE49-F238E27FC236}">
                  <a16:creationId xmlns:a16="http://schemas.microsoft.com/office/drawing/2014/main" id="{A24C56C1-BF0A-4234-81F8-D2B769834C58}"/>
                </a:ext>
              </a:extLst>
            </p:cNvPr>
            <p:cNvSpPr/>
            <p:nvPr/>
          </p:nvSpPr>
          <p:spPr>
            <a:xfrm>
              <a:off x="860457" y="4951823"/>
              <a:ext cx="158111" cy="158111"/>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9" name="Rectangle 18">
              <a:extLst>
                <a:ext uri="{FF2B5EF4-FFF2-40B4-BE49-F238E27FC236}">
                  <a16:creationId xmlns:a16="http://schemas.microsoft.com/office/drawing/2014/main" id="{657C8AC4-A26E-48AF-9B2F-93A0F02E758D}"/>
                </a:ext>
              </a:extLst>
            </p:cNvPr>
            <p:cNvSpPr/>
            <p:nvPr/>
          </p:nvSpPr>
          <p:spPr>
            <a:xfrm>
              <a:off x="573803" y="5104242"/>
              <a:ext cx="286654" cy="286654"/>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20" name="Rectangle 19">
              <a:extLst>
                <a:ext uri="{FF2B5EF4-FFF2-40B4-BE49-F238E27FC236}">
                  <a16:creationId xmlns:a16="http://schemas.microsoft.com/office/drawing/2014/main" id="{6D5060BD-E2D2-44BB-ADFB-2B20CEB8775D}"/>
                </a:ext>
              </a:extLst>
            </p:cNvPr>
            <p:cNvSpPr/>
            <p:nvPr/>
          </p:nvSpPr>
          <p:spPr>
            <a:xfrm>
              <a:off x="861107" y="5390896"/>
              <a:ext cx="610214" cy="61021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21" name="Graphic 20">
              <a:extLst>
                <a:ext uri="{FF2B5EF4-FFF2-40B4-BE49-F238E27FC236}">
                  <a16:creationId xmlns:a16="http://schemas.microsoft.com/office/drawing/2014/main" id="{5A184651-D34A-4937-8369-48ADD8E89C0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66513" y="5992753"/>
              <a:ext cx="1031758" cy="384723"/>
            </a:xfrm>
            <a:prstGeom prst="rect">
              <a:avLst/>
            </a:prstGeom>
          </p:spPr>
        </p:pic>
      </p:grpSp>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hasCustomPrompt="1"/>
          </p:nvPr>
        </p:nvSpPr>
        <p:spPr>
          <a:xfrm>
            <a:off x="1543438" y="944163"/>
            <a:ext cx="9810362" cy="627700"/>
          </a:xfrm>
        </p:spPr>
        <p:txBody>
          <a:bodyPr anchor="b" anchorCtr="0">
            <a:normAutofit/>
          </a:bodyPr>
          <a:lstStyle>
            <a:lvl1pPr marL="0" indent="0">
              <a:buFontTx/>
              <a:buNone/>
              <a:defRPr sz="1600">
                <a:solidFill>
                  <a:schemeClr val="accent1"/>
                </a:solidFill>
                <a:latin typeface="IntelOne Text" panose="020B0503020203020204" pitchFamily="34" charset="77"/>
              </a:defRPr>
            </a:lvl1pPr>
          </a:lstStyle>
          <a:p>
            <a:pPr lvl="0"/>
            <a:r>
              <a:rPr lang="en-US"/>
              <a:t>Click to edit text styles</a:t>
            </a:r>
          </a:p>
        </p:txBody>
      </p:sp>
      <p:sp>
        <p:nvSpPr>
          <p:cNvPr id="2" name="Title 1">
            <a:extLst>
              <a:ext uri="{FF2B5EF4-FFF2-40B4-BE49-F238E27FC236}">
                <a16:creationId xmlns:a16="http://schemas.microsoft.com/office/drawing/2014/main" id="{A0E6BC2F-544E-4727-A6CC-2BE3B3E01B51}"/>
              </a:ext>
            </a:extLst>
          </p:cNvPr>
          <p:cNvSpPr>
            <a:spLocks noGrp="1"/>
          </p:cNvSpPr>
          <p:nvPr>
            <p:ph type="ctrTitle" hasCustomPrompt="1"/>
          </p:nvPr>
        </p:nvSpPr>
        <p:spPr>
          <a:xfrm>
            <a:off x="1542536" y="1635111"/>
            <a:ext cx="9789007" cy="1874852"/>
          </a:xfrm>
        </p:spPr>
        <p:txBody>
          <a:bodyPr anchor="b"/>
          <a:lstStyle>
            <a:lvl1pPr algn="l">
              <a:defRPr sz="6000">
                <a:solidFill>
                  <a:schemeClr val="tx1"/>
                </a:solidFill>
              </a:defRPr>
            </a:lvl1pPr>
          </a:lstStyle>
          <a:p>
            <a:r>
              <a:rPr lang="en-US"/>
              <a:t>Click to edit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hasCustomPrompt="1"/>
          </p:nvPr>
        </p:nvSpPr>
        <p:spPr>
          <a:xfrm>
            <a:off x="1542536" y="3602038"/>
            <a:ext cx="9789007"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Tree>
    <p:extLst>
      <p:ext uri="{BB962C8B-B14F-4D97-AF65-F5344CB8AC3E}">
        <p14:creationId xmlns:p14="http://schemas.microsoft.com/office/powerpoint/2010/main" val="1208039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718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15AA-229D-4A6C-90C6-57CFD374E6F1}"/>
              </a:ext>
            </a:extLst>
          </p:cNvPr>
          <p:cNvSpPr>
            <a:spLocks noGrp="1"/>
          </p:cNvSpPr>
          <p:nvPr>
            <p:ph type="title" hasCustomPrompt="1"/>
          </p:nvPr>
        </p:nvSpPr>
        <p:spPr/>
        <p:txBody>
          <a:bodyPr/>
          <a:lstStyle/>
          <a:p>
            <a:r>
              <a:rPr lang="en-US"/>
              <a:t>Click to edit title style</a:t>
            </a:r>
          </a:p>
        </p:txBody>
      </p:sp>
    </p:spTree>
    <p:extLst>
      <p:ext uri="{BB962C8B-B14F-4D97-AF65-F5344CB8AC3E}">
        <p14:creationId xmlns:p14="http://schemas.microsoft.com/office/powerpoint/2010/main" val="10654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7416-C44D-4788-AE82-AF3D1327DA37}"/>
              </a:ext>
            </a:extLst>
          </p:cNvPr>
          <p:cNvSpPr>
            <a:spLocks noGrp="1"/>
          </p:cNvSpPr>
          <p:nvPr>
            <p:ph type="title" hasCustomPrompt="1"/>
          </p:nvPr>
        </p:nvSpPr>
        <p:spPr>
          <a:xfrm>
            <a:off x="381000" y="221694"/>
            <a:ext cx="10972800" cy="1199822"/>
          </a:xfrm>
        </p:spPr>
        <p:txBody>
          <a:bodyPr>
            <a:normAutofit/>
          </a:bodyPr>
          <a:lstStyle>
            <a:lvl1pPr>
              <a:defRPr sz="3600"/>
            </a:lvl1pPr>
          </a:lstStyle>
          <a:p>
            <a:r>
              <a:rPr lang="en-US"/>
              <a:t>Click to edit title style</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hasCustomPrompt="1"/>
          </p:nvPr>
        </p:nvSpPr>
        <p:spPr>
          <a:xfrm>
            <a:off x="381000" y="1487056"/>
            <a:ext cx="10972800" cy="4689908"/>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985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2160" userDrawn="1">
          <p15:clr>
            <a:srgbClr val="FBAE40"/>
          </p15:clr>
        </p15:guide>
        <p15:guide id="5" pos="240" userDrawn="1">
          <p15:clr>
            <a:srgbClr val="FBAE40"/>
          </p15:clr>
        </p15:guide>
        <p15:guide id="6" pos="715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7416-C44D-4788-AE82-AF3D1327DA37}"/>
              </a:ext>
            </a:extLst>
          </p:cNvPr>
          <p:cNvSpPr>
            <a:spLocks noGrp="1"/>
          </p:cNvSpPr>
          <p:nvPr>
            <p:ph type="title" hasCustomPrompt="1"/>
          </p:nvPr>
        </p:nvSpPr>
        <p:spPr>
          <a:xfrm>
            <a:off x="381000" y="221694"/>
            <a:ext cx="10972800" cy="1199822"/>
          </a:xfrm>
        </p:spPr>
        <p:txBody>
          <a:bodyPr>
            <a:normAutofit/>
          </a:bodyPr>
          <a:lstStyle>
            <a:lvl1pPr>
              <a:defRPr sz="3600"/>
            </a:lvl1pPr>
          </a:lstStyle>
          <a:p>
            <a:r>
              <a:rPr lang="en-US"/>
              <a:t>Click to edit title style</a:t>
            </a:r>
          </a:p>
        </p:txBody>
      </p:sp>
      <p:sp>
        <p:nvSpPr>
          <p:cNvPr id="5" name="Text Placeholder 4">
            <a:extLst>
              <a:ext uri="{FF2B5EF4-FFF2-40B4-BE49-F238E27FC236}">
                <a16:creationId xmlns:a16="http://schemas.microsoft.com/office/drawing/2014/main" id="{22C827E3-834F-40BA-9518-B0648BD536F2}"/>
              </a:ext>
            </a:extLst>
          </p:cNvPr>
          <p:cNvSpPr>
            <a:spLocks noGrp="1"/>
          </p:cNvSpPr>
          <p:nvPr>
            <p:ph type="body" sz="quarter" idx="10" hasCustomPrompt="1"/>
          </p:nvPr>
        </p:nvSpPr>
        <p:spPr>
          <a:xfrm>
            <a:off x="381000" y="1494289"/>
            <a:ext cx="10972800" cy="525462"/>
          </a:xfrm>
        </p:spPr>
        <p:txBody>
          <a:bodyPr>
            <a:noAutofit/>
          </a:bodyPr>
          <a:lstStyle>
            <a:lvl1pPr marL="0" indent="0">
              <a:buFontTx/>
              <a:buNone/>
              <a:defRPr sz="3200" b="0" i="0">
                <a:solidFill>
                  <a:schemeClr val="accent1"/>
                </a:solidFill>
                <a:latin typeface="IntelOne Text" panose="020B0503020203020204" pitchFamily="34" charset="77"/>
              </a:defRPr>
            </a:lvl1pPr>
          </a:lstStyle>
          <a:p>
            <a:pPr lvl="0"/>
            <a:r>
              <a:rPr lang="en-US"/>
              <a:t>Click to edit text styles</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hasCustomPrompt="1"/>
          </p:nvPr>
        </p:nvSpPr>
        <p:spPr>
          <a:xfrm>
            <a:off x="381000" y="2110067"/>
            <a:ext cx="10972800" cy="4084256"/>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290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40">
          <p15:clr>
            <a:srgbClr val="FBAE40"/>
          </p15:clr>
        </p15:guide>
        <p15:guide id="3" pos="715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ub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hasCustomPrompt="1"/>
          </p:nvPr>
        </p:nvSpPr>
        <p:spPr/>
        <p:txBody>
          <a:bodyPr/>
          <a:lstStyle/>
          <a:p>
            <a:r>
              <a:rPr lang="en-US"/>
              <a:t>Click to edit title style</a:t>
            </a:r>
          </a:p>
        </p:txBody>
      </p:sp>
      <p:sp>
        <p:nvSpPr>
          <p:cNvPr id="6" name="Text Placeholder 5">
            <a:extLst>
              <a:ext uri="{FF2B5EF4-FFF2-40B4-BE49-F238E27FC236}">
                <a16:creationId xmlns:a16="http://schemas.microsoft.com/office/drawing/2014/main" id="{5C66EBB2-584E-4CD8-BAAE-06D480D3A0CB}"/>
              </a:ext>
            </a:extLst>
          </p:cNvPr>
          <p:cNvSpPr>
            <a:spLocks noGrp="1"/>
          </p:cNvSpPr>
          <p:nvPr>
            <p:ph type="body" sz="quarter" idx="10" hasCustomPrompt="1"/>
          </p:nvPr>
        </p:nvSpPr>
        <p:spPr>
          <a:xfrm>
            <a:off x="381000" y="1495361"/>
            <a:ext cx="10972800" cy="530454"/>
          </a:xfrm>
        </p:spPr>
        <p:txBody>
          <a:bodyPr>
            <a:noAutofit/>
          </a:bodyPr>
          <a:lstStyle>
            <a:lvl1pPr marL="0" indent="0">
              <a:buNone/>
              <a:defRPr sz="3200" b="0" i="0">
                <a:solidFill>
                  <a:schemeClr val="accent1"/>
                </a:solidFill>
                <a:latin typeface="IntelOne Text" panose="020B0503020203020204" pitchFamily="34" charset="77"/>
              </a:defRPr>
            </a:lvl1pPr>
            <a:lvl2pPr marL="457200" indent="0">
              <a:buNone/>
              <a:defRPr/>
            </a:lvl2pPr>
          </a:lstStyle>
          <a:p>
            <a:pPr lvl="0"/>
            <a:r>
              <a:rPr lang="en-US"/>
              <a:t>Click to edit text styles</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hasCustomPrompt="1"/>
          </p:nvPr>
        </p:nvSpPr>
        <p:spPr>
          <a:xfrm>
            <a:off x="380999" y="2105680"/>
            <a:ext cx="5429865" cy="4095774"/>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hasCustomPrompt="1"/>
          </p:nvPr>
        </p:nvSpPr>
        <p:spPr>
          <a:xfrm>
            <a:off x="5923935" y="2105680"/>
            <a:ext cx="5429865" cy="4095774"/>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780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hasCustomPrompt="1"/>
          </p:nvPr>
        </p:nvSpPr>
        <p:spPr/>
        <p:txBody>
          <a:bodyPr/>
          <a:lstStyle/>
          <a:p>
            <a:r>
              <a:rPr lang="en-US"/>
              <a:t>Click to edit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hasCustomPrompt="1"/>
          </p:nvPr>
        </p:nvSpPr>
        <p:spPr>
          <a:xfrm>
            <a:off x="380999" y="1496292"/>
            <a:ext cx="5429865" cy="4686689"/>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hasCustomPrompt="1"/>
          </p:nvPr>
        </p:nvSpPr>
        <p:spPr>
          <a:xfrm>
            <a:off x="5923935" y="1496292"/>
            <a:ext cx="5429865" cy="4686689"/>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3186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BA0418-D0B8-4038-AB65-D4C12FC9E8C6}"/>
              </a:ext>
            </a:extLst>
          </p:cNvPr>
          <p:cNvSpPr>
            <a:spLocks noGrp="1"/>
          </p:cNvSpPr>
          <p:nvPr>
            <p:ph type="title"/>
          </p:nvPr>
        </p:nvSpPr>
        <p:spPr>
          <a:xfrm>
            <a:off x="381000" y="221694"/>
            <a:ext cx="10972800" cy="1199822"/>
          </a:xfrm>
          <a:prstGeom prst="rect">
            <a:avLst/>
          </a:prstGeom>
        </p:spPr>
        <p:txBody>
          <a:bodyPr vert="horz" lIns="91440" tIns="45720" rIns="91440" bIns="45720" rtlCol="0" anchor="ctr">
            <a:normAutofit/>
          </a:bodyPr>
          <a:lstStyle/>
          <a:p>
            <a:r>
              <a:rPr lang="en-US"/>
              <a:t>Click to edit title style</a:t>
            </a:r>
          </a:p>
        </p:txBody>
      </p:sp>
      <p:sp>
        <p:nvSpPr>
          <p:cNvPr id="3" name="Text Placeholder 2">
            <a:extLst>
              <a:ext uri="{FF2B5EF4-FFF2-40B4-BE49-F238E27FC236}">
                <a16:creationId xmlns:a16="http://schemas.microsoft.com/office/drawing/2014/main" id="{92EA8DDE-64C9-4F0E-9EE0-F0DA00677452}"/>
              </a:ext>
            </a:extLst>
          </p:cNvPr>
          <p:cNvSpPr>
            <a:spLocks noGrp="1"/>
          </p:cNvSpPr>
          <p:nvPr>
            <p:ph type="body" idx="1"/>
          </p:nvPr>
        </p:nvSpPr>
        <p:spPr>
          <a:xfrm>
            <a:off x="381000" y="1491673"/>
            <a:ext cx="10972800" cy="4685290"/>
          </a:xfrm>
          <a:prstGeom prst="rect">
            <a:avLst/>
          </a:prstGeom>
        </p:spPr>
        <p:txBody>
          <a:bodyPr vert="horz" lIns="91440" tIns="45720" rIns="91440" bIns="45720" rtlCol="0">
            <a:norm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35BF41EA-3085-473A-967C-3157944804D0}"/>
              </a:ext>
              <a:ext uri="{C183D7F6-B498-43B3-948B-1728B52AA6E4}">
                <adec:decorative xmlns:adec="http://schemas.microsoft.com/office/drawing/2017/decorative" val="1"/>
              </a:ext>
            </a:extLst>
          </p:cNvPr>
          <p:cNvSpPr/>
          <p:nvPr/>
        </p:nvSpPr>
        <p:spPr>
          <a:xfrm>
            <a:off x="0" y="6400800"/>
            <a:ext cx="11734800" cy="4572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8" name="Rectangle 7" descr="Intel Confidential">
            <a:extLst>
              <a:ext uri="{FF2B5EF4-FFF2-40B4-BE49-F238E27FC236}">
                <a16:creationId xmlns:a16="http://schemas.microsoft.com/office/drawing/2014/main" id="{D272B893-3411-4154-A13D-8DB1F4E167A4}"/>
              </a:ext>
            </a:extLst>
          </p:cNvPr>
          <p:cNvSpPr/>
          <p:nvPr/>
        </p:nvSpPr>
        <p:spPr>
          <a:xfrm>
            <a:off x="5489103" y="6510549"/>
            <a:ext cx="1213795" cy="246221"/>
          </a:xfrm>
          <a:prstGeom prst="rect">
            <a:avLst/>
          </a:prstGeom>
        </p:spPr>
        <p:txBody>
          <a:bodyPr wrap="none">
            <a:spAutoFit/>
          </a:bodyPr>
          <a:lstStyle/>
          <a:p>
            <a:pPr algn="ctr"/>
            <a:r>
              <a:rPr lang="en-US" sz="1000" b="0" i="0">
                <a:solidFill>
                  <a:schemeClr val="tx1"/>
                </a:solidFill>
                <a:latin typeface="IntelOne Text" panose="020B0503020203020204" pitchFamily="34" charset="77"/>
                <a:ea typeface="Intel Clear" panose="020B0604020203020204" pitchFamily="34" charset="0"/>
                <a:cs typeface="Times New Roman" panose="02020603050405020304" pitchFamily="18" charset="0"/>
              </a:rPr>
              <a:t>Intel Confidential</a:t>
            </a:r>
          </a:p>
        </p:txBody>
      </p:sp>
      <p:sp>
        <p:nvSpPr>
          <p:cNvPr id="9" name="Rectangle 8" descr="Department or Event Name">
            <a:extLst>
              <a:ext uri="{FF2B5EF4-FFF2-40B4-BE49-F238E27FC236}">
                <a16:creationId xmlns:a16="http://schemas.microsoft.com/office/drawing/2014/main" id="{8A75CF89-9B1A-49AA-8C1C-7280637B6567}"/>
              </a:ext>
            </a:extLst>
          </p:cNvPr>
          <p:cNvSpPr/>
          <p:nvPr/>
        </p:nvSpPr>
        <p:spPr>
          <a:xfrm>
            <a:off x="286365" y="6510549"/>
            <a:ext cx="2172390" cy="276999"/>
          </a:xfrm>
          <a:prstGeom prst="rect">
            <a:avLst/>
          </a:prstGeom>
        </p:spPr>
        <p:txBody>
          <a:bodyPr wrap="none">
            <a:spAutoFit/>
          </a:bodyPr>
          <a:lstStyle/>
          <a:p>
            <a:pPr algn="l"/>
            <a:r>
              <a:rPr lang="en-US" sz="1200" b="0" i="0">
                <a:solidFill>
                  <a:schemeClr val="tx1"/>
                </a:solidFill>
                <a:latin typeface="IntelOne Text" panose="020B0503020203020204" pitchFamily="34" charset="77"/>
                <a:ea typeface="Intel Clear" panose="020B0604020203020204" pitchFamily="34" charset="0"/>
                <a:cs typeface="Times New Roman" panose="02020603050405020304" pitchFamily="18" charset="0"/>
              </a:rPr>
              <a:t>Department or Event Name</a:t>
            </a:r>
          </a:p>
        </p:txBody>
      </p:sp>
      <p:pic>
        <p:nvPicPr>
          <p:cNvPr id="10" name="Graphic 9">
            <a:extLst>
              <a:ext uri="{FF2B5EF4-FFF2-40B4-BE49-F238E27FC236}">
                <a16:creationId xmlns:a16="http://schemas.microsoft.com/office/drawing/2014/main" id="{A984EC55-415E-440F-AE6F-DDB70FA6D374}"/>
              </a:ext>
              <a:ext uri="{C183D7F6-B498-43B3-948B-1728B52AA6E4}">
                <adec:decorative xmlns:adec="http://schemas.microsoft.com/office/drawing/2017/decorative" val="1"/>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1137466" y="6554735"/>
            <a:ext cx="476084" cy="177524"/>
          </a:xfrm>
          <a:prstGeom prst="rect">
            <a:avLst/>
          </a:prstGeom>
        </p:spPr>
      </p:pic>
      <p:sp>
        <p:nvSpPr>
          <p:cNvPr id="11" name="TextBox 10" descr="page number">
            <a:extLst>
              <a:ext uri="{FF2B5EF4-FFF2-40B4-BE49-F238E27FC236}">
                <a16:creationId xmlns:a16="http://schemas.microsoft.com/office/drawing/2014/main" id="{02FB4E28-8FF4-469D-9172-AA2B2441695C}"/>
              </a:ext>
            </a:extLst>
          </p:cNvPr>
          <p:cNvSpPr txBox="1"/>
          <p:nvPr/>
        </p:nvSpPr>
        <p:spPr>
          <a:xfrm>
            <a:off x="11886783" y="6553045"/>
            <a:ext cx="166713"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endParaRPr>
          </a:p>
        </p:txBody>
      </p:sp>
      <p:sp>
        <p:nvSpPr>
          <p:cNvPr id="12" name="Rectangle 11">
            <a:extLst>
              <a:ext uri="{FF2B5EF4-FFF2-40B4-BE49-F238E27FC236}">
                <a16:creationId xmlns:a16="http://schemas.microsoft.com/office/drawing/2014/main" id="{462C4174-C58D-4EF7-A490-8F73147A264E}"/>
              </a:ext>
              <a:ext uri="{C183D7F6-B498-43B3-948B-1728B52AA6E4}">
                <adec:decorative xmlns:adec="http://schemas.microsoft.com/office/drawing/2017/decorative" val="1"/>
              </a:ext>
            </a:extLst>
          </p:cNvPr>
          <p:cNvSpPr/>
          <p:nvPr/>
        </p:nvSpPr>
        <p:spPr>
          <a:xfrm>
            <a:off x="11734800" y="0"/>
            <a:ext cx="457200" cy="64008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3" name="Rectangle 12">
            <a:extLst>
              <a:ext uri="{FF2B5EF4-FFF2-40B4-BE49-F238E27FC236}">
                <a16:creationId xmlns:a16="http://schemas.microsoft.com/office/drawing/2014/main" id="{EDE1E402-C0AA-4A44-97FB-BE9DDACF9A55}"/>
              </a:ext>
              <a:ext uri="{C183D7F6-B498-43B3-948B-1728B52AA6E4}">
                <adec:decorative xmlns:adec="http://schemas.microsoft.com/office/drawing/2017/decorative" val="1"/>
              </a:ext>
            </a:extLst>
          </p:cNvPr>
          <p:cNvSpPr/>
          <p:nvPr userDrawn="1"/>
        </p:nvSpPr>
        <p:spPr>
          <a:xfrm>
            <a:off x="0" y="6400800"/>
            <a:ext cx="11734800" cy="4572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5" name="Rectangle 14" descr="Department or Event Name">
            <a:extLst>
              <a:ext uri="{FF2B5EF4-FFF2-40B4-BE49-F238E27FC236}">
                <a16:creationId xmlns:a16="http://schemas.microsoft.com/office/drawing/2014/main" id="{690E8CB7-4C09-47D4-9A3A-4E8E8877F589}"/>
              </a:ext>
            </a:extLst>
          </p:cNvPr>
          <p:cNvSpPr/>
          <p:nvPr userDrawn="1"/>
        </p:nvSpPr>
        <p:spPr>
          <a:xfrm>
            <a:off x="286365" y="6510549"/>
            <a:ext cx="885179" cy="276999"/>
          </a:xfrm>
          <a:prstGeom prst="rect">
            <a:avLst/>
          </a:prstGeom>
        </p:spPr>
        <p:txBody>
          <a:bodyPr wrap="none">
            <a:spAutoFit/>
          </a:bodyPr>
          <a:lstStyle/>
          <a:p>
            <a:pPr algn="l"/>
            <a:r>
              <a:rPr lang="en-US" sz="1200" b="0" i="0">
                <a:solidFill>
                  <a:schemeClr val="tx1"/>
                </a:solidFill>
                <a:latin typeface="IntelOne Text" panose="020B0503020203020204" pitchFamily="34" charset="77"/>
                <a:ea typeface="Intel Clear" panose="020B0604020203020204" pitchFamily="34" charset="0"/>
                <a:cs typeface="Times New Roman" panose="02020603050405020304" pitchFamily="18" charset="0"/>
              </a:rPr>
              <a:t>Intel Labs</a:t>
            </a:r>
          </a:p>
        </p:txBody>
      </p:sp>
      <p:pic>
        <p:nvPicPr>
          <p:cNvPr id="16" name="Graphic 15">
            <a:extLst>
              <a:ext uri="{FF2B5EF4-FFF2-40B4-BE49-F238E27FC236}">
                <a16:creationId xmlns:a16="http://schemas.microsoft.com/office/drawing/2014/main" id="{3DB6E0FE-A458-4FC3-8BCF-C3DEF3B9E242}"/>
              </a:ext>
              <a:ext uri="{C183D7F6-B498-43B3-948B-1728B52AA6E4}">
                <adec:decorative xmlns:adec="http://schemas.microsoft.com/office/drawing/2017/decorative" val="1"/>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11137466" y="6554735"/>
            <a:ext cx="476084" cy="177524"/>
          </a:xfrm>
          <a:prstGeom prst="rect">
            <a:avLst/>
          </a:prstGeom>
        </p:spPr>
      </p:pic>
      <p:sp>
        <p:nvSpPr>
          <p:cNvPr id="17" name="TextBox 16" descr="page number">
            <a:extLst>
              <a:ext uri="{FF2B5EF4-FFF2-40B4-BE49-F238E27FC236}">
                <a16:creationId xmlns:a16="http://schemas.microsoft.com/office/drawing/2014/main" id="{53D7E5EC-4B62-4515-9A8B-0AB847259844}"/>
              </a:ext>
            </a:extLst>
          </p:cNvPr>
          <p:cNvSpPr txBox="1"/>
          <p:nvPr userDrawn="1"/>
        </p:nvSpPr>
        <p:spPr>
          <a:xfrm>
            <a:off x="11886783" y="6553045"/>
            <a:ext cx="166713"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endParaRPr>
          </a:p>
        </p:txBody>
      </p:sp>
      <p:sp>
        <p:nvSpPr>
          <p:cNvPr id="18" name="Rectangle 17">
            <a:extLst>
              <a:ext uri="{FF2B5EF4-FFF2-40B4-BE49-F238E27FC236}">
                <a16:creationId xmlns:a16="http://schemas.microsoft.com/office/drawing/2014/main" id="{51A5FD6C-5104-45F8-8C61-CC0432723E00}"/>
              </a:ext>
              <a:ext uri="{C183D7F6-B498-43B3-948B-1728B52AA6E4}">
                <adec:decorative xmlns:adec="http://schemas.microsoft.com/office/drawing/2017/decorative" val="1"/>
              </a:ext>
            </a:extLst>
          </p:cNvPr>
          <p:cNvSpPr/>
          <p:nvPr userDrawn="1"/>
        </p:nvSpPr>
        <p:spPr>
          <a:xfrm>
            <a:off x="11734800" y="0"/>
            <a:ext cx="457200" cy="64008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Tree>
    <p:extLst>
      <p:ext uri="{BB962C8B-B14F-4D97-AF65-F5344CB8AC3E}">
        <p14:creationId xmlns:p14="http://schemas.microsoft.com/office/powerpoint/2010/main" val="232737113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7" r:id="rId23"/>
    <p:sldLayoutId id="2147483701"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tx1"/>
          </a:solidFill>
          <a:latin typeface="IntelOne Text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10.xml"/><Relationship Id="rId7" Type="http://schemas.openxmlformats.org/officeDocument/2006/relationships/image" Target="../media/image22.png"/><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3.xml"/><Relationship Id="rId5" Type="http://schemas.openxmlformats.org/officeDocument/2006/relationships/image" Target="../media/image28.png"/><Relationship Id="rId4" Type="http://schemas.openxmlformats.org/officeDocument/2006/relationships/image" Target="../media/image27.sv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30.sv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32.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hyperlink" Target="https://ark.intel.com/content/www/us/en/ark/products/series/228622/4th-generation-intel-xeon-scalable-processors.html" TargetMode="External"/><Relationship Id="rId2" Type="http://schemas.openxmlformats.org/officeDocument/2006/relationships/hyperlink" Target="https://edc.intel.com/content/www/us/en/products/performance/benchmarks/overview/" TargetMode="Externa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5139A39-08BC-4F2F-94A3-F43AAEEFAEB4}"/>
              </a:ext>
            </a:extLst>
          </p:cNvPr>
          <p:cNvSpPr>
            <a:spLocks noGrp="1"/>
          </p:cNvSpPr>
          <p:nvPr>
            <p:ph type="body" sz="quarter" idx="10"/>
          </p:nvPr>
        </p:nvSpPr>
        <p:spPr>
          <a:xfrm>
            <a:off x="1467239" y="5307433"/>
            <a:ext cx="9810362" cy="627700"/>
          </a:xfrm>
        </p:spPr>
        <p:txBody>
          <a:bodyPr>
            <a:normAutofit/>
          </a:bodyPr>
          <a:lstStyle/>
          <a:p>
            <a:r>
              <a:rPr lang="en-US"/>
              <a:t>ASPLOS 2024</a:t>
            </a:r>
          </a:p>
        </p:txBody>
      </p:sp>
      <p:sp>
        <p:nvSpPr>
          <p:cNvPr id="5" name="Title 4">
            <a:extLst>
              <a:ext uri="{FF2B5EF4-FFF2-40B4-BE49-F238E27FC236}">
                <a16:creationId xmlns:a16="http://schemas.microsoft.com/office/drawing/2014/main" id="{679F4BE2-8E4A-4003-B816-9E34781F7E88}"/>
              </a:ext>
            </a:extLst>
          </p:cNvPr>
          <p:cNvSpPr>
            <a:spLocks noGrp="1"/>
          </p:cNvSpPr>
          <p:nvPr>
            <p:ph type="ctrTitle"/>
          </p:nvPr>
        </p:nvSpPr>
        <p:spPr>
          <a:xfrm>
            <a:off x="1542535" y="1318188"/>
            <a:ext cx="9789007" cy="1874852"/>
          </a:xfrm>
        </p:spPr>
        <p:txBody>
          <a:bodyPr>
            <a:noAutofit/>
          </a:bodyPr>
          <a:lstStyle/>
          <a:p>
            <a:r>
              <a:rPr lang="en-US" sz="4000">
                <a:latin typeface="IntelOne Display Light" panose="020B0403020203020204" pitchFamily="34" charset="0"/>
                <a:cs typeface="Nirmala UI" panose="020B0502040204020203" pitchFamily="34" charset="0"/>
              </a:rPr>
              <a:t>A Quantitative Analysis and Guidelines of Data Streaming Accelerator in Modern Intel</a:t>
            </a:r>
            <a:r>
              <a:rPr lang="en-US" sz="4000" kern="0">
                <a:latin typeface="Intel Clear"/>
                <a:ea typeface="Intel Clear" panose="020B0604020203020204" pitchFamily="34" charset="0"/>
                <a:cs typeface="Intel Clear" panose="020B0604020203020204" pitchFamily="34" charset="0"/>
              </a:rPr>
              <a:t>®</a:t>
            </a:r>
            <a:r>
              <a:rPr lang="en-US" sz="4000">
                <a:latin typeface="IntelOne Display Light" panose="020B0403020203020204" pitchFamily="34" charset="0"/>
                <a:cs typeface="Nirmala UI" panose="020B0502040204020203" pitchFamily="34" charset="0"/>
              </a:rPr>
              <a:t> Xeon</a:t>
            </a:r>
            <a:r>
              <a:rPr lang="en-US" sz="4000" kern="0">
                <a:latin typeface="Intel Clear"/>
                <a:ea typeface="Intel Clear" panose="020B0604020203020204" pitchFamily="34" charset="0"/>
                <a:cs typeface="Intel Clear" panose="020B0604020203020204" pitchFamily="34" charset="0"/>
              </a:rPr>
              <a:t>®</a:t>
            </a:r>
            <a:r>
              <a:rPr lang="en-US" sz="4000">
                <a:latin typeface="IntelOne Display Light" panose="020B0403020203020204" pitchFamily="34" charset="0"/>
                <a:cs typeface="Nirmala UI" panose="020B0502040204020203" pitchFamily="34" charset="0"/>
              </a:rPr>
              <a:t> Scalable Processors </a:t>
            </a:r>
            <a:endParaRPr lang="en-US" sz="4000"/>
          </a:p>
        </p:txBody>
      </p:sp>
      <p:sp>
        <p:nvSpPr>
          <p:cNvPr id="9" name="Text Placeholder 8">
            <a:extLst>
              <a:ext uri="{FF2B5EF4-FFF2-40B4-BE49-F238E27FC236}">
                <a16:creationId xmlns:a16="http://schemas.microsoft.com/office/drawing/2014/main" id="{ABEAF9F9-E88D-44A4-A1B6-BAA2E532B65E}"/>
              </a:ext>
            </a:extLst>
          </p:cNvPr>
          <p:cNvSpPr>
            <a:spLocks noGrp="1"/>
          </p:cNvSpPr>
          <p:nvPr>
            <p:ph type="subTitle" idx="1"/>
          </p:nvPr>
        </p:nvSpPr>
        <p:spPr/>
        <p:txBody>
          <a:bodyPr>
            <a:normAutofit/>
          </a:bodyPr>
          <a:lstStyle/>
          <a:p>
            <a:r>
              <a:rPr lang="en-US"/>
              <a:t>Reese Kuper</a:t>
            </a:r>
            <a:r>
              <a:rPr lang="en-US" baseline="30000"/>
              <a:t>1</a:t>
            </a:r>
            <a:r>
              <a:rPr lang="en-US"/>
              <a:t>, Ipoom Jeong</a:t>
            </a:r>
            <a:r>
              <a:rPr lang="en-US" baseline="30000"/>
              <a:t>1</a:t>
            </a:r>
            <a:r>
              <a:rPr lang="en-US"/>
              <a:t>, </a:t>
            </a:r>
            <a:r>
              <a:rPr lang="en-US" b="1" u="sng"/>
              <a:t>Yifan Yuan</a:t>
            </a:r>
            <a:r>
              <a:rPr lang="en-US" b="1" u="sng" baseline="30000"/>
              <a:t>2</a:t>
            </a:r>
            <a:r>
              <a:rPr lang="en-US"/>
              <a:t>, Ren Wang</a:t>
            </a:r>
            <a:r>
              <a:rPr lang="en-US" baseline="30000"/>
              <a:t>2</a:t>
            </a:r>
            <a:r>
              <a:rPr lang="en-US"/>
              <a:t>, Narayan Ranganathan</a:t>
            </a:r>
            <a:r>
              <a:rPr lang="en-US" baseline="30000"/>
              <a:t>2</a:t>
            </a:r>
            <a:r>
              <a:rPr lang="en-US"/>
              <a:t>, Nikhil Rao</a:t>
            </a:r>
            <a:r>
              <a:rPr lang="en-US" baseline="30000"/>
              <a:t>2</a:t>
            </a:r>
            <a:r>
              <a:rPr lang="en-US"/>
              <a:t>, Jiayu Hu</a:t>
            </a:r>
            <a:r>
              <a:rPr lang="en-US" baseline="30000"/>
              <a:t>3</a:t>
            </a:r>
            <a:r>
              <a:rPr lang="en-US"/>
              <a:t>, Sanjay Kumar</a:t>
            </a:r>
            <a:r>
              <a:rPr lang="en-US" baseline="30000"/>
              <a:t>2</a:t>
            </a:r>
            <a:r>
              <a:rPr lang="en-US"/>
              <a:t>, Philip Lantz</a:t>
            </a:r>
            <a:r>
              <a:rPr lang="en-US" baseline="30000"/>
              <a:t>2</a:t>
            </a:r>
            <a:r>
              <a:rPr lang="en-US"/>
              <a:t>, Nam Sung Kim</a:t>
            </a:r>
            <a:r>
              <a:rPr lang="en-US" baseline="30000"/>
              <a:t>1 </a:t>
            </a:r>
          </a:p>
          <a:p>
            <a:r>
              <a:rPr lang="en-US"/>
              <a:t>1: UIUC, 2: Intel Labs, 3: Tencent</a:t>
            </a:r>
          </a:p>
          <a:p>
            <a:endParaRPr lang="en-US" sz="2400">
              <a:solidFill>
                <a:schemeClr val="bg1"/>
              </a:solidFill>
              <a:effectLst/>
              <a:latin typeface="IntelOne Text" panose="020B0503020203020204" pitchFamily="34" charset="0"/>
            </a:endParaRPr>
          </a:p>
        </p:txBody>
      </p:sp>
    </p:spTree>
    <p:extLst>
      <p:ext uri="{BB962C8B-B14F-4D97-AF65-F5344CB8AC3E}">
        <p14:creationId xmlns:p14="http://schemas.microsoft.com/office/powerpoint/2010/main" val="2050373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50173B-D157-4BA9-AF6D-7D120477814A}"/>
              </a:ext>
            </a:extLst>
          </p:cNvPr>
          <p:cNvSpPr/>
          <p:nvPr/>
        </p:nvSpPr>
        <p:spPr>
          <a:xfrm>
            <a:off x="6401864" y="3552829"/>
            <a:ext cx="1764684" cy="3043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1" name="Rectangle 10">
            <a:extLst>
              <a:ext uri="{FF2B5EF4-FFF2-40B4-BE49-F238E27FC236}">
                <a16:creationId xmlns:a16="http://schemas.microsoft.com/office/drawing/2014/main" id="{EF82A17B-0D83-41A7-81E3-BD0DEF910E22}"/>
              </a:ext>
            </a:extLst>
          </p:cNvPr>
          <p:cNvSpPr/>
          <p:nvPr/>
        </p:nvSpPr>
        <p:spPr>
          <a:xfrm>
            <a:off x="2417820" y="2649347"/>
            <a:ext cx="4655354" cy="41940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 name="Rectangle 11">
            <a:extLst>
              <a:ext uri="{FF2B5EF4-FFF2-40B4-BE49-F238E27FC236}">
                <a16:creationId xmlns:a16="http://schemas.microsoft.com/office/drawing/2014/main" id="{22EF0638-9F06-40E0-A35A-FCC82D22F712}"/>
              </a:ext>
            </a:extLst>
          </p:cNvPr>
          <p:cNvSpPr/>
          <p:nvPr/>
        </p:nvSpPr>
        <p:spPr>
          <a:xfrm>
            <a:off x="2437567" y="5233031"/>
            <a:ext cx="9067836" cy="2968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 name="Rectangle 12">
            <a:extLst>
              <a:ext uri="{FF2B5EF4-FFF2-40B4-BE49-F238E27FC236}">
                <a16:creationId xmlns:a16="http://schemas.microsoft.com/office/drawing/2014/main" id="{EF1AD276-2DB4-4FDF-8145-3CBDFA04CF38}"/>
              </a:ext>
            </a:extLst>
          </p:cNvPr>
          <p:cNvSpPr/>
          <p:nvPr/>
        </p:nvSpPr>
        <p:spPr>
          <a:xfrm>
            <a:off x="9061060" y="4322946"/>
            <a:ext cx="2418697" cy="4442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 name="TextBox 13">
            <a:extLst>
              <a:ext uri="{FF2B5EF4-FFF2-40B4-BE49-F238E27FC236}">
                <a16:creationId xmlns:a16="http://schemas.microsoft.com/office/drawing/2014/main" id="{A9188D52-F746-4BBF-810C-8B21732D73B3}"/>
              </a:ext>
            </a:extLst>
          </p:cNvPr>
          <p:cNvSpPr txBox="1"/>
          <p:nvPr/>
        </p:nvSpPr>
        <p:spPr>
          <a:xfrm>
            <a:off x="538108" y="4348101"/>
            <a:ext cx="1875583" cy="646331"/>
          </a:xfrm>
          <a:prstGeom prst="rect">
            <a:avLst/>
          </a:prstGeom>
          <a:noFill/>
        </p:spPr>
        <p:txBody>
          <a:bodyPr wrap="square" rtlCol="0">
            <a:spAutoFit/>
          </a:bodyPr>
          <a:lstStyle/>
          <a:p>
            <a:r>
              <a:rPr lang="en-US" b="1">
                <a:solidFill>
                  <a:srgbClr val="0068B5"/>
                </a:solidFill>
              </a:rPr>
              <a:t>Virtualization</a:t>
            </a:r>
          </a:p>
          <a:p>
            <a:r>
              <a:rPr lang="en-US" b="1">
                <a:solidFill>
                  <a:srgbClr val="0068B5"/>
                </a:solidFill>
              </a:rPr>
              <a:t>(Guest)</a:t>
            </a:r>
          </a:p>
        </p:txBody>
      </p:sp>
      <p:sp>
        <p:nvSpPr>
          <p:cNvPr id="15" name="TextBox 14">
            <a:extLst>
              <a:ext uri="{FF2B5EF4-FFF2-40B4-BE49-F238E27FC236}">
                <a16:creationId xmlns:a16="http://schemas.microsoft.com/office/drawing/2014/main" id="{0ED478BE-0C83-48A2-9FBC-A7548B89176B}"/>
              </a:ext>
            </a:extLst>
          </p:cNvPr>
          <p:cNvSpPr txBox="1"/>
          <p:nvPr/>
        </p:nvSpPr>
        <p:spPr>
          <a:xfrm>
            <a:off x="523805" y="3520314"/>
            <a:ext cx="1477927" cy="369332"/>
          </a:xfrm>
          <a:prstGeom prst="rect">
            <a:avLst/>
          </a:prstGeom>
          <a:noFill/>
        </p:spPr>
        <p:txBody>
          <a:bodyPr wrap="square" rtlCol="0">
            <a:spAutoFit/>
          </a:bodyPr>
          <a:lstStyle/>
          <a:p>
            <a:r>
              <a:rPr lang="en-US" b="1">
                <a:solidFill>
                  <a:srgbClr val="0068B5"/>
                </a:solidFill>
              </a:rPr>
              <a:t>Libraries</a:t>
            </a:r>
          </a:p>
        </p:txBody>
      </p:sp>
      <p:sp>
        <p:nvSpPr>
          <p:cNvPr id="16" name="TextBox 15">
            <a:extLst>
              <a:ext uri="{FF2B5EF4-FFF2-40B4-BE49-F238E27FC236}">
                <a16:creationId xmlns:a16="http://schemas.microsoft.com/office/drawing/2014/main" id="{D9280311-A749-4581-AD32-218B6E01B721}"/>
              </a:ext>
            </a:extLst>
          </p:cNvPr>
          <p:cNvSpPr txBox="1"/>
          <p:nvPr/>
        </p:nvSpPr>
        <p:spPr>
          <a:xfrm>
            <a:off x="543917" y="2651352"/>
            <a:ext cx="1577949" cy="369332"/>
          </a:xfrm>
          <a:prstGeom prst="rect">
            <a:avLst/>
          </a:prstGeom>
          <a:noFill/>
        </p:spPr>
        <p:txBody>
          <a:bodyPr wrap="square" rtlCol="0">
            <a:spAutoFit/>
          </a:bodyPr>
          <a:lstStyle/>
          <a:p>
            <a:r>
              <a:rPr lang="en-US" b="1">
                <a:solidFill>
                  <a:srgbClr val="0068B5"/>
                </a:solidFill>
              </a:rPr>
              <a:t>Frameworks</a:t>
            </a:r>
          </a:p>
        </p:txBody>
      </p:sp>
      <p:sp>
        <p:nvSpPr>
          <p:cNvPr id="17" name="Rectangle 16">
            <a:extLst>
              <a:ext uri="{FF2B5EF4-FFF2-40B4-BE49-F238E27FC236}">
                <a16:creationId xmlns:a16="http://schemas.microsoft.com/office/drawing/2014/main" id="{1676F6D4-DDE2-41FE-871B-301ED2A7823A}"/>
              </a:ext>
            </a:extLst>
          </p:cNvPr>
          <p:cNvSpPr/>
          <p:nvPr/>
        </p:nvSpPr>
        <p:spPr>
          <a:xfrm>
            <a:off x="6304470" y="3585841"/>
            <a:ext cx="1988504" cy="27659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r>
              <a:rPr lang="en-US" b="1">
                <a:solidFill>
                  <a:schemeClr val="tx1"/>
                </a:solidFill>
                <a:ea typeface="Intel Clear Bold" panose="020B0704020203020204" pitchFamily="34" charset="0"/>
                <a:cs typeface="Intel Clear Bold" panose="020B0704020203020204" pitchFamily="34" charset="0"/>
              </a:rPr>
              <a:t>Intel® DML</a:t>
            </a:r>
            <a:endParaRPr lang="en-US" sz="1200" b="1">
              <a:solidFill>
                <a:schemeClr val="tx1"/>
              </a:solidFill>
              <a:ea typeface="Intel Clear Bold" panose="020B0704020203020204" pitchFamily="34" charset="0"/>
              <a:cs typeface="Intel Clear Bold" panose="020B0704020203020204" pitchFamily="34" charset="0"/>
            </a:endParaRPr>
          </a:p>
        </p:txBody>
      </p:sp>
      <p:sp>
        <p:nvSpPr>
          <p:cNvPr id="18" name="Rectangle: Rounded Corners 17">
            <a:extLst>
              <a:ext uri="{FF2B5EF4-FFF2-40B4-BE49-F238E27FC236}">
                <a16:creationId xmlns:a16="http://schemas.microsoft.com/office/drawing/2014/main" id="{0AF1601F-5CE2-4CF5-8A6B-6AF0D119C8E3}"/>
              </a:ext>
            </a:extLst>
          </p:cNvPr>
          <p:cNvSpPr/>
          <p:nvPr/>
        </p:nvSpPr>
        <p:spPr>
          <a:xfrm>
            <a:off x="9519529" y="4433523"/>
            <a:ext cx="1748545" cy="237744"/>
          </a:xfrm>
          <a:prstGeom prst="roundRect">
            <a:avLst>
              <a:gd name="adj" fmla="val 10124"/>
            </a:avLst>
          </a:prstGeom>
          <a:noFill/>
          <a:ln w="127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flatTx/>
          </a:bodyPr>
          <a:lstStyle/>
          <a:p>
            <a:pPr algn="ctr" defTabSz="609585"/>
            <a:r>
              <a:rPr lang="en-US" sz="1400" b="1" kern="0">
                <a:solidFill>
                  <a:schemeClr val="tx1">
                    <a:lumMod val="75000"/>
                  </a:schemeClr>
                </a:solidFill>
                <a:latin typeface="+mj-lt"/>
              </a:rPr>
              <a:t>QEMU / KVM </a:t>
            </a:r>
          </a:p>
        </p:txBody>
      </p:sp>
      <p:sp>
        <p:nvSpPr>
          <p:cNvPr id="21" name="TextBox 20">
            <a:extLst>
              <a:ext uri="{FF2B5EF4-FFF2-40B4-BE49-F238E27FC236}">
                <a16:creationId xmlns:a16="http://schemas.microsoft.com/office/drawing/2014/main" id="{71D08CFF-C88A-4654-AB83-B5B4B24D7165}"/>
              </a:ext>
            </a:extLst>
          </p:cNvPr>
          <p:cNvSpPr txBox="1"/>
          <p:nvPr/>
        </p:nvSpPr>
        <p:spPr>
          <a:xfrm>
            <a:off x="523805" y="5149121"/>
            <a:ext cx="1875583" cy="646331"/>
          </a:xfrm>
          <a:prstGeom prst="rect">
            <a:avLst/>
          </a:prstGeom>
          <a:noFill/>
        </p:spPr>
        <p:txBody>
          <a:bodyPr wrap="square" rtlCol="0">
            <a:spAutoFit/>
          </a:bodyPr>
          <a:lstStyle/>
          <a:p>
            <a:r>
              <a:rPr lang="en-US" b="1">
                <a:solidFill>
                  <a:srgbClr val="0068B5"/>
                </a:solidFill>
              </a:rPr>
              <a:t>OS &amp; Kernel (Host) </a:t>
            </a:r>
          </a:p>
        </p:txBody>
      </p:sp>
      <p:sp>
        <p:nvSpPr>
          <p:cNvPr id="22" name="Rectangle: Rounded Corners 30">
            <a:extLst>
              <a:ext uri="{FF2B5EF4-FFF2-40B4-BE49-F238E27FC236}">
                <a16:creationId xmlns:a16="http://schemas.microsoft.com/office/drawing/2014/main" id="{F2D889BC-83F4-4785-B46B-C7EA66B2C8E6}"/>
              </a:ext>
            </a:extLst>
          </p:cNvPr>
          <p:cNvSpPr/>
          <p:nvPr/>
        </p:nvSpPr>
        <p:spPr>
          <a:xfrm>
            <a:off x="2669937" y="5253259"/>
            <a:ext cx="1031987" cy="219456"/>
          </a:xfrm>
          <a:prstGeom prst="roundRect">
            <a:avLst>
              <a:gd name="adj" fmla="val 10124"/>
            </a:avLst>
          </a:prstGeom>
          <a:noFill/>
          <a:ln w="127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flatTx/>
          </a:bodyPr>
          <a:lstStyle/>
          <a:p>
            <a:pPr algn="ctr" defTabSz="609585"/>
            <a:r>
              <a:rPr lang="en-US" sz="1400" b="1" kern="0">
                <a:solidFill>
                  <a:schemeClr val="tx1">
                    <a:lumMod val="75000"/>
                  </a:schemeClr>
                </a:solidFill>
                <a:latin typeface="+mj-lt"/>
              </a:rPr>
              <a:t>Linux </a:t>
            </a:r>
          </a:p>
        </p:txBody>
      </p:sp>
      <p:sp>
        <p:nvSpPr>
          <p:cNvPr id="24" name="Rectangle: Rounded Corners 32">
            <a:extLst>
              <a:ext uri="{FF2B5EF4-FFF2-40B4-BE49-F238E27FC236}">
                <a16:creationId xmlns:a16="http://schemas.microsoft.com/office/drawing/2014/main" id="{D0E8F9E1-C9EC-4C91-AD75-41275DA0CB3E}"/>
              </a:ext>
            </a:extLst>
          </p:cNvPr>
          <p:cNvSpPr/>
          <p:nvPr/>
        </p:nvSpPr>
        <p:spPr>
          <a:xfrm>
            <a:off x="7427101" y="5271713"/>
            <a:ext cx="1212942" cy="219456"/>
          </a:xfrm>
          <a:prstGeom prst="roundRect">
            <a:avLst>
              <a:gd name="adj" fmla="val 10124"/>
            </a:avLst>
          </a:prstGeom>
          <a:noFill/>
          <a:ln w="127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flatTx/>
          </a:bodyPr>
          <a:lstStyle/>
          <a:p>
            <a:pPr algn="ctr" defTabSz="609585"/>
            <a:r>
              <a:rPr lang="en-US" sz="1400" b="1">
                <a:solidFill>
                  <a:schemeClr val="tx1">
                    <a:lumMod val="75000"/>
                  </a:schemeClr>
                </a:solidFill>
                <a:effectLst/>
                <a:latin typeface="+mj-lt"/>
                <a:ea typeface="Calibri" panose="020F0502020204030204" pitchFamily="34" charset="0"/>
              </a:rPr>
              <a:t>SLES15 SP4</a:t>
            </a:r>
            <a:endParaRPr lang="en-US" sz="1400" b="1" kern="0">
              <a:solidFill>
                <a:schemeClr val="tx1">
                  <a:lumMod val="75000"/>
                </a:schemeClr>
              </a:solidFill>
              <a:latin typeface="+mj-lt"/>
            </a:endParaRPr>
          </a:p>
        </p:txBody>
      </p:sp>
      <p:sp>
        <p:nvSpPr>
          <p:cNvPr id="25" name="Rectangle: Rounded Corners 33">
            <a:extLst>
              <a:ext uri="{FF2B5EF4-FFF2-40B4-BE49-F238E27FC236}">
                <a16:creationId xmlns:a16="http://schemas.microsoft.com/office/drawing/2014/main" id="{AC5F8353-CA96-4A79-B959-EDDE24F882D1}"/>
              </a:ext>
            </a:extLst>
          </p:cNvPr>
          <p:cNvSpPr/>
          <p:nvPr/>
        </p:nvSpPr>
        <p:spPr>
          <a:xfrm>
            <a:off x="4138688" y="5253153"/>
            <a:ext cx="1031987" cy="219456"/>
          </a:xfrm>
          <a:prstGeom prst="roundRect">
            <a:avLst>
              <a:gd name="adj" fmla="val 10124"/>
            </a:avLst>
          </a:prstGeom>
          <a:noFill/>
          <a:ln w="127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flatTx/>
          </a:bodyPr>
          <a:lstStyle/>
          <a:p>
            <a:pPr algn="ctr" defTabSz="609585"/>
            <a:r>
              <a:rPr lang="en-US" sz="1400" b="1" kern="0">
                <a:solidFill>
                  <a:schemeClr val="tx1">
                    <a:lumMod val="75000"/>
                  </a:schemeClr>
                </a:solidFill>
                <a:latin typeface="+mj-lt"/>
              </a:rPr>
              <a:t>RedHat </a:t>
            </a:r>
          </a:p>
        </p:txBody>
      </p:sp>
      <p:sp>
        <p:nvSpPr>
          <p:cNvPr id="26" name="Rectangle: Rounded Corners 34">
            <a:extLst>
              <a:ext uri="{FF2B5EF4-FFF2-40B4-BE49-F238E27FC236}">
                <a16:creationId xmlns:a16="http://schemas.microsoft.com/office/drawing/2014/main" id="{CEE623AF-68BD-420A-B1A0-4D19B12D90C1}"/>
              </a:ext>
            </a:extLst>
          </p:cNvPr>
          <p:cNvSpPr/>
          <p:nvPr/>
        </p:nvSpPr>
        <p:spPr>
          <a:xfrm>
            <a:off x="5504531" y="5253153"/>
            <a:ext cx="1794666" cy="219456"/>
          </a:xfrm>
          <a:prstGeom prst="roundRect">
            <a:avLst>
              <a:gd name="adj" fmla="val 10124"/>
            </a:avLst>
          </a:prstGeom>
          <a:noFill/>
          <a:ln w="127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flatTx/>
          </a:bodyPr>
          <a:lstStyle/>
          <a:p>
            <a:pPr algn="ctr" defTabSz="609585"/>
            <a:r>
              <a:rPr lang="en-US" sz="1400" b="1">
                <a:solidFill>
                  <a:schemeClr val="tx1">
                    <a:lumMod val="75000"/>
                  </a:schemeClr>
                </a:solidFill>
                <a:effectLst/>
                <a:latin typeface="+mj-lt"/>
                <a:ea typeface="Calibri" panose="020F0502020204030204" pitchFamily="34" charset="0"/>
              </a:rPr>
              <a:t>Ubuntu</a:t>
            </a:r>
            <a:endParaRPr lang="en-US" sz="1400" b="1" kern="0">
              <a:solidFill>
                <a:schemeClr val="tx1">
                  <a:lumMod val="75000"/>
                </a:schemeClr>
              </a:solidFill>
              <a:latin typeface="+mj-lt"/>
            </a:endParaRPr>
          </a:p>
        </p:txBody>
      </p:sp>
      <p:sp>
        <p:nvSpPr>
          <p:cNvPr id="28" name="TextBox 27">
            <a:extLst>
              <a:ext uri="{FF2B5EF4-FFF2-40B4-BE49-F238E27FC236}">
                <a16:creationId xmlns:a16="http://schemas.microsoft.com/office/drawing/2014/main" id="{5C744988-5536-4C31-ABBE-53F82D053632}"/>
              </a:ext>
            </a:extLst>
          </p:cNvPr>
          <p:cNvSpPr txBox="1"/>
          <p:nvPr/>
        </p:nvSpPr>
        <p:spPr>
          <a:xfrm>
            <a:off x="4867465" y="2713423"/>
            <a:ext cx="1134805" cy="276999"/>
          </a:xfrm>
          <a:prstGeom prst="rect">
            <a:avLst/>
          </a:prstGeom>
          <a:noFill/>
        </p:spPr>
        <p:txBody>
          <a:bodyPr wrap="square" rtlCol="0">
            <a:spAutoFit/>
          </a:bodyPr>
          <a:lstStyle/>
          <a:p>
            <a:r>
              <a:rPr lang="en-US" sz="1200" b="1">
                <a:solidFill>
                  <a:schemeClr val="tx1">
                    <a:lumMod val="75000"/>
                  </a:schemeClr>
                </a:solidFill>
              </a:rPr>
              <a:t>SPDK</a:t>
            </a:r>
          </a:p>
        </p:txBody>
      </p:sp>
      <p:pic>
        <p:nvPicPr>
          <p:cNvPr id="32" name="Picture 2" descr="DPDK-logo - The CloudStack Company">
            <a:extLst>
              <a:ext uri="{FF2B5EF4-FFF2-40B4-BE49-F238E27FC236}">
                <a16:creationId xmlns:a16="http://schemas.microsoft.com/office/drawing/2014/main" id="{304E2ABC-B3C2-420B-856B-DBF98BBA34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2290" y="2649347"/>
            <a:ext cx="531774" cy="40612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Storage Performance Development Kit">
            <a:extLst>
              <a:ext uri="{FF2B5EF4-FFF2-40B4-BE49-F238E27FC236}">
                <a16:creationId xmlns:a16="http://schemas.microsoft.com/office/drawing/2014/main" id="{F437550A-B4E4-418D-8117-EE9C1C9862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3387" y="2670568"/>
            <a:ext cx="434724" cy="38379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B9068D96-B6A2-4A31-ADD0-6008C8EB23D1}"/>
              </a:ext>
            </a:extLst>
          </p:cNvPr>
          <p:cNvSpPr txBox="1"/>
          <p:nvPr/>
        </p:nvSpPr>
        <p:spPr>
          <a:xfrm>
            <a:off x="590323" y="1632503"/>
            <a:ext cx="1950873" cy="369332"/>
          </a:xfrm>
          <a:prstGeom prst="rect">
            <a:avLst/>
          </a:prstGeom>
          <a:noFill/>
        </p:spPr>
        <p:txBody>
          <a:bodyPr wrap="square" rtlCol="0">
            <a:spAutoFit/>
          </a:bodyPr>
          <a:lstStyle/>
          <a:p>
            <a:r>
              <a:rPr lang="en-US" b="1">
                <a:solidFill>
                  <a:srgbClr val="0068B5"/>
                </a:solidFill>
              </a:rPr>
              <a:t>Applications</a:t>
            </a:r>
          </a:p>
        </p:txBody>
      </p:sp>
      <p:sp>
        <p:nvSpPr>
          <p:cNvPr id="30" name="Rectangle 29">
            <a:extLst>
              <a:ext uri="{FF2B5EF4-FFF2-40B4-BE49-F238E27FC236}">
                <a16:creationId xmlns:a16="http://schemas.microsoft.com/office/drawing/2014/main" id="{65091FE6-74D0-4467-9F35-8273103E42AB}"/>
              </a:ext>
            </a:extLst>
          </p:cNvPr>
          <p:cNvSpPr/>
          <p:nvPr/>
        </p:nvSpPr>
        <p:spPr>
          <a:xfrm>
            <a:off x="4389074" y="3577935"/>
            <a:ext cx="1764685" cy="3043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ea typeface="Intel Clear Bold" panose="020B0704020203020204" pitchFamily="34" charset="0"/>
                <a:cs typeface="Intel Clear Bold" panose="020B0704020203020204" pitchFamily="34" charset="0"/>
              </a:rPr>
              <a:t>Intel ® MPI</a:t>
            </a:r>
          </a:p>
        </p:txBody>
      </p:sp>
      <p:sp>
        <p:nvSpPr>
          <p:cNvPr id="31" name="Rectangle 30">
            <a:extLst>
              <a:ext uri="{FF2B5EF4-FFF2-40B4-BE49-F238E27FC236}">
                <a16:creationId xmlns:a16="http://schemas.microsoft.com/office/drawing/2014/main" id="{44A6D10A-FB9D-47BD-9BC4-B15788C5049A}"/>
              </a:ext>
            </a:extLst>
          </p:cNvPr>
          <p:cNvSpPr/>
          <p:nvPr/>
        </p:nvSpPr>
        <p:spPr>
          <a:xfrm>
            <a:off x="2399388" y="3603755"/>
            <a:ext cx="1764684" cy="3043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r>
              <a:rPr lang="en-US" b="1">
                <a:solidFill>
                  <a:schemeClr val="tx1"/>
                </a:solidFill>
                <a:ea typeface="Intel Clear Bold" panose="020B0704020203020204" pitchFamily="34" charset="0"/>
                <a:cs typeface="Intel Clear Bold" panose="020B0704020203020204" pitchFamily="34" charset="0"/>
              </a:rPr>
              <a:t>OFI Libfabric</a:t>
            </a:r>
          </a:p>
        </p:txBody>
      </p:sp>
      <p:pic>
        <p:nvPicPr>
          <p:cNvPr id="1028" name="Picture 4" descr="GitHub - CiscoDevNet/vpp-odl">
            <a:extLst>
              <a:ext uri="{FF2B5EF4-FFF2-40B4-BE49-F238E27FC236}">
                <a16:creationId xmlns:a16="http://schemas.microsoft.com/office/drawing/2014/main" id="{DCA301DC-EB26-4900-A0B4-437704FBEF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3952" y="2651352"/>
            <a:ext cx="791588" cy="42683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6B57E946-2150-4686-8921-B304BA6473D3}"/>
              </a:ext>
            </a:extLst>
          </p:cNvPr>
          <p:cNvSpPr txBox="1"/>
          <p:nvPr/>
        </p:nvSpPr>
        <p:spPr>
          <a:xfrm>
            <a:off x="6971485" y="2794409"/>
            <a:ext cx="1009987" cy="276999"/>
          </a:xfrm>
          <a:prstGeom prst="rect">
            <a:avLst/>
          </a:prstGeom>
          <a:noFill/>
        </p:spPr>
        <p:txBody>
          <a:bodyPr wrap="square" rtlCol="0">
            <a:spAutoFit/>
          </a:bodyPr>
          <a:lstStyle/>
          <a:p>
            <a:r>
              <a:rPr lang="en-US" sz="1200" b="1">
                <a:solidFill>
                  <a:schemeClr val="tx1">
                    <a:lumMod val="75000"/>
                  </a:schemeClr>
                </a:solidFill>
              </a:rPr>
              <a:t>VPP </a:t>
            </a:r>
          </a:p>
        </p:txBody>
      </p:sp>
      <p:pic>
        <p:nvPicPr>
          <p:cNvPr id="1030" name="Picture 6" descr="Open vSwitch-DPDK Build and Install from Source - Tools, Software and IDEs  blog - Arm Community blogs - Arm Community">
            <a:extLst>
              <a:ext uri="{FF2B5EF4-FFF2-40B4-BE49-F238E27FC236}">
                <a16:creationId xmlns:a16="http://schemas.microsoft.com/office/drawing/2014/main" id="{63A6F2FA-0715-4C66-AD36-FD22AAA875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8667" y="1555525"/>
            <a:ext cx="987909" cy="553228"/>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502529A1-9047-47C6-8E4F-1576F7B2DB37}"/>
              </a:ext>
            </a:extLst>
          </p:cNvPr>
          <p:cNvSpPr/>
          <p:nvPr/>
        </p:nvSpPr>
        <p:spPr>
          <a:xfrm>
            <a:off x="5179918" y="1679196"/>
            <a:ext cx="2093016" cy="3532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r>
              <a:rPr lang="en-US" sz="1600" b="1">
                <a:solidFill>
                  <a:schemeClr val="tx1"/>
                </a:solidFill>
                <a:ea typeface="Intel Clear Bold" panose="020B0704020203020204" pitchFamily="34" charset="0"/>
                <a:cs typeface="Intel Clear Bold" panose="020B0704020203020204" pitchFamily="34" charset="0"/>
              </a:rPr>
              <a:t>Media Transport Lib</a:t>
            </a:r>
          </a:p>
        </p:txBody>
      </p:sp>
      <p:pic>
        <p:nvPicPr>
          <p:cNvPr id="1032" name="Picture 8" descr="mTCP - Scalable User-level TCP Stack">
            <a:extLst>
              <a:ext uri="{FF2B5EF4-FFF2-40B4-BE49-F238E27FC236}">
                <a16:creationId xmlns:a16="http://schemas.microsoft.com/office/drawing/2014/main" id="{9A8DAF49-384D-4383-BDAB-4238F14ED7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31470" y="1670017"/>
            <a:ext cx="987909" cy="34042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alico-vpp · GitHub">
            <a:extLst>
              <a:ext uri="{FF2B5EF4-FFF2-40B4-BE49-F238E27FC236}">
                <a16:creationId xmlns:a16="http://schemas.microsoft.com/office/drawing/2014/main" id="{904CEBC8-94E8-4870-83F0-54233BDFD47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39491" y="1596684"/>
            <a:ext cx="500722" cy="50072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48F8868A-7B07-428E-B0A6-DD6FE224EBF2}"/>
              </a:ext>
            </a:extLst>
          </p:cNvPr>
          <p:cNvSpPr txBox="1"/>
          <p:nvPr/>
        </p:nvSpPr>
        <p:spPr>
          <a:xfrm>
            <a:off x="7338900" y="1670017"/>
            <a:ext cx="1708514" cy="33906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defTabSz="609570">
              <a:defRPr>
                <a:ea typeface="Intel Clear Bold" panose="020B0704020203020204" pitchFamily="34" charset="0"/>
                <a:cs typeface="Intel Clear Bold" panose="020B0704020203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b="1">
                <a:solidFill>
                  <a:schemeClr val="tx1"/>
                </a:solidFill>
              </a:rPr>
              <a:t>NVMe- oF</a:t>
            </a:r>
            <a:r>
              <a:rPr lang="en-US" b="1"/>
              <a:t>​</a:t>
            </a:r>
          </a:p>
        </p:txBody>
      </p:sp>
      <p:pic>
        <p:nvPicPr>
          <p:cNvPr id="3" name="Picture 2">
            <a:extLst>
              <a:ext uri="{FF2B5EF4-FFF2-40B4-BE49-F238E27FC236}">
                <a16:creationId xmlns:a16="http://schemas.microsoft.com/office/drawing/2014/main" id="{46A87D6F-61D7-4972-8E8D-5FA9B2B36AFC}"/>
              </a:ext>
            </a:extLst>
          </p:cNvPr>
          <p:cNvPicPr>
            <a:picLocks noChangeAspect="1"/>
          </p:cNvPicPr>
          <p:nvPr/>
        </p:nvPicPr>
        <p:blipFill>
          <a:blip r:embed="rId10"/>
          <a:stretch>
            <a:fillRect/>
          </a:stretch>
        </p:blipFill>
        <p:spPr>
          <a:xfrm>
            <a:off x="9047414" y="1642610"/>
            <a:ext cx="1035381" cy="353216"/>
          </a:xfrm>
          <a:prstGeom prst="rect">
            <a:avLst/>
          </a:prstGeom>
        </p:spPr>
      </p:pic>
      <p:sp>
        <p:nvSpPr>
          <p:cNvPr id="43" name="Star: 5 Points 42">
            <a:extLst>
              <a:ext uri="{FF2B5EF4-FFF2-40B4-BE49-F238E27FC236}">
                <a16:creationId xmlns:a16="http://schemas.microsoft.com/office/drawing/2014/main" id="{83C86031-265E-4746-A2BD-1842DD5CCD18}"/>
              </a:ext>
            </a:extLst>
          </p:cNvPr>
          <p:cNvSpPr/>
          <p:nvPr/>
        </p:nvSpPr>
        <p:spPr>
          <a:xfrm>
            <a:off x="4654681" y="2658685"/>
            <a:ext cx="154335" cy="12225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4" name="Rectangle: Rounded Corners 32">
            <a:extLst>
              <a:ext uri="{FF2B5EF4-FFF2-40B4-BE49-F238E27FC236}">
                <a16:creationId xmlns:a16="http://schemas.microsoft.com/office/drawing/2014/main" id="{D0C902ED-7176-4C3B-B3E2-5FA5985E9BF2}"/>
              </a:ext>
            </a:extLst>
          </p:cNvPr>
          <p:cNvSpPr/>
          <p:nvPr/>
        </p:nvSpPr>
        <p:spPr>
          <a:xfrm>
            <a:off x="10082795" y="5275813"/>
            <a:ext cx="1212942" cy="219456"/>
          </a:xfrm>
          <a:prstGeom prst="roundRect">
            <a:avLst>
              <a:gd name="adj" fmla="val 10124"/>
            </a:avLst>
          </a:prstGeom>
          <a:noFill/>
          <a:ln w="12700" cap="flat" cmpd="sng" algn="ctr">
            <a:noFill/>
            <a:prstDash val="solid"/>
          </a:ln>
          <a:effectLst/>
          <a:scene3d>
            <a:camera prst="orthographicFront">
              <a:rot lat="0" lon="0" rev="0"/>
            </a:camera>
            <a:lightRig rig="contrasting" dir="t">
              <a:rot lat="0" lon="0" rev="7800000"/>
            </a:lightRig>
          </a:scene3d>
          <a:sp3d>
            <a:bevelT w="139700" h="139700"/>
          </a:sp3d>
        </p:spPr>
        <p:txBody>
          <a:bodyPr lIns="0" rIns="0" rtlCol="0" anchor="ctr">
            <a:flatTx/>
          </a:bodyPr>
          <a:lstStyle/>
          <a:p>
            <a:pPr algn="ctr" defTabSz="609585"/>
            <a:r>
              <a:rPr lang="en-US" sz="1400" b="1">
                <a:solidFill>
                  <a:schemeClr val="tx1">
                    <a:lumMod val="75000"/>
                  </a:schemeClr>
                </a:solidFill>
                <a:effectLst/>
                <a:latin typeface="+mj-lt"/>
                <a:ea typeface="Calibri" panose="020F0502020204030204" pitchFamily="34" charset="0"/>
              </a:rPr>
              <a:t>Azure Host </a:t>
            </a:r>
            <a:endParaRPr lang="en-US" sz="1400" b="1" kern="0">
              <a:solidFill>
                <a:schemeClr val="tx1">
                  <a:lumMod val="75000"/>
                </a:schemeClr>
              </a:solidFill>
              <a:latin typeface="+mj-lt"/>
            </a:endParaRPr>
          </a:p>
        </p:txBody>
      </p:sp>
      <p:sp>
        <p:nvSpPr>
          <p:cNvPr id="57" name="Rectangle 56">
            <a:extLst>
              <a:ext uri="{FF2B5EF4-FFF2-40B4-BE49-F238E27FC236}">
                <a16:creationId xmlns:a16="http://schemas.microsoft.com/office/drawing/2014/main" id="{BCC00CB8-0471-48FB-B275-E03E2F513F5B}"/>
              </a:ext>
            </a:extLst>
          </p:cNvPr>
          <p:cNvSpPr/>
          <p:nvPr/>
        </p:nvSpPr>
        <p:spPr>
          <a:xfrm>
            <a:off x="8685833" y="3552829"/>
            <a:ext cx="2793924" cy="3043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r>
              <a:rPr lang="en-US" b="1">
                <a:solidFill>
                  <a:schemeClr val="tx1"/>
                </a:solidFill>
                <a:ea typeface="Intel Clear Bold" panose="020B0704020203020204" pitchFamily="34" charset="0"/>
                <a:cs typeface="Intel Clear Bold" panose="020B0704020203020204" pitchFamily="34" charset="0"/>
              </a:rPr>
              <a:t>Intel ® DTO</a:t>
            </a:r>
          </a:p>
        </p:txBody>
      </p:sp>
      <p:sp>
        <p:nvSpPr>
          <p:cNvPr id="5" name="Title 1">
            <a:extLst>
              <a:ext uri="{FF2B5EF4-FFF2-40B4-BE49-F238E27FC236}">
                <a16:creationId xmlns:a16="http://schemas.microsoft.com/office/drawing/2014/main" id="{647B45A5-7C39-7BBB-E5EB-26B1C66E6E81}"/>
              </a:ext>
            </a:extLst>
          </p:cNvPr>
          <p:cNvSpPr>
            <a:spLocks noGrp="1"/>
          </p:cNvSpPr>
          <p:nvPr>
            <p:ph type="title"/>
          </p:nvPr>
        </p:nvSpPr>
        <p:spPr>
          <a:xfrm>
            <a:off x="515388" y="221694"/>
            <a:ext cx="11219412" cy="722708"/>
          </a:xfrm>
        </p:spPr>
        <p:txBody>
          <a:bodyPr/>
          <a:lstStyle/>
          <a:p>
            <a:r>
              <a:rPr lang="en-US"/>
              <a:t>Intel DSA Software Stacks and </a:t>
            </a:r>
            <a:r>
              <a:rPr lang="en-US" err="1"/>
              <a:t>Enablements</a:t>
            </a:r>
            <a:endParaRPr lang="en-US"/>
          </a:p>
        </p:txBody>
      </p:sp>
    </p:spTree>
    <p:custDataLst>
      <p:tags r:id="rId1"/>
    </p:custDataLst>
    <p:extLst>
      <p:ext uri="{BB962C8B-B14F-4D97-AF65-F5344CB8AC3E}">
        <p14:creationId xmlns:p14="http://schemas.microsoft.com/office/powerpoint/2010/main" val="80291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03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03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3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p:bldP spid="15" grpId="0"/>
      <p:bldP spid="16" grpId="0"/>
      <p:bldP spid="17" grpId="0"/>
      <p:bldP spid="18" grpId="0"/>
      <p:bldP spid="21" grpId="0"/>
      <p:bldP spid="22" grpId="0"/>
      <p:bldP spid="24" grpId="0"/>
      <p:bldP spid="25" grpId="0"/>
      <p:bldP spid="26" grpId="0"/>
      <p:bldP spid="28" grpId="0"/>
      <p:bldP spid="29" grpId="0"/>
      <p:bldP spid="30" grpId="0" animBg="1"/>
      <p:bldP spid="31" grpId="0" animBg="1"/>
      <p:bldP spid="35" grpId="0"/>
      <p:bldP spid="36" grpId="0" animBg="1"/>
      <p:bldP spid="38" grpId="0" animBg="1"/>
      <p:bldP spid="43" grpId="0" animBg="1"/>
      <p:bldP spid="54" grpId="0"/>
      <p:bldP spid="5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50173B-D157-4BA9-AF6D-7D120477814A}"/>
              </a:ext>
            </a:extLst>
          </p:cNvPr>
          <p:cNvSpPr/>
          <p:nvPr/>
        </p:nvSpPr>
        <p:spPr>
          <a:xfrm>
            <a:off x="726487" y="1224157"/>
            <a:ext cx="2152051" cy="6087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17" name="Rectangle 16">
            <a:extLst>
              <a:ext uri="{FF2B5EF4-FFF2-40B4-BE49-F238E27FC236}">
                <a16:creationId xmlns:a16="http://schemas.microsoft.com/office/drawing/2014/main" id="{1676F6D4-DDE2-41FE-871B-301ED2A7823A}"/>
              </a:ext>
            </a:extLst>
          </p:cNvPr>
          <p:cNvSpPr/>
          <p:nvPr/>
        </p:nvSpPr>
        <p:spPr>
          <a:xfrm>
            <a:off x="629094" y="1257169"/>
            <a:ext cx="2425002" cy="55334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r>
              <a:rPr lang="en-US" sz="2800" b="1">
                <a:solidFill>
                  <a:schemeClr val="tx1"/>
                </a:solidFill>
                <a:ea typeface="Intel Clear Bold" panose="020B0704020203020204" pitchFamily="34" charset="0"/>
                <a:cs typeface="Intel Clear Bold" panose="020B0704020203020204" pitchFamily="34" charset="0"/>
              </a:rPr>
              <a:t>Intel® DML</a:t>
            </a:r>
            <a:endParaRPr lang="en-US" b="1">
              <a:solidFill>
                <a:schemeClr val="tx1"/>
              </a:solidFill>
              <a:ea typeface="Intel Clear Bold" panose="020B0704020203020204" pitchFamily="34" charset="0"/>
              <a:cs typeface="Intel Clear Bold" panose="020B0704020203020204" pitchFamily="34" charset="0"/>
            </a:endParaRPr>
          </a:p>
        </p:txBody>
      </p:sp>
      <p:sp>
        <p:nvSpPr>
          <p:cNvPr id="57" name="Rectangle 56">
            <a:extLst>
              <a:ext uri="{FF2B5EF4-FFF2-40B4-BE49-F238E27FC236}">
                <a16:creationId xmlns:a16="http://schemas.microsoft.com/office/drawing/2014/main" id="{BCC00CB8-0471-48FB-B275-E03E2F513F5B}"/>
              </a:ext>
            </a:extLst>
          </p:cNvPr>
          <p:cNvSpPr/>
          <p:nvPr/>
        </p:nvSpPr>
        <p:spPr>
          <a:xfrm>
            <a:off x="726488" y="3625980"/>
            <a:ext cx="2827480" cy="72270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r>
              <a:rPr lang="en-US" sz="2800" b="1">
                <a:solidFill>
                  <a:schemeClr val="tx1"/>
                </a:solidFill>
                <a:ea typeface="Intel Clear Bold" panose="020B0704020203020204" pitchFamily="34" charset="0"/>
                <a:cs typeface="Intel Clear Bold" panose="020B0704020203020204" pitchFamily="34" charset="0"/>
              </a:rPr>
              <a:t>Intel ® DTO</a:t>
            </a:r>
          </a:p>
        </p:txBody>
      </p:sp>
      <p:sp>
        <p:nvSpPr>
          <p:cNvPr id="5" name="Title 1">
            <a:extLst>
              <a:ext uri="{FF2B5EF4-FFF2-40B4-BE49-F238E27FC236}">
                <a16:creationId xmlns:a16="http://schemas.microsoft.com/office/drawing/2014/main" id="{647B45A5-7C39-7BBB-E5EB-26B1C66E6E81}"/>
              </a:ext>
            </a:extLst>
          </p:cNvPr>
          <p:cNvSpPr>
            <a:spLocks noGrp="1"/>
          </p:cNvSpPr>
          <p:nvPr>
            <p:ph type="title"/>
          </p:nvPr>
        </p:nvSpPr>
        <p:spPr>
          <a:xfrm>
            <a:off x="515388" y="221694"/>
            <a:ext cx="11219412" cy="722708"/>
          </a:xfrm>
        </p:spPr>
        <p:txBody>
          <a:bodyPr/>
          <a:lstStyle/>
          <a:p>
            <a:r>
              <a:rPr lang="en-US"/>
              <a:t>Intel DSA Software Stacks and </a:t>
            </a:r>
            <a:r>
              <a:rPr lang="en-US" err="1"/>
              <a:t>Enablements</a:t>
            </a:r>
            <a:endParaRPr lang="en-US"/>
          </a:p>
        </p:txBody>
      </p:sp>
      <p:sp>
        <p:nvSpPr>
          <p:cNvPr id="2" name="Content Placeholder 3">
            <a:extLst>
              <a:ext uri="{FF2B5EF4-FFF2-40B4-BE49-F238E27FC236}">
                <a16:creationId xmlns:a16="http://schemas.microsoft.com/office/drawing/2014/main" id="{318847A4-E733-A8BA-EF38-8244E3C60C2B}"/>
              </a:ext>
            </a:extLst>
          </p:cNvPr>
          <p:cNvSpPr txBox="1">
            <a:spLocks/>
          </p:cNvSpPr>
          <p:nvPr/>
        </p:nvSpPr>
        <p:spPr>
          <a:xfrm>
            <a:off x="683090" y="1865933"/>
            <a:ext cx="10094638" cy="1563067"/>
          </a:xfrm>
          <a:prstGeom prst="rect">
            <a:avLst/>
          </a:prstGeom>
        </p:spPr>
        <p:txBody>
          <a:bodyPr>
            <a:norm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tx1"/>
                </a:solidFill>
                <a:latin typeface="IntelOne Text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Data mover Library</a:t>
            </a:r>
          </a:p>
          <a:p>
            <a:r>
              <a:rPr lang="en-US" sz="2400" dirty="0"/>
              <a:t>High-level APIs for users to take advantage of DSA</a:t>
            </a:r>
          </a:p>
          <a:p>
            <a:pPr lvl="1"/>
            <a:r>
              <a:rPr lang="en-US" sz="2000" dirty="0"/>
              <a:t>Hiding hardware details </a:t>
            </a:r>
          </a:p>
          <a:p>
            <a:pPr lvl="1"/>
            <a:endParaRPr lang="en-US" sz="2000" dirty="0"/>
          </a:p>
          <a:p>
            <a:pPr lvl="1"/>
            <a:endParaRPr lang="en-US" sz="2000" dirty="0"/>
          </a:p>
        </p:txBody>
      </p:sp>
      <p:sp>
        <p:nvSpPr>
          <p:cNvPr id="4" name="Content Placeholder 3">
            <a:extLst>
              <a:ext uri="{FF2B5EF4-FFF2-40B4-BE49-F238E27FC236}">
                <a16:creationId xmlns:a16="http://schemas.microsoft.com/office/drawing/2014/main" id="{5F40D3D1-07FD-44EE-4733-F5DC38861714}"/>
              </a:ext>
            </a:extLst>
          </p:cNvPr>
          <p:cNvSpPr txBox="1">
            <a:spLocks/>
          </p:cNvSpPr>
          <p:nvPr/>
        </p:nvSpPr>
        <p:spPr>
          <a:xfrm>
            <a:off x="515388" y="4432349"/>
            <a:ext cx="10094638" cy="1563067"/>
          </a:xfrm>
          <a:prstGeom prst="rect">
            <a:avLst/>
          </a:prstGeom>
        </p:spPr>
        <p:txBody>
          <a:bodyPr>
            <a:norm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tx1"/>
                </a:solidFill>
                <a:latin typeface="IntelOne Text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DSA Transparent Offloading Library</a:t>
            </a:r>
          </a:p>
          <a:p>
            <a:r>
              <a:rPr lang="en-US" sz="2400"/>
              <a:t>Users can use DSA transparently (with configuration/tunning knobs)</a:t>
            </a:r>
          </a:p>
          <a:p>
            <a:pPr lvl="1"/>
            <a:r>
              <a:rPr lang="en-US" sz="2000" b="1">
                <a:solidFill>
                  <a:schemeClr val="accent2"/>
                </a:solidFill>
              </a:rPr>
              <a:t>NO</a:t>
            </a:r>
            <a:r>
              <a:rPr lang="en-US" sz="2000"/>
              <a:t> code modification/re-compilation!</a:t>
            </a:r>
            <a:endParaRPr lang="en-US" sz="1200"/>
          </a:p>
          <a:p>
            <a:pPr lvl="1"/>
            <a:endParaRPr lang="en-US" sz="2000"/>
          </a:p>
          <a:p>
            <a:pPr lvl="1"/>
            <a:endParaRPr lang="en-US" sz="2000"/>
          </a:p>
        </p:txBody>
      </p:sp>
    </p:spTree>
    <p:custDataLst>
      <p:tags r:id="rId1"/>
    </p:custDataLst>
    <p:extLst>
      <p:ext uri="{BB962C8B-B14F-4D97-AF65-F5344CB8AC3E}">
        <p14:creationId xmlns:p14="http://schemas.microsoft.com/office/powerpoint/2010/main" val="197575564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163901-16F6-479F-90D0-2EF28B9A6DC7}"/>
              </a:ext>
            </a:extLst>
          </p:cNvPr>
          <p:cNvSpPr>
            <a:spLocks noGrp="1"/>
          </p:cNvSpPr>
          <p:nvPr>
            <p:ph type="title"/>
          </p:nvPr>
        </p:nvSpPr>
        <p:spPr/>
        <p:txBody>
          <a:bodyPr/>
          <a:lstStyle/>
          <a:p>
            <a:r>
              <a:rPr lang="en-US"/>
              <a:t>Performance: Throughput Improvement vs 1 CPU core  </a:t>
            </a:r>
          </a:p>
        </p:txBody>
      </p:sp>
      <p:pic>
        <p:nvPicPr>
          <p:cNvPr id="4" name="Graphic 3">
            <a:extLst>
              <a:ext uri="{FF2B5EF4-FFF2-40B4-BE49-F238E27FC236}">
                <a16:creationId xmlns:a16="http://schemas.microsoft.com/office/drawing/2014/main" id="{622C56E6-0050-1FD1-5208-3652B36855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78950" y="1226573"/>
            <a:ext cx="9234101" cy="4208740"/>
          </a:xfrm>
          <a:prstGeom prst="rect">
            <a:avLst/>
          </a:prstGeom>
        </p:spPr>
      </p:pic>
      <p:sp>
        <p:nvSpPr>
          <p:cNvPr id="5" name="Content Placeholder 3">
            <a:extLst>
              <a:ext uri="{FF2B5EF4-FFF2-40B4-BE49-F238E27FC236}">
                <a16:creationId xmlns:a16="http://schemas.microsoft.com/office/drawing/2014/main" id="{6DC4E699-9672-667B-5C9C-1F8558492DCC}"/>
              </a:ext>
            </a:extLst>
          </p:cNvPr>
          <p:cNvSpPr txBox="1">
            <a:spLocks/>
          </p:cNvSpPr>
          <p:nvPr/>
        </p:nvSpPr>
        <p:spPr>
          <a:xfrm>
            <a:off x="683553" y="5435313"/>
            <a:ext cx="10094638" cy="1563067"/>
          </a:xfrm>
          <a:prstGeom prst="rect">
            <a:avLst/>
          </a:prstGeom>
        </p:spPr>
        <p:txBody>
          <a:bodyPr>
            <a:norm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tx1"/>
                </a:solidFill>
                <a:latin typeface="IntelOne Text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accent2"/>
                </a:solidFill>
              </a:rPr>
              <a:t>DSA can offer more than 5-core savings</a:t>
            </a:r>
          </a:p>
          <a:p>
            <a:r>
              <a:rPr lang="en-US">
                <a:solidFill>
                  <a:schemeClr val="accent2"/>
                </a:solidFill>
              </a:rPr>
              <a:t>DSA async provides more benefits </a:t>
            </a:r>
            <a:endParaRPr lang="en-US" sz="2400">
              <a:solidFill>
                <a:schemeClr val="accent2"/>
              </a:solidFill>
            </a:endParaRPr>
          </a:p>
        </p:txBody>
      </p:sp>
      <p:pic>
        <p:nvPicPr>
          <p:cNvPr id="6" name="Picture 5">
            <a:extLst>
              <a:ext uri="{FF2B5EF4-FFF2-40B4-BE49-F238E27FC236}">
                <a16:creationId xmlns:a16="http://schemas.microsoft.com/office/drawing/2014/main" id="{B7AD3855-748C-CA63-9818-3F1F0AE736F1}"/>
              </a:ext>
            </a:extLst>
          </p:cNvPr>
          <p:cNvPicPr>
            <a:picLocks noChangeAspect="1"/>
          </p:cNvPicPr>
          <p:nvPr/>
        </p:nvPicPr>
        <p:blipFill>
          <a:blip r:embed="rId5"/>
          <a:stretch>
            <a:fillRect/>
          </a:stretch>
        </p:blipFill>
        <p:spPr>
          <a:xfrm>
            <a:off x="5683717" y="5208316"/>
            <a:ext cx="1770030" cy="303733"/>
          </a:xfrm>
          <a:prstGeom prst="rect">
            <a:avLst/>
          </a:prstGeom>
        </p:spPr>
      </p:pic>
    </p:spTree>
    <p:extLst>
      <p:ext uri="{BB962C8B-B14F-4D97-AF65-F5344CB8AC3E}">
        <p14:creationId xmlns:p14="http://schemas.microsoft.com/office/powerpoint/2010/main" val="56037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163901-16F6-479F-90D0-2EF28B9A6DC7}"/>
              </a:ext>
            </a:extLst>
          </p:cNvPr>
          <p:cNvSpPr>
            <a:spLocks noGrp="1"/>
          </p:cNvSpPr>
          <p:nvPr>
            <p:ph type="title"/>
          </p:nvPr>
        </p:nvSpPr>
        <p:spPr>
          <a:xfrm>
            <a:off x="533399" y="342900"/>
            <a:ext cx="11366157" cy="883673"/>
          </a:xfrm>
        </p:spPr>
        <p:txBody>
          <a:bodyPr/>
          <a:lstStyle/>
          <a:p>
            <a:r>
              <a:rPr lang="en-US"/>
              <a:t>Performance: Aggregate Throughput with More Instances </a:t>
            </a:r>
          </a:p>
        </p:txBody>
      </p:sp>
      <p:pic>
        <p:nvPicPr>
          <p:cNvPr id="4" name="Graphic 3">
            <a:extLst>
              <a:ext uri="{FF2B5EF4-FFF2-40B4-BE49-F238E27FC236}">
                <a16:creationId xmlns:a16="http://schemas.microsoft.com/office/drawing/2014/main" id="{2B430734-CC1B-2517-0001-1A0DC6BD39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44547" y="1226573"/>
            <a:ext cx="8902907" cy="4258583"/>
          </a:xfrm>
          <a:prstGeom prst="rect">
            <a:avLst/>
          </a:prstGeom>
        </p:spPr>
      </p:pic>
      <p:sp>
        <p:nvSpPr>
          <p:cNvPr id="5" name="Content Placeholder 3">
            <a:extLst>
              <a:ext uri="{FF2B5EF4-FFF2-40B4-BE49-F238E27FC236}">
                <a16:creationId xmlns:a16="http://schemas.microsoft.com/office/drawing/2014/main" id="{9AEBB64D-4706-C3A7-9D4B-C40CB3FFC96B}"/>
              </a:ext>
            </a:extLst>
          </p:cNvPr>
          <p:cNvSpPr txBox="1">
            <a:spLocks/>
          </p:cNvSpPr>
          <p:nvPr/>
        </p:nvSpPr>
        <p:spPr>
          <a:xfrm>
            <a:off x="683553" y="5435313"/>
            <a:ext cx="10956654" cy="1563067"/>
          </a:xfrm>
          <a:prstGeom prst="rect">
            <a:avLst/>
          </a:prstGeom>
        </p:spPr>
        <p:txBody>
          <a:bodyPr>
            <a:norm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tx1"/>
                </a:solidFill>
                <a:latin typeface="IntelOne Text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accent2"/>
                </a:solidFill>
              </a:rPr>
              <a:t>DSA shows good performance scalability with multiple instances </a:t>
            </a:r>
          </a:p>
          <a:p>
            <a:r>
              <a:rPr lang="en-US">
                <a:solidFill>
                  <a:schemeClr val="accent2"/>
                </a:solidFill>
              </a:rPr>
              <a:t>DRAM BW may limit DSA’s performance in extreme cases</a:t>
            </a:r>
            <a:endParaRPr lang="en-US" sz="2400">
              <a:solidFill>
                <a:schemeClr val="accent2"/>
              </a:solidFill>
            </a:endParaRPr>
          </a:p>
        </p:txBody>
      </p:sp>
      <p:sp>
        <p:nvSpPr>
          <p:cNvPr id="2" name="TextBox 1">
            <a:extLst>
              <a:ext uri="{FF2B5EF4-FFF2-40B4-BE49-F238E27FC236}">
                <a16:creationId xmlns:a16="http://schemas.microsoft.com/office/drawing/2014/main" id="{CFC1E009-0C3F-6139-0F63-918A2204978A}"/>
              </a:ext>
            </a:extLst>
          </p:cNvPr>
          <p:cNvSpPr txBox="1"/>
          <p:nvPr/>
        </p:nvSpPr>
        <p:spPr>
          <a:xfrm>
            <a:off x="8984187" y="6297454"/>
            <a:ext cx="3895693" cy="246221"/>
          </a:xfrm>
          <a:prstGeom prst="rect">
            <a:avLst/>
          </a:prstGeom>
          <a:noFill/>
        </p:spPr>
        <p:txBody>
          <a:bodyPr wrap="square" rtlCol="0">
            <a:spAutoFit/>
          </a:bodyPr>
          <a:lstStyle/>
          <a:p>
            <a:r>
              <a:rPr lang="en-US" sz="1000">
                <a:solidFill>
                  <a:schemeClr val="tx1">
                    <a:lumMod val="75000"/>
                  </a:schemeClr>
                </a:solidFill>
              </a:rPr>
              <a:t>Data representing DSA bandwidth in each direction</a:t>
            </a:r>
          </a:p>
        </p:txBody>
      </p:sp>
      <p:sp>
        <p:nvSpPr>
          <p:cNvPr id="6" name="Rectangle 5">
            <a:extLst>
              <a:ext uri="{FF2B5EF4-FFF2-40B4-BE49-F238E27FC236}">
                <a16:creationId xmlns:a16="http://schemas.microsoft.com/office/drawing/2014/main" id="{9BC7F2B3-33D9-4CBA-E039-8086A1D7FEC1}"/>
              </a:ext>
            </a:extLst>
          </p:cNvPr>
          <p:cNvSpPr/>
          <p:nvPr/>
        </p:nvSpPr>
        <p:spPr>
          <a:xfrm>
            <a:off x="7680959" y="2261371"/>
            <a:ext cx="2394066" cy="1207807"/>
          </a:xfrm>
          <a:prstGeom prst="rect">
            <a:avLst/>
          </a:prstGeom>
          <a:no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4"/>
                </a:solidFill>
              </a:ln>
            </a:endParaRPr>
          </a:p>
        </p:txBody>
      </p:sp>
    </p:spTree>
    <p:extLst>
      <p:ext uri="{BB962C8B-B14F-4D97-AF65-F5344CB8AC3E}">
        <p14:creationId xmlns:p14="http://schemas.microsoft.com/office/powerpoint/2010/main" val="3695290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163901-16F6-479F-90D0-2EF28B9A6DC7}"/>
              </a:ext>
            </a:extLst>
          </p:cNvPr>
          <p:cNvSpPr>
            <a:spLocks noGrp="1"/>
          </p:cNvSpPr>
          <p:nvPr>
            <p:ph type="title"/>
          </p:nvPr>
        </p:nvSpPr>
        <p:spPr>
          <a:xfrm>
            <a:off x="505238" y="226522"/>
            <a:ext cx="11181522" cy="883673"/>
          </a:xfrm>
        </p:spPr>
        <p:txBody>
          <a:bodyPr/>
          <a:lstStyle/>
          <a:p>
            <a:r>
              <a:rPr lang="en-US" dirty="0"/>
              <a:t>Performance: Working with CXL Memory</a:t>
            </a:r>
          </a:p>
        </p:txBody>
      </p:sp>
      <p:pic>
        <p:nvPicPr>
          <p:cNvPr id="4" name="Graphic 3">
            <a:extLst>
              <a:ext uri="{FF2B5EF4-FFF2-40B4-BE49-F238E27FC236}">
                <a16:creationId xmlns:a16="http://schemas.microsoft.com/office/drawing/2014/main" id="{0DCC4657-8EB8-7E10-FDEC-F583D8FD67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85320" y="978260"/>
            <a:ext cx="9221359" cy="4489158"/>
          </a:xfrm>
          <a:prstGeom prst="rect">
            <a:avLst/>
          </a:prstGeom>
        </p:spPr>
      </p:pic>
      <p:sp>
        <p:nvSpPr>
          <p:cNvPr id="5" name="Content Placeholder 3">
            <a:extLst>
              <a:ext uri="{FF2B5EF4-FFF2-40B4-BE49-F238E27FC236}">
                <a16:creationId xmlns:a16="http://schemas.microsoft.com/office/drawing/2014/main" id="{99C15325-BF51-FAF9-11E8-01EF78267084}"/>
              </a:ext>
            </a:extLst>
          </p:cNvPr>
          <p:cNvSpPr txBox="1">
            <a:spLocks/>
          </p:cNvSpPr>
          <p:nvPr/>
        </p:nvSpPr>
        <p:spPr>
          <a:xfrm>
            <a:off x="699319" y="5467418"/>
            <a:ext cx="10956654" cy="1063045"/>
          </a:xfrm>
          <a:prstGeom prst="rect">
            <a:avLst/>
          </a:prstGeom>
        </p:spPr>
        <p:txBody>
          <a:bodyPr>
            <a:norm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tx1"/>
                </a:solidFill>
                <a:latin typeface="IntelOne Text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accent2"/>
                </a:solidFill>
              </a:rPr>
              <a:t>For CXL-related data movement, DSA shows great benefits</a:t>
            </a:r>
          </a:p>
          <a:p>
            <a:r>
              <a:rPr lang="en-US">
                <a:solidFill>
                  <a:schemeClr val="accent2"/>
                </a:solidFill>
              </a:rPr>
              <a:t>DSA is more latency-tolerant, unlike LSQ being saturated in core</a:t>
            </a:r>
          </a:p>
          <a:p>
            <a:pPr marL="0" indent="0">
              <a:buNone/>
            </a:pPr>
            <a:endParaRPr lang="en-US" sz="2400">
              <a:solidFill>
                <a:schemeClr val="accent2"/>
              </a:solidFill>
            </a:endParaRPr>
          </a:p>
        </p:txBody>
      </p:sp>
      <p:sp>
        <p:nvSpPr>
          <p:cNvPr id="2" name="TextBox 1">
            <a:extLst>
              <a:ext uri="{FF2B5EF4-FFF2-40B4-BE49-F238E27FC236}">
                <a16:creationId xmlns:a16="http://schemas.microsoft.com/office/drawing/2014/main" id="{B26C25EC-991B-2733-0D9F-6010C3498137}"/>
              </a:ext>
            </a:extLst>
          </p:cNvPr>
          <p:cNvSpPr txBox="1"/>
          <p:nvPr/>
        </p:nvSpPr>
        <p:spPr>
          <a:xfrm>
            <a:off x="8984187" y="6297454"/>
            <a:ext cx="3895693" cy="246221"/>
          </a:xfrm>
          <a:prstGeom prst="rect">
            <a:avLst/>
          </a:prstGeom>
          <a:noFill/>
        </p:spPr>
        <p:txBody>
          <a:bodyPr wrap="square" rtlCol="0">
            <a:spAutoFit/>
          </a:bodyPr>
          <a:lstStyle/>
          <a:p>
            <a:r>
              <a:rPr lang="en-US" sz="1000">
                <a:solidFill>
                  <a:schemeClr val="tx1">
                    <a:lumMod val="75000"/>
                  </a:schemeClr>
                </a:solidFill>
              </a:rPr>
              <a:t>Data representing DSA bandwidth in each direction</a:t>
            </a:r>
          </a:p>
        </p:txBody>
      </p:sp>
    </p:spTree>
    <p:extLst>
      <p:ext uri="{BB962C8B-B14F-4D97-AF65-F5344CB8AC3E}">
        <p14:creationId xmlns:p14="http://schemas.microsoft.com/office/powerpoint/2010/main" val="390188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163901-16F6-479F-90D0-2EF28B9A6DC7}"/>
              </a:ext>
            </a:extLst>
          </p:cNvPr>
          <p:cNvSpPr>
            <a:spLocks noGrp="1"/>
          </p:cNvSpPr>
          <p:nvPr>
            <p:ph type="title"/>
          </p:nvPr>
        </p:nvSpPr>
        <p:spPr/>
        <p:txBody>
          <a:bodyPr/>
          <a:lstStyle/>
          <a:p>
            <a:r>
              <a:rPr lang="en-US"/>
              <a:t>More Details in the Paper</a:t>
            </a:r>
          </a:p>
        </p:txBody>
      </p:sp>
      <p:sp>
        <p:nvSpPr>
          <p:cNvPr id="2" name="Content Placeholder 3">
            <a:extLst>
              <a:ext uri="{FF2B5EF4-FFF2-40B4-BE49-F238E27FC236}">
                <a16:creationId xmlns:a16="http://schemas.microsoft.com/office/drawing/2014/main" id="{B94C67C8-8B6E-B20C-51FB-53A6AAE5CAF3}"/>
              </a:ext>
            </a:extLst>
          </p:cNvPr>
          <p:cNvSpPr>
            <a:spLocks noGrp="1"/>
          </p:cNvSpPr>
          <p:nvPr>
            <p:ph sz="half" idx="1"/>
          </p:nvPr>
        </p:nvSpPr>
        <p:spPr>
          <a:xfrm>
            <a:off x="414865" y="1351303"/>
            <a:ext cx="8414037" cy="4155393"/>
          </a:xfrm>
        </p:spPr>
        <p:txBody>
          <a:bodyPr>
            <a:normAutofit/>
          </a:bodyPr>
          <a:lstStyle/>
          <a:p>
            <a:r>
              <a:rPr lang="en-US"/>
              <a:t>DSA software (driver) architecture</a:t>
            </a:r>
          </a:p>
          <a:p>
            <a:r>
              <a:rPr lang="en-US"/>
              <a:t>More aspects of DSA performance</a:t>
            </a:r>
          </a:p>
          <a:p>
            <a:pPr lvl="1"/>
            <a:r>
              <a:rPr lang="en-US" sz="1800"/>
              <a:t>Latency, batching, intra-instance parallelism, CPU utilization, cache occupancy, DSA vs predecessor </a:t>
            </a:r>
          </a:p>
          <a:p>
            <a:r>
              <a:rPr lang="en-US"/>
              <a:t>DSA use cases and software libraries </a:t>
            </a:r>
          </a:p>
          <a:p>
            <a:pPr lvl="1"/>
            <a:r>
              <a:rPr lang="en-US" sz="1800"/>
              <a:t>DML for easy usage </a:t>
            </a:r>
          </a:p>
          <a:p>
            <a:pPr lvl="1"/>
            <a:r>
              <a:rPr lang="en-US" sz="1800"/>
              <a:t>Networking, storage, HPC/ML, memory management, etc.</a:t>
            </a:r>
          </a:p>
          <a:p>
            <a:pPr lvl="1"/>
            <a:r>
              <a:rPr lang="en-US" sz="1800"/>
              <a:t>DTO for application-transparent usage, with </a:t>
            </a:r>
            <a:r>
              <a:rPr lang="en-US" sz="1800" err="1"/>
              <a:t>Cachelib</a:t>
            </a:r>
            <a:r>
              <a:rPr lang="en-US" sz="1800"/>
              <a:t> as example</a:t>
            </a:r>
          </a:p>
          <a:p>
            <a:pPr lvl="1"/>
            <a:endParaRPr lang="en-US" sz="1800"/>
          </a:p>
          <a:p>
            <a:pPr lvl="1"/>
            <a:endParaRPr lang="en-US"/>
          </a:p>
          <a:p>
            <a:pPr lvl="1"/>
            <a:endParaRPr lang="en-US"/>
          </a:p>
          <a:p>
            <a:pPr lvl="1"/>
            <a:endParaRPr lang="en-US"/>
          </a:p>
        </p:txBody>
      </p:sp>
    </p:spTree>
    <p:extLst>
      <p:ext uri="{BB962C8B-B14F-4D97-AF65-F5344CB8AC3E}">
        <p14:creationId xmlns:p14="http://schemas.microsoft.com/office/powerpoint/2010/main" val="4123219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163901-16F6-479F-90D0-2EF28B9A6DC7}"/>
              </a:ext>
            </a:extLst>
          </p:cNvPr>
          <p:cNvSpPr>
            <a:spLocks noGrp="1"/>
          </p:cNvSpPr>
          <p:nvPr>
            <p:ph type="title"/>
          </p:nvPr>
        </p:nvSpPr>
        <p:spPr/>
        <p:txBody>
          <a:bodyPr/>
          <a:lstStyle/>
          <a:p>
            <a:r>
              <a:rPr lang="en-US"/>
              <a:t>Make the Most out of DSA:</a:t>
            </a:r>
          </a:p>
        </p:txBody>
      </p:sp>
      <p:sp>
        <p:nvSpPr>
          <p:cNvPr id="4" name="Content Placeholder 3">
            <a:extLst>
              <a:ext uri="{FF2B5EF4-FFF2-40B4-BE49-F238E27FC236}">
                <a16:creationId xmlns:a16="http://schemas.microsoft.com/office/drawing/2014/main" id="{A4BA93A6-D8C6-4A31-3F56-F9B95DE52541}"/>
              </a:ext>
            </a:extLst>
          </p:cNvPr>
          <p:cNvSpPr txBox="1">
            <a:spLocks/>
          </p:cNvSpPr>
          <p:nvPr/>
        </p:nvSpPr>
        <p:spPr>
          <a:xfrm>
            <a:off x="2321221" y="1488217"/>
            <a:ext cx="7549558" cy="1563067"/>
          </a:xfrm>
          <a:prstGeom prst="rect">
            <a:avLst/>
          </a:prstGeom>
          <a:solidFill>
            <a:schemeClr val="accent2">
              <a:lumMod val="20000"/>
              <a:lumOff val="80000"/>
            </a:schemeClr>
          </a:solidFill>
        </p:spPr>
        <p:txBody>
          <a:bodyPr>
            <a:norm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tx1"/>
                </a:solidFill>
                <a:latin typeface="IntelOne Text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“All look great, but I don’t want to put lots of efforts changing my app before making sure DSA can help me……”</a:t>
            </a:r>
            <a:endParaRPr lang="en-US" sz="2400"/>
          </a:p>
        </p:txBody>
      </p:sp>
      <p:pic>
        <p:nvPicPr>
          <p:cNvPr id="5122" name="Picture 2">
            <a:extLst>
              <a:ext uri="{FF2B5EF4-FFF2-40B4-BE49-F238E27FC236}">
                <a16:creationId xmlns:a16="http://schemas.microsoft.com/office/drawing/2014/main" id="{C073A2FF-D05E-98B8-4835-21BD2A0F75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488216"/>
            <a:ext cx="1622612" cy="1563067"/>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3">
            <a:extLst>
              <a:ext uri="{FF2B5EF4-FFF2-40B4-BE49-F238E27FC236}">
                <a16:creationId xmlns:a16="http://schemas.microsoft.com/office/drawing/2014/main" id="{79F9F452-52F4-60A1-00AD-D11387232B97}"/>
              </a:ext>
            </a:extLst>
          </p:cNvPr>
          <p:cNvSpPr>
            <a:spLocks noGrp="1"/>
          </p:cNvSpPr>
          <p:nvPr>
            <p:ph sz="half" idx="1"/>
          </p:nvPr>
        </p:nvSpPr>
        <p:spPr>
          <a:xfrm>
            <a:off x="556429" y="3312927"/>
            <a:ext cx="9197171" cy="2344162"/>
          </a:xfrm>
        </p:spPr>
        <p:txBody>
          <a:bodyPr>
            <a:normAutofit/>
          </a:bodyPr>
          <a:lstStyle/>
          <a:p>
            <a:r>
              <a:rPr lang="en-US" sz="2400" dirty="0"/>
              <a:t>Our recommendation is to take a step-by-step optimization:</a:t>
            </a:r>
          </a:p>
          <a:p>
            <a:pPr lvl="1"/>
            <a:r>
              <a:rPr lang="en-US" sz="2000" dirty="0"/>
              <a:t>Try DTO with your app first. It’s painless</a:t>
            </a:r>
          </a:p>
          <a:p>
            <a:pPr lvl="1"/>
            <a:r>
              <a:rPr lang="en-US" sz="2000" dirty="0"/>
              <a:t>If it helps and you want more improvement, replace your routines with DSA APIs (like DML)</a:t>
            </a:r>
          </a:p>
          <a:p>
            <a:pPr lvl="1"/>
            <a:r>
              <a:rPr lang="en-US" sz="2000" dirty="0"/>
              <a:t>Still want more? Analyze your app and consider different programming models (requires more efforts in your code)</a:t>
            </a:r>
          </a:p>
          <a:p>
            <a:pPr lvl="1"/>
            <a:endParaRPr lang="en-US" sz="2000" dirty="0"/>
          </a:p>
          <a:p>
            <a:pPr lvl="1"/>
            <a:endParaRPr lang="en-US" sz="2000" dirty="0"/>
          </a:p>
          <a:p>
            <a:pPr lvl="1"/>
            <a:endParaRPr lang="en-US" sz="2000" dirty="0"/>
          </a:p>
        </p:txBody>
      </p:sp>
    </p:spTree>
    <p:extLst>
      <p:ext uri="{BB962C8B-B14F-4D97-AF65-F5344CB8AC3E}">
        <p14:creationId xmlns:p14="http://schemas.microsoft.com/office/powerpoint/2010/main" val="158027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163901-16F6-479F-90D0-2EF28B9A6DC7}"/>
              </a:ext>
            </a:extLst>
          </p:cNvPr>
          <p:cNvSpPr>
            <a:spLocks noGrp="1"/>
          </p:cNvSpPr>
          <p:nvPr>
            <p:ph type="title"/>
          </p:nvPr>
        </p:nvSpPr>
        <p:spPr/>
        <p:txBody>
          <a:bodyPr/>
          <a:lstStyle/>
          <a:p>
            <a:r>
              <a:rPr lang="en-US"/>
              <a:t>Make the Most out of DSA: An Example with Guidelines</a:t>
            </a:r>
          </a:p>
        </p:txBody>
      </p:sp>
      <p:sp>
        <p:nvSpPr>
          <p:cNvPr id="2" name="Content Placeholder 3">
            <a:extLst>
              <a:ext uri="{FF2B5EF4-FFF2-40B4-BE49-F238E27FC236}">
                <a16:creationId xmlns:a16="http://schemas.microsoft.com/office/drawing/2014/main" id="{D683CFA4-340C-2FD5-29B6-80E22128AB65}"/>
              </a:ext>
            </a:extLst>
          </p:cNvPr>
          <p:cNvSpPr txBox="1">
            <a:spLocks/>
          </p:cNvSpPr>
          <p:nvPr/>
        </p:nvSpPr>
        <p:spPr>
          <a:xfrm>
            <a:off x="613217" y="1062820"/>
            <a:ext cx="10806631" cy="56450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tx1"/>
                </a:solidFill>
                <a:latin typeface="IntelOne Text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0712" lvl="1" indent="-230712">
              <a:spcBef>
                <a:spcPts val="800"/>
              </a:spcBef>
              <a:buFont typeface="Wingdings" pitchFamily="2" charset="2"/>
              <a:buChar char="§"/>
            </a:pPr>
            <a:endParaRPr lang="en-US" b="1">
              <a:solidFill>
                <a:srgbClr val="004280"/>
              </a:solidFill>
            </a:endParaRPr>
          </a:p>
        </p:txBody>
      </p:sp>
      <p:sp>
        <p:nvSpPr>
          <p:cNvPr id="4" name="Content Placeholder 3">
            <a:extLst>
              <a:ext uri="{FF2B5EF4-FFF2-40B4-BE49-F238E27FC236}">
                <a16:creationId xmlns:a16="http://schemas.microsoft.com/office/drawing/2014/main" id="{888CD7F5-BA6F-10A8-3CB7-DFB608818C0A}"/>
              </a:ext>
            </a:extLst>
          </p:cNvPr>
          <p:cNvSpPr>
            <a:spLocks noGrp="1"/>
          </p:cNvSpPr>
          <p:nvPr>
            <p:ph sz="half" idx="1"/>
          </p:nvPr>
        </p:nvSpPr>
        <p:spPr>
          <a:xfrm>
            <a:off x="533400" y="1270766"/>
            <a:ext cx="5446222" cy="4209537"/>
          </a:xfrm>
        </p:spPr>
        <p:txBody>
          <a:bodyPr>
            <a:normAutofit/>
          </a:bodyPr>
          <a:lstStyle/>
          <a:p>
            <a:r>
              <a:rPr lang="en-US" sz="2400" dirty="0"/>
              <a:t>DPDK </a:t>
            </a:r>
            <a:r>
              <a:rPr lang="en-US" sz="2400" dirty="0" err="1"/>
              <a:t>Vhost</a:t>
            </a:r>
            <a:endParaRPr lang="en-US" sz="2400" dirty="0"/>
          </a:p>
          <a:p>
            <a:pPr lvl="1"/>
            <a:r>
              <a:rPr lang="en-US" sz="2000" dirty="0" err="1"/>
              <a:t>VirtIO</a:t>
            </a:r>
            <a:r>
              <a:rPr lang="en-US" sz="2000" dirty="0"/>
              <a:t> backend implementation for </a:t>
            </a:r>
            <a:r>
              <a:rPr lang="en-US" sz="2000" dirty="0" err="1"/>
              <a:t>VirtIO</a:t>
            </a:r>
            <a:r>
              <a:rPr lang="en-US" sz="2000" dirty="0"/>
              <a:t> network devices</a:t>
            </a:r>
          </a:p>
          <a:p>
            <a:pPr lvl="1"/>
            <a:r>
              <a:rPr lang="en-US" sz="2000" dirty="0"/>
              <a:t>widely used in software switches for VMs</a:t>
            </a:r>
          </a:p>
          <a:p>
            <a:endParaRPr lang="en-US" sz="2400" dirty="0"/>
          </a:p>
          <a:p>
            <a:endParaRPr lang="en-US" sz="2400" dirty="0"/>
          </a:p>
        </p:txBody>
      </p:sp>
      <p:pic>
        <p:nvPicPr>
          <p:cNvPr id="7" name="Picture 6">
            <a:extLst>
              <a:ext uri="{FF2B5EF4-FFF2-40B4-BE49-F238E27FC236}">
                <a16:creationId xmlns:a16="http://schemas.microsoft.com/office/drawing/2014/main" id="{2EAD9D16-ED7E-F60A-A0D8-C265BAE3EF4B}"/>
              </a:ext>
            </a:extLst>
          </p:cNvPr>
          <p:cNvPicPr>
            <a:picLocks noChangeAspect="1"/>
          </p:cNvPicPr>
          <p:nvPr/>
        </p:nvPicPr>
        <p:blipFill>
          <a:blip r:embed="rId3"/>
          <a:stretch>
            <a:fillRect/>
          </a:stretch>
        </p:blipFill>
        <p:spPr>
          <a:xfrm>
            <a:off x="7122777" y="1226573"/>
            <a:ext cx="3866721" cy="4957561"/>
          </a:xfrm>
          <a:prstGeom prst="rect">
            <a:avLst/>
          </a:prstGeom>
        </p:spPr>
      </p:pic>
    </p:spTree>
    <p:extLst>
      <p:ext uri="{BB962C8B-B14F-4D97-AF65-F5344CB8AC3E}">
        <p14:creationId xmlns:p14="http://schemas.microsoft.com/office/powerpoint/2010/main" val="245238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163901-16F6-479F-90D0-2EF28B9A6DC7}"/>
              </a:ext>
            </a:extLst>
          </p:cNvPr>
          <p:cNvSpPr>
            <a:spLocks noGrp="1"/>
          </p:cNvSpPr>
          <p:nvPr>
            <p:ph type="title"/>
          </p:nvPr>
        </p:nvSpPr>
        <p:spPr/>
        <p:txBody>
          <a:bodyPr/>
          <a:lstStyle/>
          <a:p>
            <a:r>
              <a:rPr lang="en-US"/>
              <a:t>Make the Most out of DSA: An Example with Guidelines</a:t>
            </a:r>
          </a:p>
        </p:txBody>
      </p:sp>
      <p:sp>
        <p:nvSpPr>
          <p:cNvPr id="2" name="Content Placeholder 3">
            <a:extLst>
              <a:ext uri="{FF2B5EF4-FFF2-40B4-BE49-F238E27FC236}">
                <a16:creationId xmlns:a16="http://schemas.microsoft.com/office/drawing/2014/main" id="{D683CFA4-340C-2FD5-29B6-80E22128AB65}"/>
              </a:ext>
            </a:extLst>
          </p:cNvPr>
          <p:cNvSpPr txBox="1">
            <a:spLocks/>
          </p:cNvSpPr>
          <p:nvPr/>
        </p:nvSpPr>
        <p:spPr>
          <a:xfrm>
            <a:off x="613217" y="1062820"/>
            <a:ext cx="10806631" cy="56450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tx1"/>
                </a:solidFill>
                <a:latin typeface="IntelOne Text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0712" lvl="1" indent="-230712">
              <a:spcBef>
                <a:spcPts val="800"/>
              </a:spcBef>
              <a:buFont typeface="Wingdings" pitchFamily="2" charset="2"/>
              <a:buChar char="§"/>
            </a:pPr>
            <a:endParaRPr lang="en-US" b="1">
              <a:solidFill>
                <a:srgbClr val="004280"/>
              </a:solidFill>
            </a:endParaRPr>
          </a:p>
        </p:txBody>
      </p:sp>
      <p:sp>
        <p:nvSpPr>
          <p:cNvPr id="4" name="Content Placeholder 3">
            <a:extLst>
              <a:ext uri="{FF2B5EF4-FFF2-40B4-BE49-F238E27FC236}">
                <a16:creationId xmlns:a16="http://schemas.microsoft.com/office/drawing/2014/main" id="{888CD7F5-BA6F-10A8-3CB7-DFB608818C0A}"/>
              </a:ext>
            </a:extLst>
          </p:cNvPr>
          <p:cNvSpPr>
            <a:spLocks noGrp="1"/>
          </p:cNvSpPr>
          <p:nvPr>
            <p:ph sz="half" idx="1"/>
          </p:nvPr>
        </p:nvSpPr>
        <p:spPr>
          <a:xfrm>
            <a:off x="533400" y="1270766"/>
            <a:ext cx="5453882" cy="4209537"/>
          </a:xfrm>
        </p:spPr>
        <p:txBody>
          <a:bodyPr>
            <a:normAutofit/>
          </a:bodyPr>
          <a:lstStyle/>
          <a:p>
            <a:r>
              <a:rPr lang="en-US" sz="2400" dirty="0"/>
              <a:t>DPDK </a:t>
            </a:r>
            <a:r>
              <a:rPr lang="en-US" sz="2400" dirty="0" err="1"/>
              <a:t>Vhost</a:t>
            </a:r>
            <a:endParaRPr lang="en-US" sz="2400" dirty="0"/>
          </a:p>
          <a:p>
            <a:pPr lvl="1"/>
            <a:r>
              <a:rPr lang="en-US" sz="2000" dirty="0" err="1"/>
              <a:t>VirtIO</a:t>
            </a:r>
            <a:r>
              <a:rPr lang="en-US" sz="2000" dirty="0"/>
              <a:t> backend implementation for </a:t>
            </a:r>
            <a:r>
              <a:rPr lang="en-US" sz="2000" dirty="0" err="1"/>
              <a:t>VirtIO</a:t>
            </a:r>
            <a:r>
              <a:rPr lang="en-US" sz="2000" dirty="0"/>
              <a:t> network devices</a:t>
            </a:r>
          </a:p>
          <a:p>
            <a:pPr lvl="1"/>
            <a:r>
              <a:rPr lang="en-US" sz="2000" dirty="0"/>
              <a:t>widely used in software switches for VMs</a:t>
            </a:r>
          </a:p>
          <a:p>
            <a:r>
              <a:rPr lang="en-US" sz="2400" dirty="0"/>
              <a:t>Intel DSA can help accelerate packet copies in DPDK </a:t>
            </a:r>
            <a:r>
              <a:rPr lang="en-US" sz="2400" dirty="0" err="1"/>
              <a:t>Vhost</a:t>
            </a:r>
            <a:r>
              <a:rPr lang="en-US" sz="2400" dirty="0"/>
              <a:t>, between VMs and software switch</a:t>
            </a:r>
          </a:p>
          <a:p>
            <a:endParaRPr lang="en-US" sz="2400" dirty="0"/>
          </a:p>
          <a:p>
            <a:endParaRPr lang="en-US" sz="2400" dirty="0"/>
          </a:p>
        </p:txBody>
      </p:sp>
      <p:pic>
        <p:nvPicPr>
          <p:cNvPr id="5" name="Picture 4">
            <a:extLst>
              <a:ext uri="{FF2B5EF4-FFF2-40B4-BE49-F238E27FC236}">
                <a16:creationId xmlns:a16="http://schemas.microsoft.com/office/drawing/2014/main" id="{CD29A169-23FD-1D38-BA22-6F11D4B5D34C}"/>
              </a:ext>
            </a:extLst>
          </p:cNvPr>
          <p:cNvPicPr>
            <a:picLocks noChangeAspect="1"/>
          </p:cNvPicPr>
          <p:nvPr/>
        </p:nvPicPr>
        <p:blipFill>
          <a:blip r:embed="rId3"/>
          <a:stretch>
            <a:fillRect/>
          </a:stretch>
        </p:blipFill>
        <p:spPr>
          <a:xfrm>
            <a:off x="7122777" y="1323270"/>
            <a:ext cx="3919933" cy="4957561"/>
          </a:xfrm>
          <a:prstGeom prst="rect">
            <a:avLst/>
          </a:prstGeom>
        </p:spPr>
      </p:pic>
    </p:spTree>
    <p:extLst>
      <p:ext uri="{BB962C8B-B14F-4D97-AF65-F5344CB8AC3E}">
        <p14:creationId xmlns:p14="http://schemas.microsoft.com/office/powerpoint/2010/main" val="207582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163901-16F6-479F-90D0-2EF28B9A6DC7}"/>
              </a:ext>
            </a:extLst>
          </p:cNvPr>
          <p:cNvSpPr>
            <a:spLocks noGrp="1"/>
          </p:cNvSpPr>
          <p:nvPr>
            <p:ph type="title"/>
          </p:nvPr>
        </p:nvSpPr>
        <p:spPr/>
        <p:txBody>
          <a:bodyPr/>
          <a:lstStyle/>
          <a:p>
            <a:r>
              <a:rPr lang="en-US"/>
              <a:t>Make the Most out of DSA: An Example with Guidelines</a:t>
            </a:r>
          </a:p>
        </p:txBody>
      </p:sp>
      <p:sp>
        <p:nvSpPr>
          <p:cNvPr id="2" name="Content Placeholder 3">
            <a:extLst>
              <a:ext uri="{FF2B5EF4-FFF2-40B4-BE49-F238E27FC236}">
                <a16:creationId xmlns:a16="http://schemas.microsoft.com/office/drawing/2014/main" id="{D683CFA4-340C-2FD5-29B6-80E22128AB65}"/>
              </a:ext>
            </a:extLst>
          </p:cNvPr>
          <p:cNvSpPr txBox="1">
            <a:spLocks/>
          </p:cNvSpPr>
          <p:nvPr/>
        </p:nvSpPr>
        <p:spPr>
          <a:xfrm>
            <a:off x="613217" y="1062820"/>
            <a:ext cx="10806631" cy="56450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tx1"/>
                </a:solidFill>
                <a:latin typeface="IntelOne Text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0712" lvl="1" indent="-230712">
              <a:spcBef>
                <a:spcPts val="800"/>
              </a:spcBef>
              <a:buFont typeface="Wingdings" pitchFamily="2" charset="2"/>
              <a:buChar char="§"/>
            </a:pPr>
            <a:endParaRPr lang="en-US" b="1">
              <a:solidFill>
                <a:srgbClr val="004280"/>
              </a:solidFill>
            </a:endParaRPr>
          </a:p>
        </p:txBody>
      </p:sp>
      <p:sp>
        <p:nvSpPr>
          <p:cNvPr id="4" name="Content Placeholder 3">
            <a:extLst>
              <a:ext uri="{FF2B5EF4-FFF2-40B4-BE49-F238E27FC236}">
                <a16:creationId xmlns:a16="http://schemas.microsoft.com/office/drawing/2014/main" id="{888CD7F5-BA6F-10A8-3CB7-DFB608818C0A}"/>
              </a:ext>
            </a:extLst>
          </p:cNvPr>
          <p:cNvSpPr>
            <a:spLocks noGrp="1"/>
          </p:cNvSpPr>
          <p:nvPr>
            <p:ph sz="half" idx="1"/>
          </p:nvPr>
        </p:nvSpPr>
        <p:spPr>
          <a:xfrm>
            <a:off x="5972274" y="1293016"/>
            <a:ext cx="4610382" cy="1455545"/>
          </a:xfrm>
          <a:solidFill>
            <a:schemeClr val="accent2">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a:normAutofit/>
          </a:bodyPr>
          <a:lstStyle/>
          <a:p>
            <a:r>
              <a:rPr lang="en-US" sz="2400"/>
              <a:t>Use async programming models when possible.</a:t>
            </a:r>
          </a:p>
          <a:p>
            <a:pPr lvl="1"/>
            <a:r>
              <a:rPr lang="en-US" sz="1600"/>
              <a:t>Apply it at </a:t>
            </a:r>
            <a:r>
              <a:rPr lang="en-US" sz="1600" err="1"/>
              <a:t>virtio’s</a:t>
            </a:r>
            <a:r>
              <a:rPr lang="en-US" sz="1600"/>
              <a:t> enqueue/dequeue logic</a:t>
            </a:r>
          </a:p>
          <a:p>
            <a:pPr lvl="1"/>
            <a:r>
              <a:rPr lang="en-US" sz="1600"/>
              <a:t>Right-size batch and each job</a:t>
            </a:r>
          </a:p>
        </p:txBody>
      </p:sp>
      <p:pic>
        <p:nvPicPr>
          <p:cNvPr id="5" name="Picture 4">
            <a:extLst>
              <a:ext uri="{FF2B5EF4-FFF2-40B4-BE49-F238E27FC236}">
                <a16:creationId xmlns:a16="http://schemas.microsoft.com/office/drawing/2014/main" id="{CD29A169-23FD-1D38-BA22-6F11D4B5D34C}"/>
              </a:ext>
            </a:extLst>
          </p:cNvPr>
          <p:cNvPicPr>
            <a:picLocks noChangeAspect="1"/>
          </p:cNvPicPr>
          <p:nvPr/>
        </p:nvPicPr>
        <p:blipFill>
          <a:blip r:embed="rId3"/>
          <a:stretch>
            <a:fillRect/>
          </a:stretch>
        </p:blipFill>
        <p:spPr>
          <a:xfrm>
            <a:off x="603583" y="1146486"/>
            <a:ext cx="3919933" cy="4957561"/>
          </a:xfrm>
          <a:prstGeom prst="rect">
            <a:avLst/>
          </a:prstGeom>
        </p:spPr>
      </p:pic>
      <p:sp>
        <p:nvSpPr>
          <p:cNvPr id="6" name="Content Placeholder 3">
            <a:extLst>
              <a:ext uri="{FF2B5EF4-FFF2-40B4-BE49-F238E27FC236}">
                <a16:creationId xmlns:a16="http://schemas.microsoft.com/office/drawing/2014/main" id="{3926DD71-86D2-6163-D34A-B5124122CB56}"/>
              </a:ext>
            </a:extLst>
          </p:cNvPr>
          <p:cNvSpPr txBox="1">
            <a:spLocks/>
          </p:cNvSpPr>
          <p:nvPr/>
        </p:nvSpPr>
        <p:spPr>
          <a:xfrm>
            <a:off x="5972274" y="3066952"/>
            <a:ext cx="4610382" cy="1455545"/>
          </a:xfrm>
          <a:prstGeom prst="rect">
            <a:avLst/>
          </a:prstGeom>
          <a:solidFill>
            <a:schemeClr val="accent2">
              <a:lumMod val="20000"/>
              <a:lumOff val="80000"/>
            </a:schemeClr>
          </a:solidFill>
          <a:ln w="12700" cap="flat" cmpd="sng" algn="ctr">
            <a:noFill/>
            <a:prstDash val="solid"/>
            <a:miter lim="8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2">
            <a:schemeClr val="accent2"/>
          </a:lnRef>
          <a:fillRef idx="1">
            <a:schemeClr val="lt1"/>
          </a:fillRef>
          <a:effectRef idx="0">
            <a:schemeClr val="accent2"/>
          </a:effectRef>
          <a:fontRef idx="minor">
            <a:schemeClr val="dk1"/>
          </a:fontRef>
        </p:style>
        <p:txBody>
          <a:bodyPr vert="horz" lIns="0" tIns="0" rIns="0" bIns="0" rtlCol="0">
            <a:norm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en-US" sz="2400"/>
              <a:t>Take advantage of DSA hardware configurations.</a:t>
            </a:r>
          </a:p>
          <a:p>
            <a:pPr lvl="1"/>
            <a:r>
              <a:rPr lang="en-US" sz="1600"/>
              <a:t>Apply multiple engines for parallelism</a:t>
            </a:r>
          </a:p>
          <a:p>
            <a:pPr lvl="1"/>
            <a:r>
              <a:rPr lang="en-US" sz="1600"/>
              <a:t>Bind DWQs to each thread (core) to avoid locking overhead </a:t>
            </a:r>
          </a:p>
        </p:txBody>
      </p:sp>
      <p:sp>
        <p:nvSpPr>
          <p:cNvPr id="7" name="Content Placeholder 3">
            <a:extLst>
              <a:ext uri="{FF2B5EF4-FFF2-40B4-BE49-F238E27FC236}">
                <a16:creationId xmlns:a16="http://schemas.microsoft.com/office/drawing/2014/main" id="{BA20617D-DA98-2930-C46A-A6D750756140}"/>
              </a:ext>
            </a:extLst>
          </p:cNvPr>
          <p:cNvSpPr txBox="1">
            <a:spLocks/>
          </p:cNvSpPr>
          <p:nvPr/>
        </p:nvSpPr>
        <p:spPr>
          <a:xfrm>
            <a:off x="5972274" y="4786024"/>
            <a:ext cx="4610382" cy="1455545"/>
          </a:xfrm>
          <a:prstGeom prst="rect">
            <a:avLst/>
          </a:prstGeom>
          <a:solidFill>
            <a:schemeClr val="accent2">
              <a:lumMod val="20000"/>
              <a:lumOff val="80000"/>
            </a:schemeClr>
          </a:solidFill>
          <a:ln w="12700" cap="flat" cmpd="sng" algn="ctr">
            <a:noFill/>
            <a:prstDash val="solid"/>
            <a:miter lim="8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2">
            <a:schemeClr val="accent2"/>
          </a:lnRef>
          <a:fillRef idx="1">
            <a:schemeClr val="lt1"/>
          </a:fillRef>
          <a:effectRef idx="0">
            <a:schemeClr val="accent2"/>
          </a:effectRef>
          <a:fontRef idx="minor">
            <a:schemeClr val="dk1"/>
          </a:fontRef>
        </p:style>
        <p:txBody>
          <a:bodyPr vert="horz" lIns="0" tIns="0" rIns="0" bIns="0" rtlCol="0">
            <a:norm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en-US" sz="2400"/>
              <a:t>Interaction with cache/mem</a:t>
            </a:r>
          </a:p>
          <a:p>
            <a:pPr lvl="1"/>
            <a:r>
              <a:rPr lang="en-US" sz="1600"/>
              <a:t>Based on good temporal locality in DPDK </a:t>
            </a:r>
            <a:r>
              <a:rPr lang="en-US" sz="1600" err="1"/>
              <a:t>Vhost</a:t>
            </a:r>
            <a:r>
              <a:rPr lang="en-US" sz="1600"/>
              <a:t>, put data directly to LLC</a:t>
            </a:r>
          </a:p>
        </p:txBody>
      </p:sp>
      <p:cxnSp>
        <p:nvCxnSpPr>
          <p:cNvPr id="8" name="Connector: Elbow 7">
            <a:extLst>
              <a:ext uri="{FF2B5EF4-FFF2-40B4-BE49-F238E27FC236}">
                <a16:creationId xmlns:a16="http://schemas.microsoft.com/office/drawing/2014/main" id="{4B22C7C5-2657-7BB8-8116-9284568D82DA}"/>
              </a:ext>
            </a:extLst>
          </p:cNvPr>
          <p:cNvCxnSpPr>
            <a:cxnSpLocks/>
            <a:stCxn id="4" idx="1"/>
          </p:cNvCxnSpPr>
          <p:nvPr/>
        </p:nvCxnSpPr>
        <p:spPr>
          <a:xfrm rot="10800000" flipV="1">
            <a:off x="2956560" y="2020788"/>
            <a:ext cx="3015714" cy="1636809"/>
          </a:xfrm>
          <a:prstGeom prst="bentConnector3">
            <a:avLst>
              <a:gd name="adj1" fmla="val 35244"/>
            </a:avLst>
          </a:prstGeom>
          <a:ln w="38100">
            <a:solidFill>
              <a:srgbClr val="00B0F0"/>
            </a:solidFill>
          </a:ln>
          <a:effectLst>
            <a:glow rad="63500">
              <a:srgbClr val="00B0F0">
                <a:alpha val="40000"/>
              </a:srgbClr>
            </a:glow>
          </a:effectLst>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D6E8EC17-7A9A-BC07-C75B-1C3EE66AD160}"/>
              </a:ext>
            </a:extLst>
          </p:cNvPr>
          <p:cNvCxnSpPr>
            <a:cxnSpLocks/>
            <a:stCxn id="6" idx="1"/>
          </p:cNvCxnSpPr>
          <p:nvPr/>
        </p:nvCxnSpPr>
        <p:spPr>
          <a:xfrm rot="10800000">
            <a:off x="3011424" y="2962657"/>
            <a:ext cx="2960850" cy="832069"/>
          </a:xfrm>
          <a:prstGeom prst="bentConnector3">
            <a:avLst>
              <a:gd name="adj1" fmla="val 50000"/>
            </a:avLst>
          </a:prstGeom>
          <a:ln w="38100">
            <a:solidFill>
              <a:srgbClr val="00B0F0"/>
            </a:solidFill>
          </a:ln>
          <a:effectLst>
            <a:glow rad="63500">
              <a:srgbClr val="00B0F0">
                <a:alpha val="40000"/>
              </a:srgb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844079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163901-16F6-479F-90D0-2EF28B9A6DC7}"/>
              </a:ext>
            </a:extLst>
          </p:cNvPr>
          <p:cNvSpPr>
            <a:spLocks noGrp="1"/>
          </p:cNvSpPr>
          <p:nvPr>
            <p:ph type="title"/>
          </p:nvPr>
        </p:nvSpPr>
        <p:spPr/>
        <p:txBody>
          <a:bodyPr/>
          <a:lstStyle/>
          <a:p>
            <a:r>
              <a:rPr lang="en-US"/>
              <a:t>Datacenter and Systems Taxes </a:t>
            </a:r>
          </a:p>
        </p:txBody>
      </p:sp>
      <p:sp>
        <p:nvSpPr>
          <p:cNvPr id="2" name="Content Placeholder 3">
            <a:extLst>
              <a:ext uri="{FF2B5EF4-FFF2-40B4-BE49-F238E27FC236}">
                <a16:creationId xmlns:a16="http://schemas.microsoft.com/office/drawing/2014/main" id="{0B680CC5-91ED-FF83-D81F-53842A96AF6F}"/>
              </a:ext>
            </a:extLst>
          </p:cNvPr>
          <p:cNvSpPr>
            <a:spLocks noGrp="1"/>
          </p:cNvSpPr>
          <p:nvPr>
            <p:ph sz="half" idx="1"/>
          </p:nvPr>
        </p:nvSpPr>
        <p:spPr>
          <a:xfrm>
            <a:off x="414865" y="1172994"/>
            <a:ext cx="8195095" cy="4155393"/>
          </a:xfrm>
        </p:spPr>
        <p:txBody>
          <a:bodyPr>
            <a:normAutofit/>
          </a:bodyPr>
          <a:lstStyle/>
          <a:p>
            <a:r>
              <a:rPr lang="en-US" sz="2400"/>
              <a:t>The cost of CPUs running fundamental infrastructure and systems software</a:t>
            </a:r>
          </a:p>
          <a:p>
            <a:r>
              <a:rPr lang="en-US" sz="2400"/>
              <a:t>The tax has been important as datacenters scale up in size and complexity</a:t>
            </a:r>
          </a:p>
          <a:p>
            <a:pPr lvl="1"/>
            <a:endParaRPr lang="en-US" sz="2000"/>
          </a:p>
        </p:txBody>
      </p:sp>
      <p:pic>
        <p:nvPicPr>
          <p:cNvPr id="1026" name="Picture 2">
            <a:extLst>
              <a:ext uri="{FF2B5EF4-FFF2-40B4-BE49-F238E27FC236}">
                <a16:creationId xmlns:a16="http://schemas.microsoft.com/office/drawing/2014/main" id="{5E54BFEA-23C1-19ED-DA9D-6DCD077994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169" y="2931802"/>
            <a:ext cx="3065174" cy="30651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DAE21E7-058C-A236-075C-C7A79C6CFD32}"/>
              </a:ext>
            </a:extLst>
          </p:cNvPr>
          <p:cNvPicPr>
            <a:picLocks noChangeAspect="1"/>
          </p:cNvPicPr>
          <p:nvPr/>
        </p:nvPicPr>
        <p:blipFill>
          <a:blip r:embed="rId4"/>
          <a:stretch>
            <a:fillRect/>
          </a:stretch>
        </p:blipFill>
        <p:spPr>
          <a:xfrm>
            <a:off x="5622323" y="3156354"/>
            <a:ext cx="5852330" cy="2616070"/>
          </a:xfrm>
          <a:prstGeom prst="rect">
            <a:avLst/>
          </a:prstGeom>
        </p:spPr>
      </p:pic>
      <p:sp>
        <p:nvSpPr>
          <p:cNvPr id="11" name="TextBox 10">
            <a:extLst>
              <a:ext uri="{FF2B5EF4-FFF2-40B4-BE49-F238E27FC236}">
                <a16:creationId xmlns:a16="http://schemas.microsoft.com/office/drawing/2014/main" id="{770B1847-01A0-1C07-786A-5506ABA4C13B}"/>
              </a:ext>
            </a:extLst>
          </p:cNvPr>
          <p:cNvSpPr txBox="1"/>
          <p:nvPr/>
        </p:nvSpPr>
        <p:spPr>
          <a:xfrm>
            <a:off x="6551923" y="5996976"/>
            <a:ext cx="9182100" cy="276999"/>
          </a:xfrm>
          <a:prstGeom prst="rect">
            <a:avLst/>
          </a:prstGeom>
          <a:noFill/>
        </p:spPr>
        <p:txBody>
          <a:bodyPr wrap="square" rtlCol="0">
            <a:spAutoFit/>
          </a:bodyPr>
          <a:lstStyle/>
          <a:p>
            <a:r>
              <a:rPr lang="en-US" altLang="zh-CN" sz="1200"/>
              <a:t>Profiling</a:t>
            </a:r>
            <a:r>
              <a:rPr lang="zh-CN" altLang="en-US" sz="1200"/>
              <a:t> </a:t>
            </a:r>
            <a:r>
              <a:rPr lang="en-US" altLang="zh-CN" sz="1200"/>
              <a:t>a</a:t>
            </a:r>
            <a:r>
              <a:rPr lang="zh-CN" altLang="en-US" sz="1200"/>
              <a:t> </a:t>
            </a:r>
            <a:r>
              <a:rPr lang="en-US" altLang="zh-CN" sz="1200"/>
              <a:t>warehouse-scale</a:t>
            </a:r>
            <a:r>
              <a:rPr lang="zh-CN" altLang="en-US" sz="1200"/>
              <a:t> </a:t>
            </a:r>
            <a:r>
              <a:rPr lang="en-US" altLang="zh-CN" sz="1200"/>
              <a:t>computer,</a:t>
            </a:r>
            <a:r>
              <a:rPr lang="zh-CN" altLang="en-US" sz="1200"/>
              <a:t> </a:t>
            </a:r>
            <a:r>
              <a:rPr lang="en-US" altLang="zh-CN" sz="1200"/>
              <a:t>ISCA 2015</a:t>
            </a:r>
            <a:endParaRPr lang="en-US" sz="1200"/>
          </a:p>
        </p:txBody>
      </p:sp>
    </p:spTree>
    <p:extLst>
      <p:ext uri="{BB962C8B-B14F-4D97-AF65-F5344CB8AC3E}">
        <p14:creationId xmlns:p14="http://schemas.microsoft.com/office/powerpoint/2010/main" val="4063416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163901-16F6-479F-90D0-2EF28B9A6DC7}"/>
              </a:ext>
            </a:extLst>
          </p:cNvPr>
          <p:cNvSpPr>
            <a:spLocks noGrp="1"/>
          </p:cNvSpPr>
          <p:nvPr>
            <p:ph type="title"/>
          </p:nvPr>
        </p:nvSpPr>
        <p:spPr/>
        <p:txBody>
          <a:bodyPr/>
          <a:lstStyle/>
          <a:p>
            <a:r>
              <a:rPr lang="en-US"/>
              <a:t>Make the Most out of DSA: An Example with Guidelines</a:t>
            </a:r>
          </a:p>
        </p:txBody>
      </p:sp>
      <p:sp>
        <p:nvSpPr>
          <p:cNvPr id="2" name="Content Placeholder 3">
            <a:extLst>
              <a:ext uri="{FF2B5EF4-FFF2-40B4-BE49-F238E27FC236}">
                <a16:creationId xmlns:a16="http://schemas.microsoft.com/office/drawing/2014/main" id="{D683CFA4-340C-2FD5-29B6-80E22128AB65}"/>
              </a:ext>
            </a:extLst>
          </p:cNvPr>
          <p:cNvSpPr txBox="1">
            <a:spLocks/>
          </p:cNvSpPr>
          <p:nvPr/>
        </p:nvSpPr>
        <p:spPr>
          <a:xfrm>
            <a:off x="613217" y="1062820"/>
            <a:ext cx="10806631" cy="56450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tx1"/>
                </a:solidFill>
                <a:latin typeface="IntelOne Text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0712" lvl="1" indent="-230712">
              <a:spcBef>
                <a:spcPts val="800"/>
              </a:spcBef>
              <a:buFont typeface="Wingdings" pitchFamily="2" charset="2"/>
              <a:buChar char="§"/>
            </a:pPr>
            <a:endParaRPr lang="en-US" b="1">
              <a:solidFill>
                <a:srgbClr val="004280"/>
              </a:solidFill>
            </a:endParaRPr>
          </a:p>
        </p:txBody>
      </p:sp>
      <p:pic>
        <p:nvPicPr>
          <p:cNvPr id="5" name="Picture 4">
            <a:extLst>
              <a:ext uri="{FF2B5EF4-FFF2-40B4-BE49-F238E27FC236}">
                <a16:creationId xmlns:a16="http://schemas.microsoft.com/office/drawing/2014/main" id="{CD29A169-23FD-1D38-BA22-6F11D4B5D34C}"/>
              </a:ext>
            </a:extLst>
          </p:cNvPr>
          <p:cNvPicPr>
            <a:picLocks noChangeAspect="1"/>
          </p:cNvPicPr>
          <p:nvPr/>
        </p:nvPicPr>
        <p:blipFill>
          <a:blip r:embed="rId3"/>
          <a:stretch>
            <a:fillRect/>
          </a:stretch>
        </p:blipFill>
        <p:spPr>
          <a:xfrm>
            <a:off x="603583" y="1146486"/>
            <a:ext cx="3919933" cy="4957561"/>
          </a:xfrm>
          <a:prstGeom prst="rect">
            <a:avLst/>
          </a:prstGeom>
        </p:spPr>
      </p:pic>
      <p:pic>
        <p:nvPicPr>
          <p:cNvPr id="13" name="Picture 12">
            <a:extLst>
              <a:ext uri="{FF2B5EF4-FFF2-40B4-BE49-F238E27FC236}">
                <a16:creationId xmlns:a16="http://schemas.microsoft.com/office/drawing/2014/main" id="{E2EDADCB-FA51-5961-7F1C-99C63255120A}"/>
              </a:ext>
            </a:extLst>
          </p:cNvPr>
          <p:cNvPicPr>
            <a:picLocks noChangeAspect="1"/>
          </p:cNvPicPr>
          <p:nvPr/>
        </p:nvPicPr>
        <p:blipFill>
          <a:blip r:embed="rId4"/>
          <a:stretch>
            <a:fillRect/>
          </a:stretch>
        </p:blipFill>
        <p:spPr>
          <a:xfrm>
            <a:off x="5193611" y="3279615"/>
            <a:ext cx="6033469" cy="2604453"/>
          </a:xfrm>
          <a:prstGeom prst="rect">
            <a:avLst/>
          </a:prstGeom>
        </p:spPr>
      </p:pic>
      <p:sp>
        <p:nvSpPr>
          <p:cNvPr id="14" name="Content Placeholder 3">
            <a:extLst>
              <a:ext uri="{FF2B5EF4-FFF2-40B4-BE49-F238E27FC236}">
                <a16:creationId xmlns:a16="http://schemas.microsoft.com/office/drawing/2014/main" id="{77CF64F2-4362-36D0-215B-0543E9E54079}"/>
              </a:ext>
            </a:extLst>
          </p:cNvPr>
          <p:cNvSpPr txBox="1">
            <a:spLocks/>
          </p:cNvSpPr>
          <p:nvPr/>
        </p:nvSpPr>
        <p:spPr>
          <a:xfrm>
            <a:off x="5193611" y="1320709"/>
            <a:ext cx="6033469" cy="1563067"/>
          </a:xfrm>
          <a:prstGeom prst="rect">
            <a:avLst/>
          </a:prstGeom>
          <a:solidFill>
            <a:schemeClr val="accent2">
              <a:lumMod val="20000"/>
              <a:lumOff val="80000"/>
            </a:schemeClr>
          </a:solidFill>
        </p:spPr>
        <p:txBody>
          <a:bodyPr>
            <a:norm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tx1"/>
                </a:solidFill>
                <a:latin typeface="IntelOne Text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Applied the guidelines, we observe significant packet forwarding rate improvement with Intel DSA. </a:t>
            </a:r>
            <a:endParaRPr lang="en-US" sz="2400"/>
          </a:p>
        </p:txBody>
      </p:sp>
    </p:spTree>
    <p:extLst>
      <p:ext uri="{BB962C8B-B14F-4D97-AF65-F5344CB8AC3E}">
        <p14:creationId xmlns:p14="http://schemas.microsoft.com/office/powerpoint/2010/main" val="283973908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163901-16F6-479F-90D0-2EF28B9A6DC7}"/>
              </a:ext>
            </a:extLst>
          </p:cNvPr>
          <p:cNvSpPr>
            <a:spLocks noGrp="1"/>
          </p:cNvSpPr>
          <p:nvPr>
            <p:ph type="title"/>
          </p:nvPr>
        </p:nvSpPr>
        <p:spPr/>
        <p:txBody>
          <a:bodyPr/>
          <a:lstStyle/>
          <a:p>
            <a:r>
              <a:rPr lang="en-US"/>
              <a:t>Conclusion </a:t>
            </a:r>
          </a:p>
        </p:txBody>
      </p:sp>
      <p:sp>
        <p:nvSpPr>
          <p:cNvPr id="2" name="Content Placeholder 3">
            <a:extLst>
              <a:ext uri="{FF2B5EF4-FFF2-40B4-BE49-F238E27FC236}">
                <a16:creationId xmlns:a16="http://schemas.microsoft.com/office/drawing/2014/main" id="{D683CFA4-340C-2FD5-29B6-80E22128AB65}"/>
              </a:ext>
            </a:extLst>
          </p:cNvPr>
          <p:cNvSpPr txBox="1">
            <a:spLocks/>
          </p:cNvSpPr>
          <p:nvPr/>
        </p:nvSpPr>
        <p:spPr>
          <a:xfrm>
            <a:off x="613217" y="1062820"/>
            <a:ext cx="10806631" cy="56450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tx1"/>
                </a:solidFill>
                <a:latin typeface="IntelOne Text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0712" lvl="1" indent="-230712">
              <a:spcBef>
                <a:spcPts val="800"/>
              </a:spcBef>
              <a:buFont typeface="Wingdings" pitchFamily="2" charset="2"/>
              <a:buChar char="§"/>
            </a:pPr>
            <a:endParaRPr lang="en-US" b="1">
              <a:solidFill>
                <a:srgbClr val="004280"/>
              </a:solidFill>
            </a:endParaRPr>
          </a:p>
        </p:txBody>
      </p:sp>
      <p:sp>
        <p:nvSpPr>
          <p:cNvPr id="4" name="Content Placeholder 3">
            <a:extLst>
              <a:ext uri="{FF2B5EF4-FFF2-40B4-BE49-F238E27FC236}">
                <a16:creationId xmlns:a16="http://schemas.microsoft.com/office/drawing/2014/main" id="{E3C97DE5-195F-0457-A546-308EF27D7FC3}"/>
              </a:ext>
            </a:extLst>
          </p:cNvPr>
          <p:cNvSpPr>
            <a:spLocks noGrp="1"/>
          </p:cNvSpPr>
          <p:nvPr>
            <p:ph sz="half" idx="1"/>
          </p:nvPr>
        </p:nvSpPr>
        <p:spPr>
          <a:xfrm>
            <a:off x="414865" y="1172994"/>
            <a:ext cx="8814479" cy="4155393"/>
          </a:xfrm>
        </p:spPr>
        <p:txBody>
          <a:bodyPr>
            <a:normAutofit/>
          </a:bodyPr>
          <a:lstStyle/>
          <a:p>
            <a:r>
              <a:rPr lang="en-US" sz="2400"/>
              <a:t>Intel DSA opens a new chapter of Intel’s efforts on datacenter taxes reduction.</a:t>
            </a:r>
          </a:p>
          <a:p>
            <a:pPr lvl="1"/>
            <a:r>
              <a:rPr lang="en-US" sz="1600"/>
              <a:t>High-performance, flexible, versatile</a:t>
            </a:r>
          </a:p>
          <a:p>
            <a:pPr lvl="1"/>
            <a:r>
              <a:rPr lang="en-US" sz="1600"/>
              <a:t>Easy-to-use, with broad (open-source) software ecosystems</a:t>
            </a:r>
          </a:p>
          <a:p>
            <a:r>
              <a:rPr lang="en-US" sz="2400"/>
              <a:t>This paper provides comprehensive characterization and guidelines of DSA usages, paving the way for future research and development.</a:t>
            </a:r>
          </a:p>
          <a:p>
            <a:r>
              <a:rPr lang="en-US" sz="2400"/>
              <a:t>Having been applied in networking, storage, tiered memory, HPC, and ML, we anticipate and encourage more novel DSA usages in the community!</a:t>
            </a:r>
            <a:endParaRPr lang="en-US" sz="1800"/>
          </a:p>
          <a:p>
            <a:endParaRPr lang="en-US" sz="2000"/>
          </a:p>
        </p:txBody>
      </p:sp>
    </p:spTree>
    <p:extLst>
      <p:ext uri="{BB962C8B-B14F-4D97-AF65-F5344CB8AC3E}">
        <p14:creationId xmlns:p14="http://schemas.microsoft.com/office/powerpoint/2010/main" val="2487239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07E09D1-BAB6-8082-051B-20EB0E130E91}"/>
              </a:ext>
            </a:extLst>
          </p:cNvPr>
          <p:cNvSpPr txBox="1"/>
          <p:nvPr/>
        </p:nvSpPr>
        <p:spPr>
          <a:xfrm>
            <a:off x="588723" y="428522"/>
            <a:ext cx="10603282" cy="56323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b="1" i="0">
                <a:solidFill>
                  <a:srgbClr val="000000"/>
                </a:solidFill>
                <a:effectLst/>
                <a:latin typeface="Segoe UI" panose="020B0502040204020203" pitchFamily="34" charset="0"/>
              </a:rPr>
              <a:t>Notices &amp; Disclaimers</a:t>
            </a:r>
          </a:p>
          <a:p>
            <a:pPr algn="l"/>
            <a:r>
              <a:rPr lang="en-US" b="0" i="0">
                <a:solidFill>
                  <a:srgbClr val="000000"/>
                </a:solidFill>
                <a:effectLst/>
                <a:latin typeface="Segoe UI" panose="020B0502040204020203" pitchFamily="34" charset="0"/>
              </a:rPr>
              <a:t>Performance varies by use, configuration and other factors. Learn more on the </a:t>
            </a:r>
            <a:r>
              <a:rPr lang="en-US" b="0" i="0" u="sng">
                <a:solidFill>
                  <a:srgbClr val="0071C5"/>
                </a:solidFill>
                <a:effectLst/>
                <a:latin typeface="Segoe UI" panose="020B0502040204020203" pitchFamily="34" charset="0"/>
                <a:hlinkClick r:id="rId2"/>
              </a:rPr>
              <a:t>Performance Index site</a:t>
            </a:r>
            <a:r>
              <a:rPr lang="en-US" b="0" i="0">
                <a:solidFill>
                  <a:srgbClr val="000000"/>
                </a:solidFill>
                <a:effectLst/>
                <a:latin typeface="Segoe UI" panose="020B0502040204020203" pitchFamily="34" charset="0"/>
              </a:rPr>
              <a:t>. </a:t>
            </a:r>
          </a:p>
          <a:p>
            <a:pPr algn="l"/>
            <a:endParaRPr lang="en-US" b="0" i="0">
              <a:solidFill>
                <a:srgbClr val="000000"/>
              </a:solidFill>
              <a:effectLst/>
              <a:latin typeface="Segoe UI" panose="020B0502040204020203" pitchFamily="34" charset="0"/>
            </a:endParaRPr>
          </a:p>
          <a:p>
            <a:pPr algn="l"/>
            <a:r>
              <a:rPr lang="en-US" b="0" i="0">
                <a:solidFill>
                  <a:srgbClr val="000000"/>
                </a:solidFill>
                <a:effectLst/>
                <a:latin typeface="Segoe UI" panose="020B0502040204020203" pitchFamily="34" charset="0"/>
              </a:rPr>
              <a:t>Performance results are based on testing as of dates shown in configurations and may not reflect all publicly available updates. See backup for configuration details. </a:t>
            </a:r>
          </a:p>
          <a:p>
            <a:pPr algn="l"/>
            <a:endParaRPr lang="en-US">
              <a:solidFill>
                <a:srgbClr val="000000"/>
              </a:solidFill>
              <a:latin typeface="Segoe UI" panose="020B0502040204020203" pitchFamily="34" charset="0"/>
            </a:endParaRPr>
          </a:p>
          <a:p>
            <a:pPr algn="l"/>
            <a:r>
              <a:rPr lang="en-US" b="0" i="0">
                <a:solidFill>
                  <a:srgbClr val="000000"/>
                </a:solidFill>
                <a:effectLst/>
                <a:latin typeface="Segoe UI" panose="020B0502040204020203" pitchFamily="34" charset="0"/>
              </a:rPr>
              <a:t>No product or component can be absolutely secure. </a:t>
            </a:r>
          </a:p>
          <a:p>
            <a:pPr algn="l"/>
            <a:endParaRPr lang="en-US" b="0" i="0">
              <a:solidFill>
                <a:srgbClr val="000000"/>
              </a:solidFill>
              <a:effectLst/>
              <a:latin typeface="Segoe UI" panose="020B0502040204020203" pitchFamily="34" charset="0"/>
            </a:endParaRPr>
          </a:p>
          <a:p>
            <a:pPr algn="l"/>
            <a:r>
              <a:rPr lang="en-US" b="0" i="0">
                <a:solidFill>
                  <a:srgbClr val="000000"/>
                </a:solidFill>
                <a:effectLst/>
                <a:latin typeface="Segoe UI" panose="020B0502040204020203" pitchFamily="34" charset="0"/>
              </a:rPr>
              <a:t>Your costs and results may vary. </a:t>
            </a:r>
          </a:p>
          <a:p>
            <a:pPr algn="l"/>
            <a:endParaRPr lang="en-US" b="0" i="0">
              <a:solidFill>
                <a:srgbClr val="000000"/>
              </a:solidFill>
              <a:effectLst/>
              <a:latin typeface="Segoe UI" panose="020B0502040204020203" pitchFamily="34" charset="0"/>
            </a:endParaRPr>
          </a:p>
          <a:p>
            <a:pPr algn="l"/>
            <a:r>
              <a:rPr lang="en-US" b="0" i="0">
                <a:solidFill>
                  <a:srgbClr val="000000"/>
                </a:solidFill>
                <a:effectLst/>
                <a:latin typeface="Segoe UI" panose="020B0502040204020203" pitchFamily="34" charset="0"/>
              </a:rPr>
              <a:t>Intel technologies may require enabled hardware, software or service activation.</a:t>
            </a:r>
          </a:p>
          <a:p>
            <a:pPr algn="l"/>
            <a:endParaRPr lang="en-US">
              <a:solidFill>
                <a:srgbClr val="000000"/>
              </a:solidFill>
              <a:latin typeface="Segoe UI" panose="020B0502040204020203" pitchFamily="34" charset="0"/>
            </a:endParaRPr>
          </a:p>
          <a:p>
            <a:r>
              <a:rPr lang="en-US">
                <a:solidFill>
                  <a:srgbClr val="000000"/>
                </a:solidFill>
                <a:latin typeface="Segoe UI" panose="020B0502040204020203" pitchFamily="34" charset="0"/>
              </a:rPr>
              <a:t>Availability of accelerators varies by SKU. Visit </a:t>
            </a:r>
            <a:r>
              <a:rPr lang="en-US">
                <a:solidFill>
                  <a:srgbClr val="000000"/>
                </a:solidFill>
                <a:latin typeface="Segoe UI" panose="020B0502040204020203" pitchFamily="34" charset="0"/>
                <a:hlinkClick r:id="rId3"/>
              </a:rPr>
              <a:t>https://ark.intel.com/content/www/us/en/ark/products/series/228622/4th-generation-intel-xeon-scalable-processors.html</a:t>
            </a:r>
            <a:r>
              <a:rPr lang="en-US">
                <a:solidFill>
                  <a:srgbClr val="000000"/>
                </a:solidFill>
                <a:latin typeface="Segoe UI" panose="020B0502040204020203" pitchFamily="34" charset="0"/>
              </a:rPr>
              <a:t> </a:t>
            </a:r>
            <a:endParaRPr lang="en-US" b="0" i="0">
              <a:solidFill>
                <a:srgbClr val="000000"/>
              </a:solidFill>
              <a:effectLst/>
              <a:latin typeface="Segoe UI" panose="020B0502040204020203" pitchFamily="34" charset="0"/>
            </a:endParaRPr>
          </a:p>
          <a:p>
            <a:pPr algn="l"/>
            <a:endParaRPr lang="en-US" b="0" i="0">
              <a:solidFill>
                <a:srgbClr val="000000"/>
              </a:solidFill>
              <a:effectLst/>
              <a:latin typeface="Segoe UI" panose="020B0502040204020203" pitchFamily="34" charset="0"/>
            </a:endParaRPr>
          </a:p>
          <a:p>
            <a:pPr algn="l"/>
            <a:r>
              <a:rPr lang="en-US" b="0" i="0">
                <a:solidFill>
                  <a:srgbClr val="000000"/>
                </a:solidFill>
                <a:effectLst/>
                <a:latin typeface="Segoe UI" panose="020B0502040204020203" pitchFamily="34" charset="0"/>
              </a:rPr>
              <a:t>Intel does not control or audit third-party data.  You should consult other sources to evaluate accuracy.</a:t>
            </a:r>
          </a:p>
          <a:p>
            <a:pPr algn="l"/>
            <a:endParaRPr lang="en-US">
              <a:solidFill>
                <a:srgbClr val="000000"/>
              </a:solidFill>
              <a:latin typeface="Segoe UI" panose="020B0502040204020203" pitchFamily="34" charset="0"/>
            </a:endParaRPr>
          </a:p>
          <a:p>
            <a:pPr algn="l"/>
            <a:r>
              <a:rPr lang="en-US" b="0" i="0">
                <a:solidFill>
                  <a:srgbClr val="000000"/>
                </a:solidFill>
                <a:effectLst/>
                <a:latin typeface="Segoe UI" panose="020B0502040204020203" pitchFamily="34" charset="0"/>
              </a:rPr>
              <a:t>© Intel Corporation.  Intel, the Intel logo, and other Intel marks are trademarks of Intel Corporation or its subsidiaries.  Other names and brands may be claimed as the property of others. </a:t>
            </a:r>
          </a:p>
        </p:txBody>
      </p:sp>
    </p:spTree>
    <p:extLst>
      <p:ext uri="{BB962C8B-B14F-4D97-AF65-F5344CB8AC3E}">
        <p14:creationId xmlns:p14="http://schemas.microsoft.com/office/powerpoint/2010/main" val="280765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61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163901-16F6-479F-90D0-2EF28B9A6DC7}"/>
              </a:ext>
            </a:extLst>
          </p:cNvPr>
          <p:cNvSpPr>
            <a:spLocks noGrp="1"/>
          </p:cNvSpPr>
          <p:nvPr>
            <p:ph type="title"/>
          </p:nvPr>
        </p:nvSpPr>
        <p:spPr/>
        <p:txBody>
          <a:bodyPr/>
          <a:lstStyle/>
          <a:p>
            <a:r>
              <a:rPr lang="en-US"/>
              <a:t>Datacenter and Systems Taxes </a:t>
            </a:r>
          </a:p>
        </p:txBody>
      </p:sp>
      <p:sp>
        <p:nvSpPr>
          <p:cNvPr id="2" name="Content Placeholder 3">
            <a:extLst>
              <a:ext uri="{FF2B5EF4-FFF2-40B4-BE49-F238E27FC236}">
                <a16:creationId xmlns:a16="http://schemas.microsoft.com/office/drawing/2014/main" id="{0B680CC5-91ED-FF83-D81F-53842A96AF6F}"/>
              </a:ext>
            </a:extLst>
          </p:cNvPr>
          <p:cNvSpPr>
            <a:spLocks noGrp="1"/>
          </p:cNvSpPr>
          <p:nvPr>
            <p:ph sz="half" idx="1"/>
          </p:nvPr>
        </p:nvSpPr>
        <p:spPr>
          <a:xfrm>
            <a:off x="414865" y="1172994"/>
            <a:ext cx="8557685" cy="4155393"/>
          </a:xfrm>
        </p:spPr>
        <p:txBody>
          <a:bodyPr>
            <a:normAutofit/>
          </a:bodyPr>
          <a:lstStyle/>
          <a:p>
            <a:r>
              <a:rPr lang="en-US" sz="2400"/>
              <a:t>There’s been a tax inflation over time!</a:t>
            </a:r>
          </a:p>
          <a:p>
            <a:pPr lvl="1"/>
            <a:r>
              <a:rPr lang="en-US" sz="2000"/>
              <a:t>27% to more than 40% CPU cycle consumption today</a:t>
            </a:r>
          </a:p>
          <a:p>
            <a:pPr lvl="1"/>
            <a:endParaRPr lang="en-US" sz="2000"/>
          </a:p>
          <a:p>
            <a:pPr lvl="1"/>
            <a:endParaRPr lang="en-US" sz="2000"/>
          </a:p>
        </p:txBody>
      </p:sp>
      <p:pic>
        <p:nvPicPr>
          <p:cNvPr id="4" name="Picture 3">
            <a:extLst>
              <a:ext uri="{FF2B5EF4-FFF2-40B4-BE49-F238E27FC236}">
                <a16:creationId xmlns:a16="http://schemas.microsoft.com/office/drawing/2014/main" id="{FDAE21E7-058C-A236-075C-C7A79C6CFD32}"/>
              </a:ext>
            </a:extLst>
          </p:cNvPr>
          <p:cNvPicPr>
            <a:picLocks noChangeAspect="1"/>
          </p:cNvPicPr>
          <p:nvPr/>
        </p:nvPicPr>
        <p:blipFill>
          <a:blip r:embed="rId3"/>
          <a:stretch>
            <a:fillRect/>
          </a:stretch>
        </p:blipFill>
        <p:spPr>
          <a:xfrm>
            <a:off x="62604" y="3046612"/>
            <a:ext cx="5852330" cy="2616070"/>
          </a:xfrm>
          <a:prstGeom prst="rect">
            <a:avLst/>
          </a:prstGeom>
        </p:spPr>
      </p:pic>
      <p:sp>
        <p:nvSpPr>
          <p:cNvPr id="11" name="TextBox 10">
            <a:extLst>
              <a:ext uri="{FF2B5EF4-FFF2-40B4-BE49-F238E27FC236}">
                <a16:creationId xmlns:a16="http://schemas.microsoft.com/office/drawing/2014/main" id="{770B1847-01A0-1C07-786A-5506ABA4C13B}"/>
              </a:ext>
            </a:extLst>
          </p:cNvPr>
          <p:cNvSpPr txBox="1"/>
          <p:nvPr/>
        </p:nvSpPr>
        <p:spPr>
          <a:xfrm>
            <a:off x="926038" y="5685006"/>
            <a:ext cx="3895693" cy="338554"/>
          </a:xfrm>
          <a:prstGeom prst="rect">
            <a:avLst/>
          </a:prstGeom>
          <a:noFill/>
        </p:spPr>
        <p:txBody>
          <a:bodyPr wrap="square" rtlCol="0">
            <a:spAutoFit/>
          </a:bodyPr>
          <a:lstStyle/>
          <a:p>
            <a:r>
              <a:rPr lang="en-US" altLang="zh-CN" sz="1200"/>
              <a:t>Profiling</a:t>
            </a:r>
            <a:r>
              <a:rPr lang="zh-CN" altLang="en-US" sz="1200"/>
              <a:t> </a:t>
            </a:r>
            <a:r>
              <a:rPr lang="en-US" altLang="zh-CN" sz="1200"/>
              <a:t>a</a:t>
            </a:r>
            <a:r>
              <a:rPr lang="zh-CN" altLang="en-US" sz="1200"/>
              <a:t> </a:t>
            </a:r>
            <a:r>
              <a:rPr lang="en-US" altLang="zh-CN" sz="1200"/>
              <a:t>warehouse-scale</a:t>
            </a:r>
            <a:r>
              <a:rPr lang="zh-CN" altLang="en-US" sz="1200"/>
              <a:t> </a:t>
            </a:r>
            <a:r>
              <a:rPr lang="en-US" altLang="zh-CN" sz="1200"/>
              <a:t>computer,</a:t>
            </a:r>
            <a:r>
              <a:rPr lang="zh-CN" altLang="en-US" sz="1200"/>
              <a:t> </a:t>
            </a:r>
            <a:r>
              <a:rPr lang="en-US" altLang="zh-CN" sz="1200"/>
              <a:t>ISCA </a:t>
            </a:r>
            <a:r>
              <a:rPr lang="en-US" altLang="zh-CN" sz="1600" b="1">
                <a:solidFill>
                  <a:schemeClr val="accent4"/>
                </a:solidFill>
              </a:rPr>
              <a:t>2015</a:t>
            </a:r>
            <a:endParaRPr lang="en-US" sz="1200" b="1">
              <a:solidFill>
                <a:schemeClr val="accent4"/>
              </a:solidFill>
            </a:endParaRPr>
          </a:p>
        </p:txBody>
      </p:sp>
      <p:pic>
        <p:nvPicPr>
          <p:cNvPr id="5" name="Picture 4">
            <a:extLst>
              <a:ext uri="{FF2B5EF4-FFF2-40B4-BE49-F238E27FC236}">
                <a16:creationId xmlns:a16="http://schemas.microsoft.com/office/drawing/2014/main" id="{7B8966FE-9DAD-DAA3-76A9-C919B0588673}"/>
              </a:ext>
            </a:extLst>
          </p:cNvPr>
          <p:cNvPicPr>
            <a:picLocks noChangeAspect="1"/>
          </p:cNvPicPr>
          <p:nvPr/>
        </p:nvPicPr>
        <p:blipFill>
          <a:blip r:embed="rId4"/>
          <a:stretch>
            <a:fillRect/>
          </a:stretch>
        </p:blipFill>
        <p:spPr>
          <a:xfrm>
            <a:off x="6440923" y="3474648"/>
            <a:ext cx="5273999" cy="1798957"/>
          </a:xfrm>
          <a:prstGeom prst="rect">
            <a:avLst/>
          </a:prstGeom>
        </p:spPr>
      </p:pic>
      <p:sp>
        <p:nvSpPr>
          <p:cNvPr id="6" name="TextBox 5">
            <a:extLst>
              <a:ext uri="{FF2B5EF4-FFF2-40B4-BE49-F238E27FC236}">
                <a16:creationId xmlns:a16="http://schemas.microsoft.com/office/drawing/2014/main" id="{DC9EE27B-B86F-AB2C-9CA9-EECB3E87D6A8}"/>
              </a:ext>
            </a:extLst>
          </p:cNvPr>
          <p:cNvSpPr txBox="1"/>
          <p:nvPr/>
        </p:nvSpPr>
        <p:spPr>
          <a:xfrm>
            <a:off x="7033564" y="5685006"/>
            <a:ext cx="4407962" cy="338554"/>
          </a:xfrm>
          <a:prstGeom prst="rect">
            <a:avLst/>
          </a:prstGeom>
          <a:noFill/>
        </p:spPr>
        <p:txBody>
          <a:bodyPr wrap="square" rtlCol="0">
            <a:spAutoFit/>
          </a:bodyPr>
          <a:lstStyle/>
          <a:p>
            <a:r>
              <a:rPr lang="en-US" altLang="zh-CN" sz="1200"/>
              <a:t>Profiling</a:t>
            </a:r>
            <a:r>
              <a:rPr lang="zh-CN" altLang="en-US" sz="1200"/>
              <a:t> </a:t>
            </a:r>
            <a:r>
              <a:rPr lang="en-US" altLang="zh-CN" sz="1200"/>
              <a:t>a</a:t>
            </a:r>
            <a:r>
              <a:rPr lang="zh-CN" altLang="en-US" sz="1200"/>
              <a:t> </a:t>
            </a:r>
            <a:r>
              <a:rPr lang="en-US" altLang="zh-CN" sz="1200"/>
              <a:t>Hyperscale Big Data Processing,</a:t>
            </a:r>
            <a:r>
              <a:rPr lang="zh-CN" altLang="en-US" sz="1200"/>
              <a:t> </a:t>
            </a:r>
            <a:r>
              <a:rPr lang="en-US" altLang="zh-CN" sz="1200"/>
              <a:t>ISCA </a:t>
            </a:r>
            <a:r>
              <a:rPr lang="en-US" altLang="zh-CN" sz="1600" b="1">
                <a:solidFill>
                  <a:schemeClr val="accent4"/>
                </a:solidFill>
              </a:rPr>
              <a:t>2023</a:t>
            </a:r>
            <a:endParaRPr lang="en-US" sz="1200" b="1">
              <a:solidFill>
                <a:schemeClr val="accent4"/>
              </a:solidFill>
            </a:endParaRPr>
          </a:p>
        </p:txBody>
      </p:sp>
      <p:sp>
        <p:nvSpPr>
          <p:cNvPr id="7" name="Arrow: Right 6">
            <a:extLst>
              <a:ext uri="{FF2B5EF4-FFF2-40B4-BE49-F238E27FC236}">
                <a16:creationId xmlns:a16="http://schemas.microsoft.com/office/drawing/2014/main" id="{6252AA13-91C9-34F5-F70C-FF35CA167982}"/>
              </a:ext>
            </a:extLst>
          </p:cNvPr>
          <p:cNvSpPr/>
          <p:nvPr/>
        </p:nvSpPr>
        <p:spPr>
          <a:xfrm>
            <a:off x="5751078" y="4151297"/>
            <a:ext cx="664669" cy="26894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D486E5-DE3C-5EE3-97C1-8BBD28771DC8}"/>
              </a:ext>
            </a:extLst>
          </p:cNvPr>
          <p:cNvSpPr/>
          <p:nvPr/>
        </p:nvSpPr>
        <p:spPr>
          <a:xfrm>
            <a:off x="2231738" y="2786640"/>
            <a:ext cx="7728525" cy="1846227"/>
          </a:xfrm>
          <a:prstGeom prst="rect">
            <a:avLst/>
          </a:prstGeom>
          <a:solidFill>
            <a:srgbClr val="C0504D"/>
          </a:solidFill>
          <a:ln w="25400" cap="flat" cmpd="sng" algn="ctr">
            <a:noFill/>
            <a:prstDash val="solid"/>
          </a:ln>
          <a:effectLst/>
        </p:spPr>
        <p:txBody>
          <a:bodyPr rtlCol="0" anchor="ctr"/>
          <a:lstStyle/>
          <a:p>
            <a:r>
              <a:rPr lang="en-US" sz="4000">
                <a:solidFill>
                  <a:schemeClr val="bg2"/>
                </a:solidFill>
              </a:rPr>
              <a:t>Intel DSA is set to reduce a critical tax – data transformation</a:t>
            </a:r>
          </a:p>
        </p:txBody>
      </p:sp>
    </p:spTree>
    <p:extLst>
      <p:ext uri="{BB962C8B-B14F-4D97-AF65-F5344CB8AC3E}">
        <p14:creationId xmlns:p14="http://schemas.microsoft.com/office/powerpoint/2010/main" val="352172809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163901-16F6-479F-90D0-2EF28B9A6DC7}"/>
              </a:ext>
            </a:extLst>
          </p:cNvPr>
          <p:cNvSpPr>
            <a:spLocks noGrp="1"/>
          </p:cNvSpPr>
          <p:nvPr>
            <p:ph type="title"/>
          </p:nvPr>
        </p:nvSpPr>
        <p:spPr/>
        <p:txBody>
          <a:bodyPr/>
          <a:lstStyle/>
          <a:p>
            <a:r>
              <a:rPr lang="en-US"/>
              <a:t>Intel Data Streaming Accelerator (DSA)</a:t>
            </a:r>
          </a:p>
        </p:txBody>
      </p:sp>
      <p:sp>
        <p:nvSpPr>
          <p:cNvPr id="13" name="Content Placeholder 3">
            <a:extLst>
              <a:ext uri="{FF2B5EF4-FFF2-40B4-BE49-F238E27FC236}">
                <a16:creationId xmlns:a16="http://schemas.microsoft.com/office/drawing/2014/main" id="{3BCCA5F7-41E2-7745-6386-35D29AC017FA}"/>
              </a:ext>
            </a:extLst>
          </p:cNvPr>
          <p:cNvSpPr>
            <a:spLocks noGrp="1"/>
          </p:cNvSpPr>
          <p:nvPr>
            <p:ph sz="half" idx="1"/>
          </p:nvPr>
        </p:nvSpPr>
        <p:spPr>
          <a:xfrm>
            <a:off x="414866" y="1172994"/>
            <a:ext cx="6261293" cy="4155393"/>
          </a:xfrm>
        </p:spPr>
        <p:txBody>
          <a:bodyPr>
            <a:normAutofit/>
          </a:bodyPr>
          <a:lstStyle/>
          <a:p>
            <a:r>
              <a:rPr lang="en-US" sz="2400" dirty="0"/>
              <a:t>An on-chip accelerator in modern Intel Xeon CPUs to for data transformation</a:t>
            </a:r>
          </a:p>
          <a:p>
            <a:pPr lvl="1"/>
            <a:r>
              <a:rPr lang="en-US" sz="2000" dirty="0"/>
              <a:t>Data move, fill, compare, flush, CRC, and more</a:t>
            </a:r>
          </a:p>
          <a:p>
            <a:pPr lvl="1"/>
            <a:r>
              <a:rPr lang="en-US" sz="2000" dirty="0"/>
              <a:t>Cache-coherent</a:t>
            </a:r>
          </a:p>
          <a:p>
            <a:r>
              <a:rPr lang="en-US" sz="2400" dirty="0"/>
              <a:t>High performance and scalability</a:t>
            </a:r>
          </a:p>
          <a:p>
            <a:pPr lvl="1"/>
            <a:r>
              <a:rPr lang="en-US" sz="2000" dirty="0"/>
              <a:t>High per-instance-throughput, with low latency</a:t>
            </a:r>
          </a:p>
          <a:p>
            <a:pPr lvl="1"/>
            <a:r>
              <a:rPr lang="en-US" sz="2000" dirty="0"/>
              <a:t>Scalable to support multiple users</a:t>
            </a:r>
          </a:p>
          <a:p>
            <a:r>
              <a:rPr lang="en-US" sz="2400" dirty="0"/>
              <a:t>User-Friendly</a:t>
            </a:r>
          </a:p>
          <a:p>
            <a:pPr lvl="1"/>
            <a:r>
              <a:rPr lang="en-US" sz="2000" dirty="0"/>
              <a:t>Simple and flexible programming models </a:t>
            </a:r>
          </a:p>
          <a:p>
            <a:pPr lvl="1"/>
            <a:r>
              <a:rPr lang="en-US" sz="2000" dirty="0"/>
              <a:t>Rich software ecosystems</a:t>
            </a:r>
          </a:p>
          <a:p>
            <a:pPr lvl="1"/>
            <a:r>
              <a:rPr lang="en-US" sz="2000" dirty="0"/>
              <a:t>Can be application-transparent</a:t>
            </a:r>
          </a:p>
          <a:p>
            <a:pPr lvl="1"/>
            <a:endParaRPr lang="en-US" sz="2000" dirty="0"/>
          </a:p>
          <a:p>
            <a:pPr lvl="1"/>
            <a:endParaRPr lang="en-US" sz="2000" dirty="0"/>
          </a:p>
          <a:p>
            <a:pPr lvl="1"/>
            <a:endParaRPr lang="en-US" sz="2000" dirty="0"/>
          </a:p>
        </p:txBody>
      </p:sp>
      <p:pic>
        <p:nvPicPr>
          <p:cNvPr id="15" name="!!baselayer">
            <a:extLst>
              <a:ext uri="{FF2B5EF4-FFF2-40B4-BE49-F238E27FC236}">
                <a16:creationId xmlns:a16="http://schemas.microsoft.com/office/drawing/2014/main" id="{1F2D9FA1-0031-77AF-3413-61B0166A00E4}"/>
              </a:ext>
            </a:extLst>
          </p:cNvPr>
          <p:cNvPicPr>
            <a:picLocks noChangeAspect="1"/>
          </p:cNvPicPr>
          <p:nvPr/>
        </p:nvPicPr>
        <p:blipFill rotWithShape="1">
          <a:blip r:embed="rId3"/>
          <a:srcRect l="28648" r="32050" b="7518"/>
          <a:stretch/>
        </p:blipFill>
        <p:spPr>
          <a:xfrm>
            <a:off x="7945191" y="1302556"/>
            <a:ext cx="3831943" cy="5071923"/>
          </a:xfrm>
          <a:prstGeom prst="rect">
            <a:avLst/>
          </a:prstGeom>
          <a:effectLst>
            <a:outerShdw blurRad="50800" dist="38100" dir="5400000" algn="t" rotWithShape="0">
              <a:prstClr val="black">
                <a:alpha val="40000"/>
              </a:prstClr>
            </a:outerShdw>
          </a:effectLst>
        </p:spPr>
      </p:pic>
      <p:sp>
        <p:nvSpPr>
          <p:cNvPr id="17" name="Rectangle 16">
            <a:extLst>
              <a:ext uri="{FF2B5EF4-FFF2-40B4-BE49-F238E27FC236}">
                <a16:creationId xmlns:a16="http://schemas.microsoft.com/office/drawing/2014/main" id="{3D2E08F0-1D78-FA2F-D282-6F10908B47D6}"/>
              </a:ext>
            </a:extLst>
          </p:cNvPr>
          <p:cNvSpPr/>
          <p:nvPr/>
        </p:nvSpPr>
        <p:spPr>
          <a:xfrm>
            <a:off x="9179978" y="2945073"/>
            <a:ext cx="408132" cy="125441"/>
          </a:xfrm>
          <a:prstGeom prst="rect">
            <a:avLst/>
          </a:prstGeom>
          <a:noFill/>
          <a:ln w="19050">
            <a:solidFill>
              <a:srgbClr val="00B0F0"/>
            </a:solidFill>
          </a:ln>
          <a:effectLst>
            <a:glow rad="635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Connector: Elbow 17">
            <a:extLst>
              <a:ext uri="{FF2B5EF4-FFF2-40B4-BE49-F238E27FC236}">
                <a16:creationId xmlns:a16="http://schemas.microsoft.com/office/drawing/2014/main" id="{F3B7284F-B061-C40B-A1AE-D38A8E42D88D}"/>
              </a:ext>
            </a:extLst>
          </p:cNvPr>
          <p:cNvCxnSpPr>
            <a:cxnSpLocks/>
            <a:stCxn id="17" idx="1"/>
          </p:cNvCxnSpPr>
          <p:nvPr/>
        </p:nvCxnSpPr>
        <p:spPr>
          <a:xfrm rot="10800000">
            <a:off x="7834724" y="2492586"/>
            <a:ext cx="1345254" cy="515208"/>
          </a:xfrm>
          <a:prstGeom prst="bentConnector3">
            <a:avLst>
              <a:gd name="adj1" fmla="val 71241"/>
            </a:avLst>
          </a:prstGeom>
          <a:ln w="19050">
            <a:solidFill>
              <a:srgbClr val="00B0F0"/>
            </a:solidFill>
          </a:ln>
          <a:effectLst>
            <a:glow rad="63500">
              <a:srgbClr val="00B0F0">
                <a:alpha val="40000"/>
              </a:srgbClr>
            </a:glow>
          </a:effectLst>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BC24771-BA14-63AC-F6C9-877EFEB1DB91}"/>
              </a:ext>
            </a:extLst>
          </p:cNvPr>
          <p:cNvSpPr txBox="1"/>
          <p:nvPr/>
        </p:nvSpPr>
        <p:spPr>
          <a:xfrm>
            <a:off x="6288377" y="2292531"/>
            <a:ext cx="1491114" cy="400110"/>
          </a:xfrm>
          <a:prstGeom prst="rect">
            <a:avLst/>
          </a:prstGeom>
          <a:noFill/>
        </p:spPr>
        <p:txBody>
          <a:bodyPr wrap="none" rtlCol="0">
            <a:spAutoFit/>
          </a:bodyPr>
          <a:lstStyle/>
          <a:p>
            <a:pPr algn="ctr"/>
            <a:r>
              <a:rPr lang="en-US" sz="2000" i="1">
                <a:solidFill>
                  <a:srgbClr val="00B0F0"/>
                </a:solidFill>
              </a:rPr>
              <a:t>Intel® DSA</a:t>
            </a:r>
          </a:p>
        </p:txBody>
      </p:sp>
    </p:spTree>
    <p:extLst>
      <p:ext uri="{BB962C8B-B14F-4D97-AF65-F5344CB8AC3E}">
        <p14:creationId xmlns:p14="http://schemas.microsoft.com/office/powerpoint/2010/main" val="2527537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163901-16F6-479F-90D0-2EF28B9A6DC7}"/>
              </a:ext>
            </a:extLst>
          </p:cNvPr>
          <p:cNvSpPr>
            <a:spLocks noGrp="1"/>
          </p:cNvSpPr>
          <p:nvPr>
            <p:ph type="title"/>
          </p:nvPr>
        </p:nvSpPr>
        <p:spPr/>
        <p:txBody>
          <a:bodyPr/>
          <a:lstStyle/>
          <a:p>
            <a:r>
              <a:rPr lang="en-US"/>
              <a:t>DSA Unique Features</a:t>
            </a:r>
          </a:p>
        </p:txBody>
      </p:sp>
      <p:sp>
        <p:nvSpPr>
          <p:cNvPr id="2" name="Content Placeholder 3">
            <a:extLst>
              <a:ext uri="{FF2B5EF4-FFF2-40B4-BE49-F238E27FC236}">
                <a16:creationId xmlns:a16="http://schemas.microsoft.com/office/drawing/2014/main" id="{6E2C4829-2739-9E81-C65E-1BECC493154B}"/>
              </a:ext>
            </a:extLst>
          </p:cNvPr>
          <p:cNvSpPr>
            <a:spLocks noGrp="1"/>
          </p:cNvSpPr>
          <p:nvPr>
            <p:ph sz="half" idx="1"/>
          </p:nvPr>
        </p:nvSpPr>
        <p:spPr>
          <a:xfrm>
            <a:off x="475338" y="4370415"/>
            <a:ext cx="11006399" cy="1242787"/>
          </a:xfrm>
        </p:spPr>
        <p:txBody>
          <a:bodyPr>
            <a:normAutofit/>
          </a:bodyPr>
          <a:lstStyle/>
          <a:p>
            <a:r>
              <a:rPr lang="en-US" dirty="0"/>
              <a:t>Bandwidth provisioning, bandwidth cap across group </a:t>
            </a:r>
          </a:p>
          <a:p>
            <a:r>
              <a:rPr lang="en-US" dirty="0"/>
              <a:t>Work dispatch priority, traffic classes </a:t>
            </a:r>
          </a:p>
          <a:p>
            <a:endParaRPr lang="en-US" dirty="0"/>
          </a:p>
          <a:p>
            <a:pPr lvl="1"/>
            <a:endParaRPr lang="en-US" dirty="0"/>
          </a:p>
        </p:txBody>
      </p:sp>
      <p:grpSp>
        <p:nvGrpSpPr>
          <p:cNvPr id="27" name="Group 26">
            <a:extLst>
              <a:ext uri="{FF2B5EF4-FFF2-40B4-BE49-F238E27FC236}">
                <a16:creationId xmlns:a16="http://schemas.microsoft.com/office/drawing/2014/main" id="{3987D8FD-0B93-335C-1CD1-924F4730410F}"/>
              </a:ext>
            </a:extLst>
          </p:cNvPr>
          <p:cNvGrpSpPr/>
          <p:nvPr/>
        </p:nvGrpSpPr>
        <p:grpSpPr>
          <a:xfrm>
            <a:off x="475338" y="1486063"/>
            <a:ext cx="2398639" cy="2327756"/>
            <a:chOff x="475338" y="1486063"/>
            <a:chExt cx="2398639" cy="2327756"/>
          </a:xfrm>
        </p:grpSpPr>
        <p:grpSp>
          <p:nvGrpSpPr>
            <p:cNvPr id="8" name="Group 7">
              <a:extLst>
                <a:ext uri="{FF2B5EF4-FFF2-40B4-BE49-F238E27FC236}">
                  <a16:creationId xmlns:a16="http://schemas.microsoft.com/office/drawing/2014/main" id="{3E07FC7B-39DB-B6E4-E13D-8CED2CC080A3}"/>
                </a:ext>
              </a:extLst>
            </p:cNvPr>
            <p:cNvGrpSpPr/>
            <p:nvPr/>
          </p:nvGrpSpPr>
          <p:grpSpPr>
            <a:xfrm>
              <a:off x="478881" y="1486063"/>
              <a:ext cx="2329411" cy="2327756"/>
              <a:chOff x="4554833" y="1839310"/>
              <a:chExt cx="2898440" cy="1901809"/>
            </a:xfrm>
          </p:grpSpPr>
          <p:pic>
            <p:nvPicPr>
              <p:cNvPr id="9" name="Picture 3" descr="page5image468846416">
                <a:extLst>
                  <a:ext uri="{FF2B5EF4-FFF2-40B4-BE49-F238E27FC236}">
                    <a16:creationId xmlns:a16="http://schemas.microsoft.com/office/drawing/2014/main" id="{F0DE4F34-4A39-FF2C-5E77-A21014CA80CC}"/>
                  </a:ext>
                </a:extLst>
              </p:cNvPr>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554833" y="1839310"/>
                <a:ext cx="2898440" cy="190180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D217A1C-61A1-FC5B-E44E-5E6D10ACF3E7}"/>
                  </a:ext>
                </a:extLst>
              </p:cNvPr>
              <p:cNvSpPr txBox="1"/>
              <p:nvPr/>
            </p:nvSpPr>
            <p:spPr>
              <a:xfrm>
                <a:off x="4785877" y="2196589"/>
                <a:ext cx="2424601" cy="254686"/>
              </a:xfrm>
              <a:prstGeom prst="rect">
                <a:avLst/>
              </a:prstGeom>
              <a:noFill/>
            </p:spPr>
            <p:txBody>
              <a:bodyPr wrap="square" rtlCol="0">
                <a:spAutoFit/>
              </a:bodyPr>
              <a:lstStyle/>
              <a:p>
                <a:pPr algn="ctr"/>
                <a:endParaRPr lang="en-US" sz="2400"/>
              </a:p>
            </p:txBody>
          </p:sp>
        </p:grpSp>
        <p:sp>
          <p:nvSpPr>
            <p:cNvPr id="11" name="TextBox 10">
              <a:extLst>
                <a:ext uri="{FF2B5EF4-FFF2-40B4-BE49-F238E27FC236}">
                  <a16:creationId xmlns:a16="http://schemas.microsoft.com/office/drawing/2014/main" id="{81FE242D-ED91-9B9E-75A2-F3DE3EE3B79E}"/>
                </a:ext>
              </a:extLst>
            </p:cNvPr>
            <p:cNvSpPr txBox="1"/>
            <p:nvPr/>
          </p:nvSpPr>
          <p:spPr>
            <a:xfrm>
              <a:off x="475338" y="3096010"/>
              <a:ext cx="2398639" cy="584775"/>
            </a:xfrm>
            <a:prstGeom prst="rect">
              <a:avLst/>
            </a:prstGeom>
            <a:noFill/>
          </p:spPr>
          <p:txBody>
            <a:bodyPr wrap="square" rtlCol="0">
              <a:spAutoFit/>
            </a:bodyPr>
            <a:lstStyle/>
            <a:p>
              <a:pPr algn="ctr"/>
              <a:r>
                <a:rPr lang="en-US" altLang="zh-CN" sz="1600" b="1"/>
                <a:t>Efficient Core-accelerator Interaction</a:t>
              </a:r>
              <a:endParaRPr lang="en-US" sz="1600" b="1"/>
            </a:p>
          </p:txBody>
        </p:sp>
        <p:pic>
          <p:nvPicPr>
            <p:cNvPr id="12" name="Picture 14" descr="essentials, fast, forward, next, speed up, ui development ">
              <a:extLst>
                <a:ext uri="{FF2B5EF4-FFF2-40B4-BE49-F238E27FC236}">
                  <a16:creationId xmlns:a16="http://schemas.microsoft.com/office/drawing/2014/main" id="{4C676994-C443-F0D3-43F6-21B1F76057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204" y="1923361"/>
              <a:ext cx="1165287" cy="11652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7E2833DB-23FB-47B2-B165-E705BA58CD0F}"/>
              </a:ext>
            </a:extLst>
          </p:cNvPr>
          <p:cNvGrpSpPr/>
          <p:nvPr/>
        </p:nvGrpSpPr>
        <p:grpSpPr>
          <a:xfrm>
            <a:off x="6305161" y="1504062"/>
            <a:ext cx="2329411" cy="2327755"/>
            <a:chOff x="3473141" y="1489751"/>
            <a:chExt cx="2329411" cy="2327755"/>
          </a:xfrm>
        </p:grpSpPr>
        <p:grpSp>
          <p:nvGrpSpPr>
            <p:cNvPr id="4" name="Group 3">
              <a:extLst>
                <a:ext uri="{FF2B5EF4-FFF2-40B4-BE49-F238E27FC236}">
                  <a16:creationId xmlns:a16="http://schemas.microsoft.com/office/drawing/2014/main" id="{A2CAB615-8B0B-290F-43B0-C8329F6AAF98}"/>
                </a:ext>
              </a:extLst>
            </p:cNvPr>
            <p:cNvGrpSpPr/>
            <p:nvPr/>
          </p:nvGrpSpPr>
          <p:grpSpPr>
            <a:xfrm>
              <a:off x="3473141" y="1489751"/>
              <a:ext cx="2329411" cy="2327755"/>
              <a:chOff x="4554833" y="1839310"/>
              <a:chExt cx="2898440" cy="1901809"/>
            </a:xfrm>
          </p:grpSpPr>
          <p:pic>
            <p:nvPicPr>
              <p:cNvPr id="5" name="Picture 3" descr="page5image468846416">
                <a:extLst>
                  <a:ext uri="{FF2B5EF4-FFF2-40B4-BE49-F238E27FC236}">
                    <a16:creationId xmlns:a16="http://schemas.microsoft.com/office/drawing/2014/main" id="{5224E565-B8D9-2284-19D2-039B5439F5D3}"/>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554833" y="1839310"/>
                <a:ext cx="2898440" cy="19018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C5972D7-6BD0-8B4D-2E0C-BD1C88A797FE}"/>
                  </a:ext>
                </a:extLst>
              </p:cNvPr>
              <p:cNvSpPr txBox="1"/>
              <p:nvPr/>
            </p:nvSpPr>
            <p:spPr>
              <a:xfrm>
                <a:off x="4785877" y="2196589"/>
                <a:ext cx="2424601" cy="254686"/>
              </a:xfrm>
              <a:prstGeom prst="rect">
                <a:avLst/>
              </a:prstGeom>
              <a:noFill/>
            </p:spPr>
            <p:txBody>
              <a:bodyPr wrap="square" rtlCol="0">
                <a:spAutoFit/>
              </a:bodyPr>
              <a:lstStyle/>
              <a:p>
                <a:pPr algn="ctr"/>
                <a:endParaRPr lang="en-US" sz="2400"/>
              </a:p>
            </p:txBody>
          </p:sp>
        </p:grpSp>
        <p:sp>
          <p:nvSpPr>
            <p:cNvPr id="7" name="TextBox 6">
              <a:extLst>
                <a:ext uri="{FF2B5EF4-FFF2-40B4-BE49-F238E27FC236}">
                  <a16:creationId xmlns:a16="http://schemas.microsoft.com/office/drawing/2014/main" id="{A2E33A41-C879-2CE2-9535-62CB307F544F}"/>
                </a:ext>
              </a:extLst>
            </p:cNvPr>
            <p:cNvSpPr txBox="1"/>
            <p:nvPr/>
          </p:nvSpPr>
          <p:spPr>
            <a:xfrm>
              <a:off x="3495056" y="3219120"/>
              <a:ext cx="2276136" cy="338554"/>
            </a:xfrm>
            <a:prstGeom prst="rect">
              <a:avLst/>
            </a:prstGeom>
            <a:noFill/>
          </p:spPr>
          <p:txBody>
            <a:bodyPr wrap="square" rtlCol="0">
              <a:spAutoFit/>
            </a:bodyPr>
            <a:lstStyle/>
            <a:p>
              <a:pPr algn="ctr"/>
              <a:r>
                <a:rPr lang="en-US" altLang="zh-CN" sz="1600" b="1"/>
                <a:t>Batch Processing</a:t>
              </a:r>
              <a:endParaRPr lang="en-US" sz="1600" b="1"/>
            </a:p>
          </p:txBody>
        </p:sp>
        <p:pic>
          <p:nvPicPr>
            <p:cNvPr id="13" name="Picture 18" descr="data, data science, in, move, transit, travel, truck ">
              <a:extLst>
                <a:ext uri="{FF2B5EF4-FFF2-40B4-BE49-F238E27FC236}">
                  <a16:creationId xmlns:a16="http://schemas.microsoft.com/office/drawing/2014/main" id="{51F87402-A425-0744-506F-DB920836BE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8881" y="1821257"/>
              <a:ext cx="1154974" cy="11549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A55FDFD3-E10C-1DFF-FD90-A9B5C6C874B2}"/>
              </a:ext>
            </a:extLst>
          </p:cNvPr>
          <p:cNvGrpSpPr/>
          <p:nvPr/>
        </p:nvGrpSpPr>
        <p:grpSpPr>
          <a:xfrm>
            <a:off x="9127168" y="1504062"/>
            <a:ext cx="2520517" cy="2327754"/>
            <a:chOff x="6282738" y="1480076"/>
            <a:chExt cx="2520517" cy="2327754"/>
          </a:xfrm>
        </p:grpSpPr>
        <p:grpSp>
          <p:nvGrpSpPr>
            <p:cNvPr id="14" name="Group 13">
              <a:extLst>
                <a:ext uri="{FF2B5EF4-FFF2-40B4-BE49-F238E27FC236}">
                  <a16:creationId xmlns:a16="http://schemas.microsoft.com/office/drawing/2014/main" id="{644A54F9-E87A-E0B5-B8D8-B48DDDB12E10}"/>
                </a:ext>
              </a:extLst>
            </p:cNvPr>
            <p:cNvGrpSpPr/>
            <p:nvPr/>
          </p:nvGrpSpPr>
          <p:grpSpPr>
            <a:xfrm>
              <a:off x="6378292" y="1480076"/>
              <a:ext cx="2329411" cy="2327754"/>
              <a:chOff x="4554833" y="1839310"/>
              <a:chExt cx="2898440" cy="1901809"/>
            </a:xfrm>
          </p:grpSpPr>
          <p:pic>
            <p:nvPicPr>
              <p:cNvPr id="15" name="Picture 3" descr="page5image468846416">
                <a:extLst>
                  <a:ext uri="{FF2B5EF4-FFF2-40B4-BE49-F238E27FC236}">
                    <a16:creationId xmlns:a16="http://schemas.microsoft.com/office/drawing/2014/main" id="{6FF51ED5-0EA8-846A-4578-7D35DDF8D8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4833" y="1839310"/>
                <a:ext cx="2898440" cy="190180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043ABC8-571D-6F19-96BB-73DCB41CC77D}"/>
                  </a:ext>
                </a:extLst>
              </p:cNvPr>
              <p:cNvSpPr txBox="1"/>
              <p:nvPr/>
            </p:nvSpPr>
            <p:spPr>
              <a:xfrm>
                <a:off x="4785877" y="2196589"/>
                <a:ext cx="2424601" cy="254686"/>
              </a:xfrm>
              <a:prstGeom prst="rect">
                <a:avLst/>
              </a:prstGeom>
              <a:noFill/>
            </p:spPr>
            <p:txBody>
              <a:bodyPr wrap="square" rtlCol="0">
                <a:spAutoFit/>
              </a:bodyPr>
              <a:lstStyle/>
              <a:p>
                <a:pPr algn="ctr"/>
                <a:endParaRPr lang="en-US" sz="2400"/>
              </a:p>
            </p:txBody>
          </p:sp>
        </p:grpSp>
        <p:sp>
          <p:nvSpPr>
            <p:cNvPr id="21" name="TextBox 20">
              <a:extLst>
                <a:ext uri="{FF2B5EF4-FFF2-40B4-BE49-F238E27FC236}">
                  <a16:creationId xmlns:a16="http://schemas.microsoft.com/office/drawing/2014/main" id="{5C8529B3-A4D9-9D23-7E41-0F1C6DC6D4D0}"/>
                </a:ext>
              </a:extLst>
            </p:cNvPr>
            <p:cNvSpPr txBox="1"/>
            <p:nvPr/>
          </p:nvSpPr>
          <p:spPr>
            <a:xfrm>
              <a:off x="6282738" y="3300843"/>
              <a:ext cx="2520517" cy="338554"/>
            </a:xfrm>
            <a:prstGeom prst="rect">
              <a:avLst/>
            </a:prstGeom>
            <a:noFill/>
          </p:spPr>
          <p:txBody>
            <a:bodyPr wrap="square" rtlCol="0">
              <a:spAutoFit/>
            </a:bodyPr>
            <a:lstStyle/>
            <a:p>
              <a:pPr algn="ctr"/>
              <a:r>
                <a:rPr lang="en-US" altLang="zh-CN" sz="1600" b="1"/>
                <a:t>QoS Control</a:t>
              </a:r>
              <a:endParaRPr lang="en-US" sz="1600" b="1"/>
            </a:p>
          </p:txBody>
        </p:sp>
        <p:pic>
          <p:nvPicPr>
            <p:cNvPr id="24" name="Picture 23">
              <a:extLst>
                <a:ext uri="{FF2B5EF4-FFF2-40B4-BE49-F238E27FC236}">
                  <a16:creationId xmlns:a16="http://schemas.microsoft.com/office/drawing/2014/main" id="{5349AB77-69E5-04F6-9382-8CE48952818F}"/>
                </a:ext>
              </a:extLst>
            </p:cNvPr>
            <p:cNvPicPr>
              <a:picLocks noChangeAspect="1"/>
            </p:cNvPicPr>
            <p:nvPr/>
          </p:nvPicPr>
          <p:blipFill>
            <a:blip r:embed="rId6"/>
            <a:stretch>
              <a:fillRect/>
            </a:stretch>
          </p:blipFill>
          <p:spPr>
            <a:xfrm>
              <a:off x="6789857" y="1684794"/>
              <a:ext cx="1484505" cy="1484505"/>
            </a:xfrm>
            <a:prstGeom prst="rect">
              <a:avLst/>
            </a:prstGeom>
          </p:spPr>
        </p:pic>
      </p:grpSp>
      <p:sp>
        <p:nvSpPr>
          <p:cNvPr id="25" name="Content Placeholder 3">
            <a:extLst>
              <a:ext uri="{FF2B5EF4-FFF2-40B4-BE49-F238E27FC236}">
                <a16:creationId xmlns:a16="http://schemas.microsoft.com/office/drawing/2014/main" id="{84A87186-205A-B98D-0499-F3021ADDE7E1}"/>
              </a:ext>
            </a:extLst>
          </p:cNvPr>
          <p:cNvSpPr txBox="1">
            <a:spLocks/>
          </p:cNvSpPr>
          <p:nvPr/>
        </p:nvSpPr>
        <p:spPr>
          <a:xfrm>
            <a:off x="475336" y="4374079"/>
            <a:ext cx="10570198" cy="15209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0" tIns="0" rIns="0" bIns="0" rtlCol="0">
            <a:norm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tx1"/>
                </a:solidFill>
                <a:latin typeface="IntelOne Text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Simple descriptor-based job submission and completion</a:t>
            </a:r>
          </a:p>
          <a:p>
            <a:r>
              <a:rPr lang="en-US" dirty="0"/>
              <a:t>New x86 instructions for submission and completion check </a:t>
            </a:r>
          </a:p>
          <a:p>
            <a:pPr lvl="1"/>
            <a:endParaRPr lang="en-US" dirty="0"/>
          </a:p>
        </p:txBody>
      </p:sp>
      <p:sp>
        <p:nvSpPr>
          <p:cNvPr id="26" name="Content Placeholder 3">
            <a:extLst>
              <a:ext uri="{FF2B5EF4-FFF2-40B4-BE49-F238E27FC236}">
                <a16:creationId xmlns:a16="http://schemas.microsoft.com/office/drawing/2014/main" id="{152D1D61-5A61-A83A-B058-3D5B9A25AAC6}"/>
              </a:ext>
            </a:extLst>
          </p:cNvPr>
          <p:cNvSpPr txBox="1">
            <a:spLocks/>
          </p:cNvSpPr>
          <p:nvPr/>
        </p:nvSpPr>
        <p:spPr>
          <a:xfrm>
            <a:off x="475337" y="4380253"/>
            <a:ext cx="11006399" cy="17272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0" tIns="0" rIns="0" bIns="0" rtlCol="0">
            <a:norm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tx1"/>
                </a:solidFill>
                <a:latin typeface="IntelOne Text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Shared virtual memory space with CPU, no need for explicit memory management </a:t>
            </a:r>
          </a:p>
          <a:p>
            <a:r>
              <a:rPr lang="en-US" dirty="0"/>
              <a:t>Can be used by multiple tenants in a scalable way</a:t>
            </a:r>
          </a:p>
        </p:txBody>
      </p:sp>
      <p:grpSp>
        <p:nvGrpSpPr>
          <p:cNvPr id="36" name="Group 35">
            <a:extLst>
              <a:ext uri="{FF2B5EF4-FFF2-40B4-BE49-F238E27FC236}">
                <a16:creationId xmlns:a16="http://schemas.microsoft.com/office/drawing/2014/main" id="{C0652312-F3F2-2403-0F86-8C466005C21B}"/>
              </a:ext>
            </a:extLst>
          </p:cNvPr>
          <p:cNvGrpSpPr/>
          <p:nvPr/>
        </p:nvGrpSpPr>
        <p:grpSpPr>
          <a:xfrm>
            <a:off x="3384032" y="1504062"/>
            <a:ext cx="2329411" cy="2327756"/>
            <a:chOff x="9159689" y="1480075"/>
            <a:chExt cx="2329411" cy="2327756"/>
          </a:xfrm>
        </p:grpSpPr>
        <p:grpSp>
          <p:nvGrpSpPr>
            <p:cNvPr id="18" name="Group 17">
              <a:extLst>
                <a:ext uri="{FF2B5EF4-FFF2-40B4-BE49-F238E27FC236}">
                  <a16:creationId xmlns:a16="http://schemas.microsoft.com/office/drawing/2014/main" id="{43B955A3-0F54-35ED-62BF-01DDCBE92CB8}"/>
                </a:ext>
              </a:extLst>
            </p:cNvPr>
            <p:cNvGrpSpPr/>
            <p:nvPr/>
          </p:nvGrpSpPr>
          <p:grpSpPr>
            <a:xfrm>
              <a:off x="9159689" y="1480075"/>
              <a:ext cx="2329411" cy="2327756"/>
              <a:chOff x="4554833" y="1839310"/>
              <a:chExt cx="2898440" cy="1901809"/>
            </a:xfrm>
          </p:grpSpPr>
          <p:pic>
            <p:nvPicPr>
              <p:cNvPr id="19" name="Picture 3" descr="page5image468846416">
                <a:extLst>
                  <a:ext uri="{FF2B5EF4-FFF2-40B4-BE49-F238E27FC236}">
                    <a16:creationId xmlns:a16="http://schemas.microsoft.com/office/drawing/2014/main" id="{64517A59-BAAE-927D-6F16-7CB3557B8439}"/>
                  </a:ext>
                </a:extLst>
              </p:cNvPr>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4554833" y="1839310"/>
                <a:ext cx="2898440" cy="190180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5ABFFA44-ED32-6C1A-4D80-0306A4FC9F40}"/>
                  </a:ext>
                </a:extLst>
              </p:cNvPr>
              <p:cNvSpPr txBox="1"/>
              <p:nvPr/>
            </p:nvSpPr>
            <p:spPr>
              <a:xfrm>
                <a:off x="4785877" y="2196589"/>
                <a:ext cx="2424601" cy="377187"/>
              </a:xfrm>
              <a:prstGeom prst="rect">
                <a:avLst/>
              </a:prstGeom>
              <a:noFill/>
            </p:spPr>
            <p:txBody>
              <a:bodyPr wrap="square" rtlCol="0">
                <a:spAutoFit/>
              </a:bodyPr>
              <a:lstStyle/>
              <a:p>
                <a:pPr algn="ctr"/>
                <a:endParaRPr lang="en-US" sz="2400"/>
              </a:p>
            </p:txBody>
          </p:sp>
        </p:grpSp>
        <p:pic>
          <p:nvPicPr>
            <p:cNvPr id="34" name="Picture 33" descr="A green line art of a cloud server">
              <a:extLst>
                <a:ext uri="{FF2B5EF4-FFF2-40B4-BE49-F238E27FC236}">
                  <a16:creationId xmlns:a16="http://schemas.microsoft.com/office/drawing/2014/main" id="{7965C552-9A06-4496-DEE5-12A06A1E59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55730" y="1917374"/>
              <a:ext cx="1606123" cy="1045926"/>
            </a:xfrm>
            <a:prstGeom prst="rect">
              <a:avLst/>
            </a:prstGeom>
          </p:spPr>
        </p:pic>
        <p:sp>
          <p:nvSpPr>
            <p:cNvPr id="17" name="TextBox 16">
              <a:extLst>
                <a:ext uri="{FF2B5EF4-FFF2-40B4-BE49-F238E27FC236}">
                  <a16:creationId xmlns:a16="http://schemas.microsoft.com/office/drawing/2014/main" id="{E4830F42-783D-755D-83A6-486BE7FB5315}"/>
                </a:ext>
              </a:extLst>
            </p:cNvPr>
            <p:cNvSpPr txBox="1"/>
            <p:nvPr/>
          </p:nvSpPr>
          <p:spPr>
            <a:xfrm>
              <a:off x="9181604" y="3116447"/>
              <a:ext cx="2276136" cy="584775"/>
            </a:xfrm>
            <a:prstGeom prst="rect">
              <a:avLst/>
            </a:prstGeom>
            <a:noFill/>
          </p:spPr>
          <p:txBody>
            <a:bodyPr wrap="square" rtlCol="0">
              <a:spAutoFit/>
            </a:bodyPr>
            <a:lstStyle/>
            <a:p>
              <a:pPr algn="ctr"/>
              <a:r>
                <a:rPr lang="en-US" altLang="zh-CN" sz="1600" b="1" dirty="0"/>
                <a:t>Virtualization and Multi-tenant Support</a:t>
              </a:r>
              <a:endParaRPr lang="en-US" sz="1600" b="1" dirty="0"/>
            </a:p>
          </p:txBody>
        </p:sp>
      </p:grpSp>
      <p:sp>
        <p:nvSpPr>
          <p:cNvPr id="37" name="Content Placeholder 3">
            <a:extLst>
              <a:ext uri="{FF2B5EF4-FFF2-40B4-BE49-F238E27FC236}">
                <a16:creationId xmlns:a16="http://schemas.microsoft.com/office/drawing/2014/main" id="{6B9CD264-7287-3B9D-B79E-2A87A89C0DE2}"/>
              </a:ext>
            </a:extLst>
          </p:cNvPr>
          <p:cNvSpPr txBox="1">
            <a:spLocks/>
          </p:cNvSpPr>
          <p:nvPr/>
        </p:nvSpPr>
        <p:spPr>
          <a:xfrm>
            <a:off x="475337" y="4382661"/>
            <a:ext cx="11006399" cy="865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0" tIns="0" rIns="0" bIns="0" rtlCol="0">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tx1"/>
                </a:solidFill>
                <a:latin typeface="IntelOne Text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Capabilities of processing a batch of descriptors, reducing job submission overhead </a:t>
            </a:r>
          </a:p>
          <a:p>
            <a:pPr lvl="1"/>
            <a:endParaRPr lang="en-US" dirty="0"/>
          </a:p>
        </p:txBody>
      </p:sp>
    </p:spTree>
    <p:extLst>
      <p:ext uri="{BB962C8B-B14F-4D97-AF65-F5344CB8AC3E}">
        <p14:creationId xmlns:p14="http://schemas.microsoft.com/office/powerpoint/2010/main" val="259853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25"/>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26"/>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bg/>
                                          </p:spTgt>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37"/>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25" grpId="0" animBg="1"/>
      <p:bldP spid="25" grpId="1" animBg="1"/>
      <p:bldP spid="26" grpId="0" animBg="1"/>
      <p:bldP spid="26" grpId="1" animBg="1"/>
      <p:bldP spid="37" grpId="0" animBg="1"/>
      <p:bldP spid="3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163901-16F6-479F-90D0-2EF28B9A6DC7}"/>
              </a:ext>
            </a:extLst>
          </p:cNvPr>
          <p:cNvSpPr>
            <a:spLocks noGrp="1"/>
          </p:cNvSpPr>
          <p:nvPr>
            <p:ph type="title"/>
          </p:nvPr>
        </p:nvSpPr>
        <p:spPr/>
        <p:txBody>
          <a:bodyPr/>
          <a:lstStyle/>
          <a:p>
            <a:r>
              <a:rPr lang="en-US"/>
              <a:t>DSA Architecture and Interface</a:t>
            </a:r>
          </a:p>
        </p:txBody>
      </p:sp>
      <p:sp>
        <p:nvSpPr>
          <p:cNvPr id="360" name="직사각형 443">
            <a:extLst>
              <a:ext uri="{FF2B5EF4-FFF2-40B4-BE49-F238E27FC236}">
                <a16:creationId xmlns:a16="http://schemas.microsoft.com/office/drawing/2014/main" id="{35CE4210-C7F4-0BE3-7954-A6EA3C4E3174}"/>
              </a:ext>
            </a:extLst>
          </p:cNvPr>
          <p:cNvSpPr/>
          <p:nvPr/>
        </p:nvSpPr>
        <p:spPr>
          <a:xfrm rot="16200000">
            <a:off x="6106529" y="-98489"/>
            <a:ext cx="1353218" cy="8645561"/>
          </a:xfrm>
          <a:prstGeom prst="rect">
            <a:avLst/>
          </a:prstGeom>
          <a:noFill/>
          <a:ln w="19050" cap="flat" cmpd="sng" algn="ctr">
            <a:solidFill>
              <a:srgbClr val="ED7D31"/>
            </a:solidFill>
            <a:prstDash val="dash"/>
            <a:miter lim="800000"/>
          </a:ln>
          <a:effectLst/>
        </p:spPr>
        <p:txBody>
          <a:bodyPr lIns="0" tIns="0" rIns="0" bIns="35999"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a:ln>
                  <a:noFill/>
                </a:ln>
                <a:solidFill>
                  <a:prstClr val="black"/>
                </a:solidFill>
                <a:effectLst/>
                <a:uLnTx/>
                <a:uFillTx/>
                <a:ea typeface="맑은 고딕" panose="020B0503020000020004" pitchFamily="34" charset="-127"/>
                <a:cs typeface="arial" panose="020B0604020202020204" pitchFamily="34" charset="0"/>
              </a:rPr>
              <a:t>Group</a:t>
            </a:r>
            <a:endParaRPr kumimoji="0" lang="ko-KR" altLang="en-US" sz="2000" b="1" i="0" u="none" strike="noStrike" kern="0" cap="none" spc="0" normalizeH="0" baseline="0" noProof="0">
              <a:ln>
                <a:noFill/>
              </a:ln>
              <a:solidFill>
                <a:prstClr val="black"/>
              </a:solidFill>
              <a:effectLst/>
              <a:uLnTx/>
              <a:uFillTx/>
              <a:ea typeface="맑은 고딕" panose="020B0503020000020004" pitchFamily="34" charset="-127"/>
              <a:cs typeface="arial" panose="020B0604020202020204" pitchFamily="34" charset="0"/>
            </a:endParaRPr>
          </a:p>
        </p:txBody>
      </p:sp>
      <p:cxnSp>
        <p:nvCxnSpPr>
          <p:cNvPr id="361" name="직선 화살표 연결선 18">
            <a:extLst>
              <a:ext uri="{FF2B5EF4-FFF2-40B4-BE49-F238E27FC236}">
                <a16:creationId xmlns:a16="http://schemas.microsoft.com/office/drawing/2014/main" id="{73AD4D7A-E152-347E-D750-2FF39A86AD1F}"/>
              </a:ext>
            </a:extLst>
          </p:cNvPr>
          <p:cNvCxnSpPr>
            <a:cxnSpLocks/>
          </p:cNvCxnSpPr>
          <p:nvPr/>
        </p:nvCxnSpPr>
        <p:spPr>
          <a:xfrm flipH="1">
            <a:off x="5701735" y="1720432"/>
            <a:ext cx="0" cy="977324"/>
          </a:xfrm>
          <a:prstGeom prst="straightConnector1">
            <a:avLst/>
          </a:prstGeom>
          <a:noFill/>
          <a:ln w="19050" cap="rnd" cmpd="sng" algn="ctr">
            <a:solidFill>
              <a:srgbClr val="E7E6E6">
                <a:lumMod val="75000"/>
              </a:srgbClr>
            </a:solidFill>
            <a:prstDash val="solid"/>
            <a:miter lim="800000"/>
            <a:tailEnd type="arrow" w="sm" len="sm"/>
          </a:ln>
          <a:effectLst/>
        </p:spPr>
      </p:cxnSp>
      <p:cxnSp>
        <p:nvCxnSpPr>
          <p:cNvPr id="362" name="직선 화살표 연결선 489">
            <a:extLst>
              <a:ext uri="{FF2B5EF4-FFF2-40B4-BE49-F238E27FC236}">
                <a16:creationId xmlns:a16="http://schemas.microsoft.com/office/drawing/2014/main" id="{F02ED01B-CF4E-CED5-BCC3-39E15980E350}"/>
              </a:ext>
            </a:extLst>
          </p:cNvPr>
          <p:cNvCxnSpPr>
            <a:cxnSpLocks/>
            <a:stCxn id="370" idx="2"/>
            <a:endCxn id="391" idx="3"/>
          </p:cNvCxnSpPr>
          <p:nvPr/>
        </p:nvCxnSpPr>
        <p:spPr>
          <a:xfrm>
            <a:off x="5701735" y="3089131"/>
            <a:ext cx="0" cy="684087"/>
          </a:xfrm>
          <a:prstGeom prst="straightConnector1">
            <a:avLst/>
          </a:prstGeom>
          <a:noFill/>
          <a:ln w="19050" cap="rnd" cmpd="sng" algn="ctr">
            <a:solidFill>
              <a:srgbClr val="E7E6E6">
                <a:lumMod val="75000"/>
              </a:srgbClr>
            </a:solidFill>
            <a:prstDash val="solid"/>
            <a:miter lim="800000"/>
            <a:tailEnd type="arrow" w="sm" len="sm"/>
          </a:ln>
          <a:effectLst/>
        </p:spPr>
      </p:cxnSp>
      <p:cxnSp>
        <p:nvCxnSpPr>
          <p:cNvPr id="363" name="연결선: 꺾임 497">
            <a:extLst>
              <a:ext uri="{FF2B5EF4-FFF2-40B4-BE49-F238E27FC236}">
                <a16:creationId xmlns:a16="http://schemas.microsoft.com/office/drawing/2014/main" id="{00AB436C-F582-9CDE-5D5F-D0F8EDF1872F}"/>
              </a:ext>
            </a:extLst>
          </p:cNvPr>
          <p:cNvCxnSpPr>
            <a:cxnSpLocks/>
            <a:stCxn id="370" idx="2"/>
            <a:endCxn id="408" idx="3"/>
          </p:cNvCxnSpPr>
          <p:nvPr/>
        </p:nvCxnSpPr>
        <p:spPr>
          <a:xfrm rot="5400000">
            <a:off x="3780434" y="1372104"/>
            <a:ext cx="204273" cy="3638328"/>
          </a:xfrm>
          <a:prstGeom prst="bentConnector2">
            <a:avLst/>
          </a:prstGeom>
          <a:noFill/>
          <a:ln w="19050" cap="rnd" cmpd="sng" algn="ctr">
            <a:solidFill>
              <a:srgbClr val="E7E6E6">
                <a:lumMod val="75000"/>
              </a:srgbClr>
            </a:solidFill>
            <a:prstDash val="solid"/>
            <a:miter lim="800000"/>
            <a:tailEnd type="arrow" w="sm" len="sm"/>
          </a:ln>
          <a:effectLst/>
        </p:spPr>
      </p:cxnSp>
      <p:grpSp>
        <p:nvGrpSpPr>
          <p:cNvPr id="364" name="그룹 505">
            <a:extLst>
              <a:ext uri="{FF2B5EF4-FFF2-40B4-BE49-F238E27FC236}">
                <a16:creationId xmlns:a16="http://schemas.microsoft.com/office/drawing/2014/main" id="{DF4A18CE-51BD-6189-38B8-36F0005ED0C1}"/>
              </a:ext>
            </a:extLst>
          </p:cNvPr>
          <p:cNvGrpSpPr/>
          <p:nvPr/>
        </p:nvGrpSpPr>
        <p:grpSpPr>
          <a:xfrm>
            <a:off x="1209902" y="1712244"/>
            <a:ext cx="729687" cy="1355624"/>
            <a:chOff x="168873" y="278987"/>
            <a:chExt cx="350277" cy="630999"/>
          </a:xfrm>
        </p:grpSpPr>
        <p:cxnSp>
          <p:nvCxnSpPr>
            <p:cNvPr id="413" name="직선 화살표 연결선 500">
              <a:extLst>
                <a:ext uri="{FF2B5EF4-FFF2-40B4-BE49-F238E27FC236}">
                  <a16:creationId xmlns:a16="http://schemas.microsoft.com/office/drawing/2014/main" id="{22C55861-3C53-D1EE-0910-2AE7BAE2B813}"/>
                </a:ext>
              </a:extLst>
            </p:cNvPr>
            <p:cNvCxnSpPr>
              <a:cxnSpLocks/>
            </p:cNvCxnSpPr>
            <p:nvPr/>
          </p:nvCxnSpPr>
          <p:spPr>
            <a:xfrm>
              <a:off x="168873" y="278987"/>
              <a:ext cx="0" cy="630999"/>
            </a:xfrm>
            <a:prstGeom prst="straightConnector1">
              <a:avLst/>
            </a:prstGeom>
            <a:noFill/>
            <a:ln w="19050" cap="rnd" cmpd="sng" algn="ctr">
              <a:solidFill>
                <a:sysClr val="windowText" lastClr="000000"/>
              </a:solidFill>
              <a:prstDash val="solid"/>
              <a:miter lim="800000"/>
              <a:tailEnd type="triangle"/>
            </a:ln>
            <a:effectLst/>
          </p:spPr>
        </p:cxnSp>
        <p:cxnSp>
          <p:nvCxnSpPr>
            <p:cNvPr id="414" name="직선 화살표 연결선 502">
              <a:extLst>
                <a:ext uri="{FF2B5EF4-FFF2-40B4-BE49-F238E27FC236}">
                  <a16:creationId xmlns:a16="http://schemas.microsoft.com/office/drawing/2014/main" id="{3A7C4501-FEBE-78EE-CDED-F5A79FF7CAFB}"/>
                </a:ext>
              </a:extLst>
            </p:cNvPr>
            <p:cNvCxnSpPr>
              <a:cxnSpLocks/>
            </p:cNvCxnSpPr>
            <p:nvPr/>
          </p:nvCxnSpPr>
          <p:spPr>
            <a:xfrm>
              <a:off x="285632" y="278987"/>
              <a:ext cx="0" cy="630999"/>
            </a:xfrm>
            <a:prstGeom prst="straightConnector1">
              <a:avLst/>
            </a:prstGeom>
            <a:noFill/>
            <a:ln w="19050" cap="rnd" cmpd="sng" algn="ctr">
              <a:solidFill>
                <a:sysClr val="windowText" lastClr="000000"/>
              </a:solidFill>
              <a:prstDash val="solid"/>
              <a:miter lim="800000"/>
              <a:tailEnd type="triangle"/>
            </a:ln>
            <a:effectLst/>
          </p:spPr>
        </p:cxnSp>
        <p:cxnSp>
          <p:nvCxnSpPr>
            <p:cNvPr id="415" name="직선 화살표 연결선 503">
              <a:extLst>
                <a:ext uri="{FF2B5EF4-FFF2-40B4-BE49-F238E27FC236}">
                  <a16:creationId xmlns:a16="http://schemas.microsoft.com/office/drawing/2014/main" id="{A2349CBC-9B24-1F58-70F5-DB0FCDD3FD25}"/>
                </a:ext>
              </a:extLst>
            </p:cNvPr>
            <p:cNvCxnSpPr>
              <a:cxnSpLocks/>
            </p:cNvCxnSpPr>
            <p:nvPr/>
          </p:nvCxnSpPr>
          <p:spPr>
            <a:xfrm>
              <a:off x="402391" y="278987"/>
              <a:ext cx="0" cy="630999"/>
            </a:xfrm>
            <a:prstGeom prst="straightConnector1">
              <a:avLst/>
            </a:prstGeom>
            <a:noFill/>
            <a:ln w="19050" cap="rnd" cmpd="sng" algn="ctr">
              <a:solidFill>
                <a:sysClr val="windowText" lastClr="000000"/>
              </a:solidFill>
              <a:prstDash val="solid"/>
              <a:miter lim="800000"/>
              <a:tailEnd type="triangle"/>
            </a:ln>
            <a:effectLst/>
          </p:spPr>
        </p:cxnSp>
        <p:cxnSp>
          <p:nvCxnSpPr>
            <p:cNvPr id="416" name="직선 화살표 연결선 504">
              <a:extLst>
                <a:ext uri="{FF2B5EF4-FFF2-40B4-BE49-F238E27FC236}">
                  <a16:creationId xmlns:a16="http://schemas.microsoft.com/office/drawing/2014/main" id="{68281232-0B1F-1554-23AE-ED24266B16E5}"/>
                </a:ext>
              </a:extLst>
            </p:cNvPr>
            <p:cNvCxnSpPr>
              <a:cxnSpLocks/>
            </p:cNvCxnSpPr>
            <p:nvPr/>
          </p:nvCxnSpPr>
          <p:spPr>
            <a:xfrm>
              <a:off x="519150" y="278987"/>
              <a:ext cx="0" cy="630999"/>
            </a:xfrm>
            <a:prstGeom prst="straightConnector1">
              <a:avLst/>
            </a:prstGeom>
            <a:noFill/>
            <a:ln w="19050" cap="rnd" cmpd="sng" algn="ctr">
              <a:solidFill>
                <a:sysClr val="windowText" lastClr="000000"/>
              </a:solidFill>
              <a:prstDash val="solid"/>
              <a:miter lim="800000"/>
              <a:tailEnd type="triangle"/>
            </a:ln>
            <a:effectLst/>
          </p:spPr>
        </p:cxnSp>
      </p:grpSp>
      <p:cxnSp>
        <p:nvCxnSpPr>
          <p:cNvPr id="365" name="연결선: 꺾임 65">
            <a:extLst>
              <a:ext uri="{FF2B5EF4-FFF2-40B4-BE49-F238E27FC236}">
                <a16:creationId xmlns:a16="http://schemas.microsoft.com/office/drawing/2014/main" id="{3BD83057-08E7-BDBB-B1E7-57FCC8971E3D}"/>
              </a:ext>
            </a:extLst>
          </p:cNvPr>
          <p:cNvCxnSpPr>
            <a:cxnSpLocks/>
            <a:stCxn id="412" idx="4"/>
            <a:endCxn id="392" idx="1"/>
          </p:cNvCxnSpPr>
          <p:nvPr/>
        </p:nvCxnSpPr>
        <p:spPr>
          <a:xfrm rot="16200000" flipH="1">
            <a:off x="2100752" y="3357776"/>
            <a:ext cx="442208" cy="764533"/>
          </a:xfrm>
          <a:prstGeom prst="bentConnector2">
            <a:avLst/>
          </a:prstGeom>
          <a:noFill/>
          <a:ln w="19050" cap="rnd" cmpd="sng" algn="ctr">
            <a:solidFill>
              <a:sysClr val="windowText" lastClr="000000"/>
            </a:solidFill>
            <a:prstDash val="solid"/>
            <a:miter lim="800000"/>
            <a:tailEnd type="triangle"/>
          </a:ln>
          <a:effectLst/>
        </p:spPr>
      </p:cxnSp>
      <p:cxnSp>
        <p:nvCxnSpPr>
          <p:cNvPr id="366" name="연결선: 꺾임 66">
            <a:extLst>
              <a:ext uri="{FF2B5EF4-FFF2-40B4-BE49-F238E27FC236}">
                <a16:creationId xmlns:a16="http://schemas.microsoft.com/office/drawing/2014/main" id="{E44FF8ED-277B-040F-2112-E38D1D257AB2}"/>
              </a:ext>
            </a:extLst>
          </p:cNvPr>
          <p:cNvCxnSpPr>
            <a:cxnSpLocks/>
            <a:stCxn id="411" idx="4"/>
            <a:endCxn id="393" idx="1"/>
          </p:cNvCxnSpPr>
          <p:nvPr/>
        </p:nvCxnSpPr>
        <p:spPr>
          <a:xfrm rot="16200000" flipH="1">
            <a:off x="1716004" y="3499296"/>
            <a:ext cx="968474" cy="1007761"/>
          </a:xfrm>
          <a:prstGeom prst="bentConnector2">
            <a:avLst/>
          </a:prstGeom>
          <a:noFill/>
          <a:ln w="19050" cap="rnd" cmpd="sng" algn="ctr">
            <a:solidFill>
              <a:sysClr val="windowText" lastClr="000000"/>
            </a:solidFill>
            <a:prstDash val="solid"/>
            <a:miter lim="800000"/>
            <a:tailEnd type="triangle"/>
          </a:ln>
          <a:effectLst/>
        </p:spPr>
      </p:cxnSp>
      <p:cxnSp>
        <p:nvCxnSpPr>
          <p:cNvPr id="367" name="연결선: 꺾임 67">
            <a:extLst>
              <a:ext uri="{FF2B5EF4-FFF2-40B4-BE49-F238E27FC236}">
                <a16:creationId xmlns:a16="http://schemas.microsoft.com/office/drawing/2014/main" id="{8F5EBECF-2FEE-249F-9739-64502213E02B}"/>
              </a:ext>
            </a:extLst>
          </p:cNvPr>
          <p:cNvCxnSpPr>
            <a:cxnSpLocks/>
            <a:stCxn id="410" idx="4"/>
            <a:endCxn id="394" idx="1"/>
          </p:cNvCxnSpPr>
          <p:nvPr/>
        </p:nvCxnSpPr>
        <p:spPr>
          <a:xfrm rot="16200000" flipH="1">
            <a:off x="1163496" y="3808575"/>
            <a:ext cx="1830263" cy="1250992"/>
          </a:xfrm>
          <a:prstGeom prst="bentConnector2">
            <a:avLst/>
          </a:prstGeom>
          <a:noFill/>
          <a:ln w="19050" cap="rnd" cmpd="sng" algn="ctr">
            <a:solidFill>
              <a:sysClr val="windowText" lastClr="000000"/>
            </a:solidFill>
            <a:prstDash val="solid"/>
            <a:miter lim="800000"/>
            <a:tailEnd type="triangle"/>
          </a:ln>
          <a:effectLst/>
        </p:spPr>
      </p:cxnSp>
      <p:cxnSp>
        <p:nvCxnSpPr>
          <p:cNvPr id="368" name="연결선: 꺾임 68">
            <a:extLst>
              <a:ext uri="{FF2B5EF4-FFF2-40B4-BE49-F238E27FC236}">
                <a16:creationId xmlns:a16="http://schemas.microsoft.com/office/drawing/2014/main" id="{CFC16D62-1039-B1BF-C96C-C02E434A2F9F}"/>
              </a:ext>
            </a:extLst>
          </p:cNvPr>
          <p:cNvCxnSpPr>
            <a:cxnSpLocks/>
            <a:stCxn id="409" idx="4"/>
            <a:endCxn id="395" idx="1"/>
          </p:cNvCxnSpPr>
          <p:nvPr/>
        </p:nvCxnSpPr>
        <p:spPr>
          <a:xfrm rot="16200000" flipH="1">
            <a:off x="683396" y="4045442"/>
            <a:ext cx="2547230" cy="1494222"/>
          </a:xfrm>
          <a:prstGeom prst="bentConnector2">
            <a:avLst/>
          </a:prstGeom>
          <a:noFill/>
          <a:ln w="19050" cap="rnd" cmpd="sng" algn="ctr">
            <a:solidFill>
              <a:sysClr val="windowText" lastClr="000000"/>
            </a:solidFill>
            <a:prstDash val="solid"/>
            <a:miter lim="800000"/>
            <a:tailEnd type="triangle"/>
          </a:ln>
          <a:effectLst/>
        </p:spPr>
      </p:cxnSp>
      <p:sp>
        <p:nvSpPr>
          <p:cNvPr id="369" name="직사각형 268">
            <a:extLst>
              <a:ext uri="{FF2B5EF4-FFF2-40B4-BE49-F238E27FC236}">
                <a16:creationId xmlns:a16="http://schemas.microsoft.com/office/drawing/2014/main" id="{BEFA23EE-E77B-9725-03FD-4558B3489665}"/>
              </a:ext>
            </a:extLst>
          </p:cNvPr>
          <p:cNvSpPr/>
          <p:nvPr/>
        </p:nvSpPr>
        <p:spPr>
          <a:xfrm>
            <a:off x="4949947" y="1945969"/>
            <a:ext cx="1503576" cy="526251"/>
          </a:xfrm>
          <a:prstGeom prst="rect">
            <a:avLst/>
          </a:prstGeom>
          <a:solidFill>
            <a:srgbClr val="DDDDDD"/>
          </a:solidFill>
          <a:ln w="19050" cap="flat" cmpd="sng" algn="ctr">
            <a:solidFill>
              <a:sysClr val="windowText" lastClr="000000"/>
            </a:solidFill>
            <a:prstDash val="solid"/>
            <a:miter lim="800000"/>
          </a:ln>
          <a:effectLst/>
        </p:spPr>
        <p:txBody>
          <a:bodyPr lIns="0" tIns="18000" rIns="0" bIns="0" rtlCol="0" anchor="ctr"/>
          <a:lstStyle/>
          <a:p>
            <a:pPr marL="0" marR="0" lvl="0" indent="0" algn="ctr" defTabSz="457200" eaLnBrk="1" fontAlgn="auto" latinLnBrk="0" hangingPunct="1">
              <a:lnSpc>
                <a:spcPct val="80000"/>
              </a:lnSpc>
              <a:spcBef>
                <a:spcPts val="0"/>
              </a:spcBef>
              <a:spcAft>
                <a:spcPts val="0"/>
              </a:spcAft>
              <a:buClrTx/>
              <a:buSzTx/>
              <a:buFontTx/>
              <a:buNone/>
              <a:tabLst/>
              <a:defRPr/>
            </a:pPr>
            <a:r>
              <a:rPr kumimoji="0" lang="en-US" altLang="ko-KR" sz="2000" b="0" i="1" u="none" strike="noStrike" kern="0" cap="none" spc="0" normalizeH="0" baseline="0" noProof="0">
                <a:ln>
                  <a:noFill/>
                </a:ln>
                <a:solidFill>
                  <a:prstClr val="black"/>
                </a:solidFill>
                <a:effectLst/>
                <a:uLnTx/>
                <a:uFillTx/>
                <a:ea typeface="맑은 고딕" panose="020B0503020000020004" pitchFamily="34" charset="-127"/>
                <a:cs typeface="arial" panose="020B0604020202020204" pitchFamily="34" charset="0"/>
              </a:rPr>
              <a:t>Update</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altLang="ko-KR" sz="2000" b="0" i="1" u="none" strike="noStrike" kern="0" cap="none" spc="0" normalizeH="0" baseline="0" noProof="0">
                <a:ln>
                  <a:noFill/>
                </a:ln>
                <a:solidFill>
                  <a:prstClr val="black"/>
                </a:solidFill>
                <a:effectLst/>
                <a:uLnTx/>
                <a:uFillTx/>
                <a:ea typeface="맑은 고딕" panose="020B0503020000020004" pitchFamily="34" charset="-127"/>
                <a:cs typeface="arial" panose="020B0604020202020204" pitchFamily="34" charset="0"/>
              </a:rPr>
              <a:t>config</a:t>
            </a:r>
            <a:endParaRPr kumimoji="0" lang="ko-KR" altLang="en-US" sz="2000" b="0" i="1" u="none" strike="noStrike" kern="0" cap="none" spc="0" normalizeH="0" baseline="0" noProof="0">
              <a:ln>
                <a:noFill/>
              </a:ln>
              <a:solidFill>
                <a:prstClr val="black"/>
              </a:solidFill>
              <a:effectLst/>
              <a:uLnTx/>
              <a:uFillTx/>
              <a:ea typeface="맑은 고딕" panose="020B0503020000020004" pitchFamily="34" charset="-127"/>
              <a:cs typeface="arial" panose="020B0604020202020204" pitchFamily="34" charset="0"/>
            </a:endParaRPr>
          </a:p>
        </p:txBody>
      </p:sp>
      <p:sp>
        <p:nvSpPr>
          <p:cNvPr id="370" name="직사각형 11">
            <a:extLst>
              <a:ext uri="{FF2B5EF4-FFF2-40B4-BE49-F238E27FC236}">
                <a16:creationId xmlns:a16="http://schemas.microsoft.com/office/drawing/2014/main" id="{5F125B0F-1F5F-CCE6-36B9-A86BEF0BA3AC}"/>
              </a:ext>
            </a:extLst>
          </p:cNvPr>
          <p:cNvSpPr/>
          <p:nvPr/>
        </p:nvSpPr>
        <p:spPr>
          <a:xfrm>
            <a:off x="4949947" y="2713237"/>
            <a:ext cx="1503576" cy="375894"/>
          </a:xfrm>
          <a:prstGeom prst="rect">
            <a:avLst/>
          </a:prstGeom>
          <a:solidFill>
            <a:srgbClr val="E2F0D9"/>
          </a:solidFill>
          <a:ln w="19050" cap="flat" cmpd="sng" algn="ctr">
            <a:solidFill>
              <a:sysClr val="windowText" lastClr="000000"/>
            </a:solid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a:ln>
                  <a:noFill/>
                </a:ln>
                <a:solidFill>
                  <a:prstClr val="black"/>
                </a:solidFill>
                <a:effectLst/>
                <a:uLnTx/>
                <a:uFillTx/>
                <a:ea typeface="맑은 고딕" panose="020B0503020000020004" pitchFamily="34" charset="-127"/>
                <a:cs typeface="arial" panose="020B0604020202020204" pitchFamily="34" charset="0"/>
              </a:rPr>
              <a:t>WQ config</a:t>
            </a:r>
            <a:endParaRPr kumimoji="0" lang="ko-KR" altLang="en-US" sz="2000" b="0" i="0" u="none" strike="noStrike" kern="0" cap="none" spc="0" normalizeH="0" baseline="0" noProof="0">
              <a:ln>
                <a:noFill/>
              </a:ln>
              <a:solidFill>
                <a:prstClr val="black"/>
              </a:solidFill>
              <a:effectLst/>
              <a:uLnTx/>
              <a:uFillTx/>
              <a:ea typeface="맑은 고딕" panose="020B0503020000020004" pitchFamily="34" charset="-127"/>
              <a:cs typeface="arial" panose="020B0604020202020204" pitchFamily="34" charset="0"/>
            </a:endParaRPr>
          </a:p>
        </p:txBody>
      </p:sp>
      <p:grpSp>
        <p:nvGrpSpPr>
          <p:cNvPr id="371" name="그룹 61">
            <a:extLst>
              <a:ext uri="{FF2B5EF4-FFF2-40B4-BE49-F238E27FC236}">
                <a16:creationId xmlns:a16="http://schemas.microsoft.com/office/drawing/2014/main" id="{89441A2C-6FBE-0C9C-82C8-17DBC7B66A58}"/>
              </a:ext>
            </a:extLst>
          </p:cNvPr>
          <p:cNvGrpSpPr/>
          <p:nvPr/>
        </p:nvGrpSpPr>
        <p:grpSpPr>
          <a:xfrm>
            <a:off x="1086083" y="3067868"/>
            <a:ext cx="977324" cy="451073"/>
            <a:chOff x="124290" y="965351"/>
            <a:chExt cx="468000" cy="216000"/>
          </a:xfrm>
          <a:solidFill>
            <a:srgbClr val="D2EDEE"/>
          </a:solidFill>
        </p:grpSpPr>
        <p:grpSp>
          <p:nvGrpSpPr>
            <p:cNvPr id="407" name="그룹 77">
              <a:extLst>
                <a:ext uri="{FF2B5EF4-FFF2-40B4-BE49-F238E27FC236}">
                  <a16:creationId xmlns:a16="http://schemas.microsoft.com/office/drawing/2014/main" id="{4A61D408-1434-5BEC-0747-EDA3BC4AEE2C}"/>
                </a:ext>
              </a:extLst>
            </p:cNvPr>
            <p:cNvGrpSpPr/>
            <p:nvPr/>
          </p:nvGrpSpPr>
          <p:grpSpPr>
            <a:xfrm>
              <a:off x="165625" y="1145419"/>
              <a:ext cx="385330" cy="35932"/>
              <a:chOff x="171427" y="1194206"/>
              <a:chExt cx="386277" cy="36000"/>
            </a:xfrm>
            <a:grpFill/>
          </p:grpSpPr>
          <p:sp>
            <p:nvSpPr>
              <p:cNvPr id="409" name="타원 508">
                <a:extLst>
                  <a:ext uri="{FF2B5EF4-FFF2-40B4-BE49-F238E27FC236}">
                    <a16:creationId xmlns:a16="http://schemas.microsoft.com/office/drawing/2014/main" id="{17AE73F3-0905-6DBC-37F2-9FC0C9DCD5A9}"/>
                  </a:ext>
                </a:extLst>
              </p:cNvPr>
              <p:cNvSpPr/>
              <p:nvPr/>
            </p:nvSpPr>
            <p:spPr>
              <a:xfrm>
                <a:off x="171427" y="1194206"/>
                <a:ext cx="36000" cy="36000"/>
              </a:xfrm>
              <a:prstGeom prst="ellipse">
                <a:avLst/>
              </a:prstGeom>
              <a:grpFill/>
              <a:ln w="1905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ko-KR" altLang="en-US" sz="2000" b="0" i="0" u="none" strike="noStrike" kern="0" cap="none" spc="0" normalizeH="0" baseline="0" noProof="0">
                  <a:ln>
                    <a:noFill/>
                  </a:ln>
                  <a:solidFill>
                    <a:prstClr val="black"/>
                  </a:solidFill>
                  <a:effectLst/>
                  <a:uLnTx/>
                  <a:uFillTx/>
                  <a:ea typeface="맑은 고딕" panose="020B0503020000020004" pitchFamily="34" charset="-127"/>
                  <a:cs typeface="+mn-cs"/>
                </a:endParaRPr>
              </a:p>
            </p:txBody>
          </p:sp>
          <p:sp>
            <p:nvSpPr>
              <p:cNvPr id="410" name="타원 509">
                <a:extLst>
                  <a:ext uri="{FF2B5EF4-FFF2-40B4-BE49-F238E27FC236}">
                    <a16:creationId xmlns:a16="http://schemas.microsoft.com/office/drawing/2014/main" id="{81C2E3EB-49BC-947E-B05F-416D65E96D98}"/>
                  </a:ext>
                </a:extLst>
              </p:cNvPr>
              <p:cNvSpPr/>
              <p:nvPr/>
            </p:nvSpPr>
            <p:spPr>
              <a:xfrm>
                <a:off x="288186" y="1194206"/>
                <a:ext cx="36000" cy="36000"/>
              </a:xfrm>
              <a:prstGeom prst="ellipse">
                <a:avLst/>
              </a:prstGeom>
              <a:grpFill/>
              <a:ln w="1905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ko-KR" altLang="en-US" sz="2000" b="0" i="0" u="none" strike="noStrike" kern="0" cap="none" spc="0" normalizeH="0" baseline="0" noProof="0">
                  <a:ln>
                    <a:noFill/>
                  </a:ln>
                  <a:solidFill>
                    <a:prstClr val="black"/>
                  </a:solidFill>
                  <a:effectLst/>
                  <a:uLnTx/>
                  <a:uFillTx/>
                  <a:ea typeface="맑은 고딕" panose="020B0503020000020004" pitchFamily="34" charset="-127"/>
                  <a:cs typeface="+mn-cs"/>
                </a:endParaRPr>
              </a:p>
            </p:txBody>
          </p:sp>
          <p:sp>
            <p:nvSpPr>
              <p:cNvPr id="411" name="타원 510">
                <a:extLst>
                  <a:ext uri="{FF2B5EF4-FFF2-40B4-BE49-F238E27FC236}">
                    <a16:creationId xmlns:a16="http://schemas.microsoft.com/office/drawing/2014/main" id="{A90356D8-D49E-1FDB-7BA6-19C271125D67}"/>
                  </a:ext>
                </a:extLst>
              </p:cNvPr>
              <p:cNvSpPr/>
              <p:nvPr/>
            </p:nvSpPr>
            <p:spPr>
              <a:xfrm>
                <a:off x="404945" y="1194206"/>
                <a:ext cx="36000" cy="36000"/>
              </a:xfrm>
              <a:prstGeom prst="ellipse">
                <a:avLst/>
              </a:prstGeom>
              <a:grpFill/>
              <a:ln w="1905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ko-KR" altLang="en-US" sz="2000" b="0" i="0" u="none" strike="noStrike" kern="0" cap="none" spc="0" normalizeH="0" baseline="0" noProof="0">
                  <a:ln>
                    <a:noFill/>
                  </a:ln>
                  <a:solidFill>
                    <a:prstClr val="black"/>
                  </a:solidFill>
                  <a:effectLst/>
                  <a:uLnTx/>
                  <a:uFillTx/>
                  <a:ea typeface="맑은 고딕" panose="020B0503020000020004" pitchFamily="34" charset="-127"/>
                  <a:cs typeface="+mn-cs"/>
                </a:endParaRPr>
              </a:p>
            </p:txBody>
          </p:sp>
          <p:sp>
            <p:nvSpPr>
              <p:cNvPr id="412" name="타원 63">
                <a:extLst>
                  <a:ext uri="{FF2B5EF4-FFF2-40B4-BE49-F238E27FC236}">
                    <a16:creationId xmlns:a16="http://schemas.microsoft.com/office/drawing/2014/main" id="{C9FE6502-EF94-42F6-AD41-5F6E7B20E248}"/>
                  </a:ext>
                </a:extLst>
              </p:cNvPr>
              <p:cNvSpPr/>
              <p:nvPr/>
            </p:nvSpPr>
            <p:spPr>
              <a:xfrm>
                <a:off x="521704" y="1194206"/>
                <a:ext cx="36000" cy="36000"/>
              </a:xfrm>
              <a:prstGeom prst="ellipse">
                <a:avLst/>
              </a:prstGeom>
              <a:grpFill/>
              <a:ln w="1905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ko-KR" altLang="en-US" sz="2000" b="0" i="0" u="none" strike="noStrike" kern="0" cap="none" spc="0" normalizeH="0" baseline="0" noProof="0">
                  <a:ln>
                    <a:noFill/>
                  </a:ln>
                  <a:solidFill>
                    <a:prstClr val="black"/>
                  </a:solidFill>
                  <a:effectLst/>
                  <a:uLnTx/>
                  <a:uFillTx/>
                  <a:ea typeface="맑은 고딕" panose="020B0503020000020004" pitchFamily="34" charset="-127"/>
                  <a:cs typeface="+mn-cs"/>
                </a:endParaRPr>
              </a:p>
            </p:txBody>
          </p:sp>
        </p:grpSp>
        <p:sp>
          <p:nvSpPr>
            <p:cNvPr id="408" name="직사각형 495">
              <a:extLst>
                <a:ext uri="{FF2B5EF4-FFF2-40B4-BE49-F238E27FC236}">
                  <a16:creationId xmlns:a16="http://schemas.microsoft.com/office/drawing/2014/main" id="{594EBFC0-9A8A-6E96-AC39-C445938BFE2F}"/>
                </a:ext>
              </a:extLst>
            </p:cNvPr>
            <p:cNvSpPr/>
            <p:nvPr/>
          </p:nvSpPr>
          <p:spPr>
            <a:xfrm>
              <a:off x="124290" y="965351"/>
              <a:ext cx="468000" cy="216000"/>
            </a:xfrm>
            <a:prstGeom prst="rect">
              <a:avLst/>
            </a:prstGeom>
            <a:grpFill/>
            <a:ln w="19050" cap="flat" cmpd="sng" algn="ctr">
              <a:solidFill>
                <a:sysClr val="windowText" lastClr="000000"/>
              </a:solid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a:ln>
                    <a:noFill/>
                  </a:ln>
                  <a:solidFill>
                    <a:prstClr val="black"/>
                  </a:solidFill>
                  <a:effectLst/>
                  <a:uLnTx/>
                  <a:uFillTx/>
                  <a:ea typeface="맑은 고딕" panose="020B0503020000020004" pitchFamily="34" charset="-127"/>
                  <a:cs typeface="arial" panose="020B0604020202020204" pitchFamily="34" charset="0"/>
                </a:rPr>
                <a:t>Portals</a:t>
              </a:r>
              <a:endParaRPr kumimoji="0" lang="ko-KR" altLang="en-US" sz="2000" b="0" i="0" u="none" strike="noStrike" kern="0" cap="none" spc="0" normalizeH="0" baseline="0" noProof="0">
                <a:ln>
                  <a:noFill/>
                </a:ln>
                <a:solidFill>
                  <a:prstClr val="black"/>
                </a:solidFill>
                <a:effectLst/>
                <a:uLnTx/>
                <a:uFillTx/>
                <a:ea typeface="맑은 고딕" panose="020B0503020000020004" pitchFamily="34" charset="-127"/>
                <a:cs typeface="arial" panose="020B0604020202020204" pitchFamily="34" charset="0"/>
              </a:endParaRPr>
            </a:p>
          </p:txBody>
        </p:sp>
      </p:grpSp>
      <p:cxnSp>
        <p:nvCxnSpPr>
          <p:cNvPr id="372" name="직선 화살표 연결선 244">
            <a:extLst>
              <a:ext uri="{FF2B5EF4-FFF2-40B4-BE49-F238E27FC236}">
                <a16:creationId xmlns:a16="http://schemas.microsoft.com/office/drawing/2014/main" id="{0A51A011-D3DA-B907-C452-77F77EEA7E9D}"/>
              </a:ext>
            </a:extLst>
          </p:cNvPr>
          <p:cNvCxnSpPr>
            <a:cxnSpLocks/>
          </p:cNvCxnSpPr>
          <p:nvPr/>
        </p:nvCxnSpPr>
        <p:spPr>
          <a:xfrm>
            <a:off x="5767372" y="4224289"/>
            <a:ext cx="526252" cy="0"/>
          </a:xfrm>
          <a:prstGeom prst="straightConnector1">
            <a:avLst/>
          </a:prstGeom>
          <a:noFill/>
          <a:ln w="19050" cap="rnd" cmpd="sng" algn="ctr">
            <a:solidFill>
              <a:sysClr val="windowText" lastClr="000000"/>
            </a:solidFill>
            <a:prstDash val="solid"/>
            <a:miter lim="800000"/>
            <a:tailEnd type="triangle"/>
          </a:ln>
          <a:effectLst/>
        </p:spPr>
      </p:cxnSp>
      <p:sp>
        <p:nvSpPr>
          <p:cNvPr id="373" name="직사각형 2">
            <a:extLst>
              <a:ext uri="{FF2B5EF4-FFF2-40B4-BE49-F238E27FC236}">
                <a16:creationId xmlns:a16="http://schemas.microsoft.com/office/drawing/2014/main" id="{0D41169A-4F57-03AF-FB61-F6266063D881}"/>
              </a:ext>
            </a:extLst>
          </p:cNvPr>
          <p:cNvSpPr/>
          <p:nvPr/>
        </p:nvSpPr>
        <p:spPr>
          <a:xfrm>
            <a:off x="1086083" y="1336348"/>
            <a:ext cx="10019835" cy="375894"/>
          </a:xfrm>
          <a:prstGeom prst="rect">
            <a:avLst/>
          </a:prstGeom>
          <a:solidFill>
            <a:srgbClr val="DDDDDD"/>
          </a:solidFill>
          <a:ln w="19050" cap="flat" cmpd="sng" algn="ctr">
            <a:solidFill>
              <a:sysClr val="windowText" lastClr="000000"/>
            </a:solid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a:ln>
                  <a:noFill/>
                </a:ln>
                <a:solidFill>
                  <a:prstClr val="black"/>
                </a:solidFill>
                <a:effectLst/>
                <a:uLnTx/>
                <a:uFillTx/>
                <a:ea typeface="맑은 고딕" panose="020B0503020000020004" pitchFamily="34" charset="-127"/>
                <a:cs typeface="arial" panose="020B0604020202020204" pitchFamily="34" charset="0"/>
              </a:rPr>
              <a:t>I/O fabric interface</a:t>
            </a:r>
            <a:endParaRPr kumimoji="0" lang="ko-KR" altLang="en-US" sz="2000" b="0" i="0" u="none" strike="noStrike" kern="0" cap="none" spc="0" normalizeH="0" baseline="0" noProof="0">
              <a:ln>
                <a:noFill/>
              </a:ln>
              <a:solidFill>
                <a:prstClr val="black"/>
              </a:solidFill>
              <a:effectLst/>
              <a:uLnTx/>
              <a:uFillTx/>
              <a:ea typeface="맑은 고딕" panose="020B0503020000020004" pitchFamily="34" charset="-127"/>
              <a:cs typeface="arial" panose="020B0604020202020204" pitchFamily="34" charset="0"/>
            </a:endParaRPr>
          </a:p>
        </p:txBody>
      </p:sp>
      <p:cxnSp>
        <p:nvCxnSpPr>
          <p:cNvPr id="374" name="직선 화살표 연결선 405">
            <a:extLst>
              <a:ext uri="{FF2B5EF4-FFF2-40B4-BE49-F238E27FC236}">
                <a16:creationId xmlns:a16="http://schemas.microsoft.com/office/drawing/2014/main" id="{BAF760AD-736A-8CB3-7B9B-9F9594B455FA}"/>
              </a:ext>
            </a:extLst>
          </p:cNvPr>
          <p:cNvCxnSpPr>
            <a:cxnSpLocks/>
          </p:cNvCxnSpPr>
          <p:nvPr/>
        </p:nvCxnSpPr>
        <p:spPr>
          <a:xfrm>
            <a:off x="7576435" y="3089131"/>
            <a:ext cx="0" cy="645828"/>
          </a:xfrm>
          <a:prstGeom prst="straightConnector1">
            <a:avLst/>
          </a:prstGeom>
          <a:noFill/>
          <a:ln w="19050" cap="rnd" cmpd="sng" algn="ctr">
            <a:solidFill>
              <a:srgbClr val="E7E6E6">
                <a:lumMod val="75000"/>
              </a:srgbClr>
            </a:solidFill>
            <a:prstDash val="solid"/>
            <a:miter lim="800000"/>
            <a:headEnd type="arrow" w="sm" len="sm"/>
            <a:tailEnd type="arrow" w="sm" len="sm"/>
          </a:ln>
          <a:effectLst/>
        </p:spPr>
      </p:cxnSp>
      <p:cxnSp>
        <p:nvCxnSpPr>
          <p:cNvPr id="375" name="직선 화살표 연결선 38">
            <a:extLst>
              <a:ext uri="{FF2B5EF4-FFF2-40B4-BE49-F238E27FC236}">
                <a16:creationId xmlns:a16="http://schemas.microsoft.com/office/drawing/2014/main" id="{970FF0D0-B307-9E15-AAEE-5A453DC29854}"/>
              </a:ext>
            </a:extLst>
          </p:cNvPr>
          <p:cNvCxnSpPr>
            <a:cxnSpLocks/>
          </p:cNvCxnSpPr>
          <p:nvPr/>
        </p:nvCxnSpPr>
        <p:spPr>
          <a:xfrm>
            <a:off x="7576435" y="1720432"/>
            <a:ext cx="0" cy="977324"/>
          </a:xfrm>
          <a:prstGeom prst="straightConnector1">
            <a:avLst/>
          </a:prstGeom>
          <a:noFill/>
          <a:ln w="19050" cap="rnd" cmpd="sng" algn="ctr">
            <a:solidFill>
              <a:srgbClr val="E7E6E6">
                <a:lumMod val="75000"/>
              </a:srgbClr>
            </a:solidFill>
            <a:prstDash val="solid"/>
            <a:miter lim="800000"/>
            <a:headEnd type="arrow" w="sm" len="sm"/>
            <a:tailEnd type="arrow" w="sm" len="sm"/>
          </a:ln>
          <a:effectLst/>
        </p:spPr>
      </p:cxnSp>
      <p:sp>
        <p:nvSpPr>
          <p:cNvPr id="376" name="직사각형 4">
            <a:extLst>
              <a:ext uri="{FF2B5EF4-FFF2-40B4-BE49-F238E27FC236}">
                <a16:creationId xmlns:a16="http://schemas.microsoft.com/office/drawing/2014/main" id="{B0B6F4E5-6D04-CE33-09CD-7103B8459E4A}"/>
              </a:ext>
            </a:extLst>
          </p:cNvPr>
          <p:cNvSpPr/>
          <p:nvPr/>
        </p:nvSpPr>
        <p:spPr>
          <a:xfrm>
            <a:off x="6824647" y="2713237"/>
            <a:ext cx="1503576" cy="375894"/>
          </a:xfrm>
          <a:prstGeom prst="rect">
            <a:avLst/>
          </a:prstGeom>
          <a:solidFill>
            <a:srgbClr val="E2F0D9"/>
          </a:solidFill>
          <a:ln w="19050" cap="flat" cmpd="sng" algn="ctr">
            <a:solidFill>
              <a:sysClr val="windowText" lastClr="000000"/>
            </a:solid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a:ln>
                  <a:noFill/>
                </a:ln>
                <a:solidFill>
                  <a:prstClr val="black"/>
                </a:solidFill>
                <a:effectLst/>
                <a:uLnTx/>
                <a:uFillTx/>
                <a:ea typeface="맑은 고딕" panose="020B0503020000020004" pitchFamily="34" charset="-127"/>
                <a:cs typeface="arial" panose="020B0604020202020204" pitchFamily="34" charset="0"/>
              </a:rPr>
              <a:t>ATC</a:t>
            </a:r>
            <a:endParaRPr kumimoji="0" lang="ko-KR" altLang="en-US" sz="2000" b="0" i="0" u="none" strike="noStrike" kern="0" cap="none" spc="0" normalizeH="0" baseline="0" noProof="0">
              <a:ln>
                <a:noFill/>
              </a:ln>
              <a:solidFill>
                <a:prstClr val="black"/>
              </a:solidFill>
              <a:effectLst/>
              <a:uLnTx/>
              <a:uFillTx/>
              <a:ea typeface="맑은 고딕" panose="020B0503020000020004" pitchFamily="34" charset="-127"/>
              <a:cs typeface="arial" panose="020B0604020202020204" pitchFamily="34" charset="0"/>
            </a:endParaRPr>
          </a:p>
        </p:txBody>
      </p:sp>
      <p:sp>
        <p:nvSpPr>
          <p:cNvPr id="377" name="직사각형 36">
            <a:extLst>
              <a:ext uri="{FF2B5EF4-FFF2-40B4-BE49-F238E27FC236}">
                <a16:creationId xmlns:a16="http://schemas.microsoft.com/office/drawing/2014/main" id="{AC05D9BD-C260-04B1-F27F-0C00DDC51BC8}"/>
              </a:ext>
            </a:extLst>
          </p:cNvPr>
          <p:cNvSpPr/>
          <p:nvPr/>
        </p:nvSpPr>
        <p:spPr>
          <a:xfrm>
            <a:off x="6824647" y="1945969"/>
            <a:ext cx="1503576" cy="526251"/>
          </a:xfrm>
          <a:prstGeom prst="rect">
            <a:avLst/>
          </a:prstGeom>
          <a:solidFill>
            <a:srgbClr val="DDDDDD"/>
          </a:solidFill>
          <a:ln w="19050" cap="flat" cmpd="sng" algn="ctr">
            <a:solidFill>
              <a:sysClr val="windowText" lastClr="000000"/>
            </a:solidFill>
            <a:prstDash val="solid"/>
            <a:miter lim="800000"/>
          </a:ln>
          <a:effectLst/>
        </p:spPr>
        <p:txBody>
          <a:bodyPr lIns="0" tIns="18000" rIns="0" bIns="0" rtlCol="0" anchor="ctr"/>
          <a:lstStyle/>
          <a:p>
            <a:pPr marL="0" marR="0" lvl="0" indent="0" algn="ctr" defTabSz="457200" eaLnBrk="1" fontAlgn="auto" latinLnBrk="0" hangingPunct="1">
              <a:lnSpc>
                <a:spcPct val="80000"/>
              </a:lnSpc>
              <a:spcBef>
                <a:spcPts val="0"/>
              </a:spcBef>
              <a:spcAft>
                <a:spcPts val="0"/>
              </a:spcAft>
              <a:buClrTx/>
              <a:buSzTx/>
              <a:buFontTx/>
              <a:buNone/>
              <a:tabLst/>
              <a:defRPr/>
            </a:pPr>
            <a:r>
              <a:rPr kumimoji="0" lang="en-US" altLang="ko-KR" sz="2000" b="0" i="1" u="none" strike="noStrike" kern="0" cap="none" spc="0" normalizeH="0" baseline="0" noProof="0">
                <a:ln>
                  <a:noFill/>
                </a:ln>
                <a:solidFill>
                  <a:prstClr val="black"/>
                </a:solidFill>
                <a:effectLst/>
                <a:uLnTx/>
                <a:uFillTx/>
                <a:ea typeface="맑은 고딕" panose="020B0503020000020004" pitchFamily="34" charset="-127"/>
                <a:cs typeface="arial" panose="020B0604020202020204" pitchFamily="34" charset="0"/>
              </a:rPr>
              <a:t>Address translation</a:t>
            </a:r>
            <a:endParaRPr kumimoji="0" lang="ko-KR" altLang="en-US" sz="2000" b="0" i="1" u="none" strike="noStrike" kern="0" cap="none" spc="0" normalizeH="0" baseline="0" noProof="0">
              <a:ln>
                <a:noFill/>
              </a:ln>
              <a:solidFill>
                <a:prstClr val="black"/>
              </a:solidFill>
              <a:effectLst/>
              <a:uLnTx/>
              <a:uFillTx/>
              <a:ea typeface="맑은 고딕" panose="020B0503020000020004" pitchFamily="34" charset="-127"/>
              <a:cs typeface="arial" panose="020B0604020202020204" pitchFamily="34" charset="0"/>
            </a:endParaRPr>
          </a:p>
        </p:txBody>
      </p:sp>
      <p:cxnSp>
        <p:nvCxnSpPr>
          <p:cNvPr id="380" name="직선 화살표 연결선 27">
            <a:extLst>
              <a:ext uri="{FF2B5EF4-FFF2-40B4-BE49-F238E27FC236}">
                <a16:creationId xmlns:a16="http://schemas.microsoft.com/office/drawing/2014/main" id="{0B88154E-DFF9-6E53-8294-9CB32AA7C441}"/>
              </a:ext>
            </a:extLst>
          </p:cNvPr>
          <p:cNvCxnSpPr>
            <a:cxnSpLocks/>
          </p:cNvCxnSpPr>
          <p:nvPr/>
        </p:nvCxnSpPr>
        <p:spPr>
          <a:xfrm>
            <a:off x="9601490" y="1720432"/>
            <a:ext cx="0" cy="977324"/>
          </a:xfrm>
          <a:prstGeom prst="straightConnector1">
            <a:avLst/>
          </a:prstGeom>
          <a:noFill/>
          <a:ln w="19050" cap="rnd" cmpd="sng" algn="ctr">
            <a:solidFill>
              <a:srgbClr val="E7E6E6">
                <a:lumMod val="75000"/>
              </a:srgbClr>
            </a:solidFill>
            <a:prstDash val="solid"/>
            <a:miter lim="800000"/>
            <a:headEnd type="arrow" w="sm" len="sm"/>
            <a:tailEnd type="arrow" w="sm" len="sm"/>
          </a:ln>
          <a:effectLst/>
        </p:spPr>
      </p:cxnSp>
      <p:sp>
        <p:nvSpPr>
          <p:cNvPr id="381" name="직사각형 5">
            <a:extLst>
              <a:ext uri="{FF2B5EF4-FFF2-40B4-BE49-F238E27FC236}">
                <a16:creationId xmlns:a16="http://schemas.microsoft.com/office/drawing/2014/main" id="{35FF8047-B52D-ECF2-6ACF-14A154023C11}"/>
              </a:ext>
            </a:extLst>
          </p:cNvPr>
          <p:cNvSpPr/>
          <p:nvPr/>
        </p:nvSpPr>
        <p:spPr>
          <a:xfrm>
            <a:off x="8699345" y="2713237"/>
            <a:ext cx="1804291" cy="375894"/>
          </a:xfrm>
          <a:prstGeom prst="rect">
            <a:avLst/>
          </a:prstGeom>
          <a:solidFill>
            <a:srgbClr val="E2F0D9"/>
          </a:solidFill>
          <a:ln w="19050" cap="flat" cmpd="sng" algn="ctr">
            <a:solidFill>
              <a:sysClr val="windowText" lastClr="000000"/>
            </a:solid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a:ln>
                  <a:noFill/>
                </a:ln>
                <a:solidFill>
                  <a:prstClr val="black"/>
                </a:solidFill>
                <a:effectLst/>
                <a:uLnTx/>
                <a:uFillTx/>
                <a:ea typeface="맑은 고딕" panose="020B0503020000020004" pitchFamily="34" charset="-127"/>
                <a:cs typeface="arial" panose="020B0604020202020204" pitchFamily="34" charset="0"/>
              </a:rPr>
              <a:t>Memory R/W</a:t>
            </a:r>
            <a:endParaRPr kumimoji="0" lang="ko-KR" altLang="en-US" sz="2000" b="0" i="0" u="none" strike="noStrike" kern="0" cap="none" spc="0" normalizeH="0" baseline="0" noProof="0">
              <a:ln>
                <a:noFill/>
              </a:ln>
              <a:solidFill>
                <a:prstClr val="black"/>
              </a:solidFill>
              <a:effectLst/>
              <a:uLnTx/>
              <a:uFillTx/>
              <a:ea typeface="맑은 고딕" panose="020B0503020000020004" pitchFamily="34" charset="-127"/>
              <a:cs typeface="arial" panose="020B0604020202020204" pitchFamily="34" charset="0"/>
            </a:endParaRPr>
          </a:p>
        </p:txBody>
      </p:sp>
      <p:sp>
        <p:nvSpPr>
          <p:cNvPr id="382" name="직사각형 460">
            <a:extLst>
              <a:ext uri="{FF2B5EF4-FFF2-40B4-BE49-F238E27FC236}">
                <a16:creationId xmlns:a16="http://schemas.microsoft.com/office/drawing/2014/main" id="{F27D3AD3-7EF6-152B-1B59-B84313F1FD55}"/>
              </a:ext>
            </a:extLst>
          </p:cNvPr>
          <p:cNvSpPr/>
          <p:nvPr/>
        </p:nvSpPr>
        <p:spPr>
          <a:xfrm>
            <a:off x="8699345" y="1945969"/>
            <a:ext cx="1804291" cy="526251"/>
          </a:xfrm>
          <a:prstGeom prst="rect">
            <a:avLst/>
          </a:prstGeom>
          <a:solidFill>
            <a:srgbClr val="DDDDDD"/>
          </a:solidFill>
          <a:ln w="19050" cap="flat" cmpd="sng" algn="ctr">
            <a:solidFill>
              <a:sysClr val="windowText" lastClr="000000"/>
            </a:solidFill>
            <a:prstDash val="solid"/>
            <a:miter lim="800000"/>
          </a:ln>
          <a:effectLst/>
        </p:spPr>
        <p:txBody>
          <a:bodyPr lIns="0" tIns="18000" rIns="0" bIns="0" rtlCol="0" anchor="ctr"/>
          <a:lstStyle/>
          <a:p>
            <a:pPr marL="0" marR="0" lvl="0" indent="0" algn="ctr" defTabSz="457200" eaLnBrk="1" fontAlgn="auto" latinLnBrk="0" hangingPunct="1">
              <a:lnSpc>
                <a:spcPct val="80000"/>
              </a:lnSpc>
              <a:spcBef>
                <a:spcPts val="0"/>
              </a:spcBef>
              <a:spcAft>
                <a:spcPts val="0"/>
              </a:spcAft>
              <a:buClrTx/>
              <a:buSzTx/>
              <a:buFontTx/>
              <a:buNone/>
              <a:tabLst/>
              <a:defRPr/>
            </a:pPr>
            <a:r>
              <a:rPr kumimoji="0" lang="en-US" altLang="ko-KR" sz="2000" b="0" i="1" u="none" strike="noStrike" kern="0" cap="none" spc="0" normalizeH="0" baseline="0" noProof="0">
                <a:ln>
                  <a:noFill/>
                </a:ln>
                <a:solidFill>
                  <a:prstClr val="black"/>
                </a:solidFill>
                <a:effectLst/>
                <a:uLnTx/>
                <a:uFillTx/>
                <a:ea typeface="맑은 고딕" panose="020B0503020000020004" pitchFamily="34" charset="-127"/>
                <a:cs typeface="arial" panose="020B0604020202020204" pitchFamily="34" charset="0"/>
              </a:rPr>
              <a:t>Memory access</a:t>
            </a:r>
            <a:endParaRPr kumimoji="0" lang="ko-KR" altLang="en-US" sz="2000" b="0" i="1" u="none" strike="noStrike" kern="0" cap="none" spc="0" normalizeH="0" baseline="0" noProof="0">
              <a:ln>
                <a:noFill/>
              </a:ln>
              <a:solidFill>
                <a:prstClr val="black"/>
              </a:solidFill>
              <a:effectLst/>
              <a:uLnTx/>
              <a:uFillTx/>
              <a:ea typeface="맑은 고딕" panose="020B0503020000020004" pitchFamily="34" charset="-127"/>
              <a:cs typeface="arial" panose="020B0604020202020204" pitchFamily="34" charset="0"/>
            </a:endParaRPr>
          </a:p>
        </p:txBody>
      </p:sp>
      <p:cxnSp>
        <p:nvCxnSpPr>
          <p:cNvPr id="383" name="직선 화살표 연결선 454">
            <a:extLst>
              <a:ext uri="{FF2B5EF4-FFF2-40B4-BE49-F238E27FC236}">
                <a16:creationId xmlns:a16="http://schemas.microsoft.com/office/drawing/2014/main" id="{E883907E-7C07-85B2-66CC-5A3AD7C025D9}"/>
              </a:ext>
            </a:extLst>
          </p:cNvPr>
          <p:cNvCxnSpPr>
            <a:cxnSpLocks/>
          </p:cNvCxnSpPr>
          <p:nvPr/>
        </p:nvCxnSpPr>
        <p:spPr>
          <a:xfrm>
            <a:off x="9601490" y="3089131"/>
            <a:ext cx="0" cy="645828"/>
          </a:xfrm>
          <a:prstGeom prst="straightConnector1">
            <a:avLst/>
          </a:prstGeom>
          <a:noFill/>
          <a:ln w="19050" cap="rnd" cmpd="sng" algn="ctr">
            <a:solidFill>
              <a:srgbClr val="E7E6E6">
                <a:lumMod val="75000"/>
              </a:srgbClr>
            </a:solidFill>
            <a:prstDash val="solid"/>
            <a:miter lim="800000"/>
            <a:headEnd type="arrow" w="sm" len="sm"/>
            <a:tailEnd type="arrow" w="sm" len="sm"/>
          </a:ln>
          <a:effectLst/>
        </p:spPr>
      </p:cxnSp>
      <p:sp>
        <p:nvSpPr>
          <p:cNvPr id="384" name="직사각형 37">
            <a:extLst>
              <a:ext uri="{FF2B5EF4-FFF2-40B4-BE49-F238E27FC236}">
                <a16:creationId xmlns:a16="http://schemas.microsoft.com/office/drawing/2014/main" id="{A6F6F64E-F6F0-E0FB-0E6B-922DF7EC9E2B}"/>
              </a:ext>
            </a:extLst>
          </p:cNvPr>
          <p:cNvSpPr/>
          <p:nvPr/>
        </p:nvSpPr>
        <p:spPr>
          <a:xfrm>
            <a:off x="6293624" y="5161256"/>
            <a:ext cx="4210012" cy="375894"/>
          </a:xfrm>
          <a:prstGeom prst="rect">
            <a:avLst/>
          </a:prstGeom>
          <a:solidFill>
            <a:srgbClr val="4472C4">
              <a:lumMod val="20000"/>
              <a:lumOff val="80000"/>
            </a:srgbClr>
          </a:solidFill>
          <a:ln w="19050" cap="flat" cmpd="sng" algn="ctr">
            <a:solidFill>
              <a:sysClr val="windowText" lastClr="000000"/>
            </a:solid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a:ln>
                  <a:noFill/>
                </a:ln>
                <a:solidFill>
                  <a:prstClr val="black"/>
                </a:solidFill>
                <a:effectLst/>
                <a:uLnTx/>
                <a:uFillTx/>
                <a:ea typeface="맑은 고딕" panose="020B0503020000020004" pitchFamily="34" charset="-127"/>
                <a:cs typeface="arial" panose="020B0604020202020204" pitchFamily="34" charset="0"/>
              </a:rPr>
              <a:t>Engine 2</a:t>
            </a:r>
            <a:endParaRPr kumimoji="0" lang="ko-KR" altLang="en-US" sz="2000" b="0" i="0" u="none" strike="noStrike" kern="0" cap="none" spc="0" normalizeH="0" baseline="0" noProof="0">
              <a:ln>
                <a:noFill/>
              </a:ln>
              <a:solidFill>
                <a:prstClr val="black"/>
              </a:solidFill>
              <a:effectLst/>
              <a:uLnTx/>
              <a:uFillTx/>
              <a:ea typeface="맑은 고딕" panose="020B0503020000020004" pitchFamily="34" charset="-127"/>
              <a:cs typeface="arial" panose="020B0604020202020204" pitchFamily="34" charset="0"/>
            </a:endParaRPr>
          </a:p>
        </p:txBody>
      </p:sp>
      <p:sp>
        <p:nvSpPr>
          <p:cNvPr id="385" name="직사각형 40">
            <a:extLst>
              <a:ext uri="{FF2B5EF4-FFF2-40B4-BE49-F238E27FC236}">
                <a16:creationId xmlns:a16="http://schemas.microsoft.com/office/drawing/2014/main" id="{BA5AE7CA-3A9C-5909-AFCD-466CAE566766}"/>
              </a:ext>
            </a:extLst>
          </p:cNvPr>
          <p:cNvSpPr/>
          <p:nvPr/>
        </p:nvSpPr>
        <p:spPr>
          <a:xfrm>
            <a:off x="6293624" y="5878224"/>
            <a:ext cx="4210012" cy="375894"/>
          </a:xfrm>
          <a:prstGeom prst="rect">
            <a:avLst/>
          </a:prstGeom>
          <a:solidFill>
            <a:srgbClr val="4472C4">
              <a:lumMod val="20000"/>
              <a:lumOff val="80000"/>
            </a:srgbClr>
          </a:solidFill>
          <a:ln w="19050" cap="flat" cmpd="sng" algn="ctr">
            <a:solidFill>
              <a:sysClr val="windowText" lastClr="000000"/>
            </a:solid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a:ln>
                  <a:noFill/>
                </a:ln>
                <a:solidFill>
                  <a:prstClr val="black"/>
                </a:solidFill>
                <a:effectLst/>
                <a:uLnTx/>
                <a:uFillTx/>
                <a:ea typeface="맑은 고딕" panose="020B0503020000020004" pitchFamily="34" charset="-127"/>
                <a:cs typeface="arial" panose="020B0604020202020204" pitchFamily="34" charset="0"/>
              </a:rPr>
              <a:t>Engine </a:t>
            </a:r>
            <a:r>
              <a:rPr kumimoji="0" lang="en-US" altLang="ko-KR" sz="2000" b="0" i="1" u="none" strike="noStrike" kern="0" cap="none" spc="0" normalizeH="0" baseline="0" noProof="0">
                <a:ln>
                  <a:noFill/>
                </a:ln>
                <a:solidFill>
                  <a:prstClr val="black"/>
                </a:solidFill>
                <a:effectLst/>
                <a:uLnTx/>
                <a:uFillTx/>
                <a:ea typeface="맑은 고딕" panose="020B0503020000020004" pitchFamily="34" charset="-127"/>
                <a:cs typeface="arial" panose="020B0604020202020204" pitchFamily="34" charset="0"/>
              </a:rPr>
              <a:t>M</a:t>
            </a:r>
            <a:endParaRPr kumimoji="0" lang="ko-KR" altLang="en-US" sz="2000" b="0" i="1" u="none" strike="noStrike" kern="0" cap="none" spc="0" normalizeH="0" baseline="0" noProof="0">
              <a:ln>
                <a:noFill/>
              </a:ln>
              <a:solidFill>
                <a:prstClr val="black"/>
              </a:solidFill>
              <a:effectLst/>
              <a:uLnTx/>
              <a:uFillTx/>
              <a:ea typeface="맑은 고딕" panose="020B0503020000020004" pitchFamily="34" charset="-127"/>
              <a:cs typeface="arial" panose="020B0604020202020204" pitchFamily="34" charset="0"/>
            </a:endParaRPr>
          </a:p>
        </p:txBody>
      </p:sp>
      <p:sp>
        <p:nvSpPr>
          <p:cNvPr id="386" name="TextBox 385">
            <a:extLst>
              <a:ext uri="{FF2B5EF4-FFF2-40B4-BE49-F238E27FC236}">
                <a16:creationId xmlns:a16="http://schemas.microsoft.com/office/drawing/2014/main" id="{DDE44CE1-DCD8-5D2F-F264-EB7BBAA9234A}"/>
              </a:ext>
            </a:extLst>
          </p:cNvPr>
          <p:cNvSpPr txBox="1"/>
          <p:nvPr/>
        </p:nvSpPr>
        <p:spPr>
          <a:xfrm>
            <a:off x="7944842" y="5386321"/>
            <a:ext cx="487635" cy="646331"/>
          </a:xfrm>
          <a:prstGeom prst="rect">
            <a:avLst/>
          </a:prstGeom>
          <a:noFill/>
          <a:ln w="19050">
            <a:noFill/>
          </a:ln>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altLang="ko-KR" sz="3600" b="0" i="0" u="none" strike="noStrike" kern="0" cap="none" spc="0" normalizeH="0" baseline="0" noProof="0">
                <a:ln>
                  <a:noFill/>
                </a:ln>
                <a:solidFill>
                  <a:prstClr val="black"/>
                </a:solidFill>
                <a:effectLst/>
                <a:uLnTx/>
                <a:uFillTx/>
                <a:ea typeface="맑은 고딕" panose="020B0503020000020004" pitchFamily="34" charset="-127"/>
                <a:cs typeface="Arial" panose="020B0604020202020204" pitchFamily="34" charset="0"/>
              </a:rPr>
              <a:t>···</a:t>
            </a:r>
            <a:endParaRPr kumimoji="0" lang="ko-KR" altLang="en-US" sz="3600" b="0" i="0" u="none" strike="noStrike" kern="0" cap="none" spc="0" normalizeH="0" baseline="0" noProof="0">
              <a:ln>
                <a:noFill/>
              </a:ln>
              <a:solidFill>
                <a:prstClr val="black"/>
              </a:solidFill>
              <a:effectLst/>
              <a:uLnTx/>
              <a:uFillTx/>
              <a:ea typeface="맑은 고딕" panose="020B0503020000020004" pitchFamily="34" charset="-127"/>
              <a:cs typeface="Arial" panose="020B0604020202020204" pitchFamily="34" charset="0"/>
            </a:endParaRPr>
          </a:p>
        </p:txBody>
      </p:sp>
      <p:sp>
        <p:nvSpPr>
          <p:cNvPr id="387" name="TextBox 386">
            <a:extLst>
              <a:ext uri="{FF2B5EF4-FFF2-40B4-BE49-F238E27FC236}">
                <a16:creationId xmlns:a16="http://schemas.microsoft.com/office/drawing/2014/main" id="{51A3CF5E-FEFD-1DD3-0B7E-B4A06E565B54}"/>
              </a:ext>
            </a:extLst>
          </p:cNvPr>
          <p:cNvSpPr txBox="1"/>
          <p:nvPr/>
        </p:nvSpPr>
        <p:spPr>
          <a:xfrm>
            <a:off x="3528374" y="5386321"/>
            <a:ext cx="487635" cy="646331"/>
          </a:xfrm>
          <a:prstGeom prst="rect">
            <a:avLst/>
          </a:prstGeom>
          <a:noFill/>
          <a:ln w="19050">
            <a:noFill/>
          </a:ln>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altLang="ko-KR" sz="3600" b="0" i="0" u="none" strike="noStrike" kern="0" cap="none" spc="0" normalizeH="0" baseline="0" noProof="0">
                <a:ln>
                  <a:noFill/>
                </a:ln>
                <a:solidFill>
                  <a:prstClr val="black"/>
                </a:solidFill>
                <a:effectLst/>
                <a:uLnTx/>
                <a:uFillTx/>
                <a:ea typeface="맑은 고딕" panose="020B0503020000020004" pitchFamily="34" charset="-127"/>
                <a:cs typeface="Arial" panose="020B0604020202020204" pitchFamily="34" charset="0"/>
              </a:rPr>
              <a:t>···</a:t>
            </a:r>
            <a:endParaRPr kumimoji="0" lang="ko-KR" altLang="en-US" sz="3600" b="0" i="0" u="none" strike="noStrike" kern="0" cap="none" spc="0" normalizeH="0" baseline="0" noProof="0">
              <a:ln>
                <a:noFill/>
              </a:ln>
              <a:solidFill>
                <a:prstClr val="black"/>
              </a:solidFill>
              <a:effectLst/>
              <a:uLnTx/>
              <a:uFillTx/>
              <a:ea typeface="맑은 고딕" panose="020B0503020000020004" pitchFamily="34" charset="-127"/>
              <a:cs typeface="Arial" panose="020B0604020202020204" pitchFamily="34" charset="0"/>
            </a:endParaRPr>
          </a:p>
        </p:txBody>
      </p:sp>
      <p:grpSp>
        <p:nvGrpSpPr>
          <p:cNvPr id="388" name="그룹 62">
            <a:extLst>
              <a:ext uri="{FF2B5EF4-FFF2-40B4-BE49-F238E27FC236}">
                <a16:creationId xmlns:a16="http://schemas.microsoft.com/office/drawing/2014/main" id="{5943E45B-8042-AE4C-E97C-3A7BB4775DC6}"/>
              </a:ext>
            </a:extLst>
          </p:cNvPr>
          <p:cNvGrpSpPr/>
          <p:nvPr/>
        </p:nvGrpSpPr>
        <p:grpSpPr>
          <a:xfrm>
            <a:off x="4997076" y="3961148"/>
            <a:ext cx="516710" cy="2105023"/>
            <a:chOff x="1997102" y="1393106"/>
            <a:chExt cx="193431" cy="1008008"/>
          </a:xfrm>
        </p:grpSpPr>
        <p:grpSp>
          <p:nvGrpSpPr>
            <p:cNvPr id="398" name="그룹 24">
              <a:extLst>
                <a:ext uri="{FF2B5EF4-FFF2-40B4-BE49-F238E27FC236}">
                  <a16:creationId xmlns:a16="http://schemas.microsoft.com/office/drawing/2014/main" id="{CDA83DA5-96D4-1806-B000-86E609BDB068}"/>
                </a:ext>
              </a:extLst>
            </p:cNvPr>
            <p:cNvGrpSpPr/>
            <p:nvPr/>
          </p:nvGrpSpPr>
          <p:grpSpPr>
            <a:xfrm>
              <a:off x="1997102" y="1393106"/>
              <a:ext cx="193431" cy="252007"/>
              <a:chOff x="1943102" y="1377383"/>
              <a:chExt cx="121741" cy="252007"/>
            </a:xfrm>
          </p:grpSpPr>
          <p:cxnSp>
            <p:nvCxnSpPr>
              <p:cNvPr id="401" name="직선 화살표 연결선 84">
                <a:extLst>
                  <a:ext uri="{FF2B5EF4-FFF2-40B4-BE49-F238E27FC236}">
                    <a16:creationId xmlns:a16="http://schemas.microsoft.com/office/drawing/2014/main" id="{A95C1BB5-39EA-A42C-F275-806BB8BD0CCC}"/>
                  </a:ext>
                </a:extLst>
              </p:cNvPr>
              <p:cNvCxnSpPr>
                <a:cxnSpLocks/>
              </p:cNvCxnSpPr>
              <p:nvPr/>
            </p:nvCxnSpPr>
            <p:spPr>
              <a:xfrm>
                <a:off x="1943102" y="1377383"/>
                <a:ext cx="121741" cy="0"/>
              </a:xfrm>
              <a:prstGeom prst="straightConnector1">
                <a:avLst/>
              </a:prstGeom>
              <a:noFill/>
              <a:ln w="19050" cap="rnd" cmpd="sng" algn="ctr">
                <a:solidFill>
                  <a:sysClr val="windowText" lastClr="000000"/>
                </a:solidFill>
                <a:prstDash val="solid"/>
                <a:miter lim="800000"/>
                <a:tailEnd type="triangle"/>
              </a:ln>
              <a:effectLst/>
            </p:spPr>
          </p:cxnSp>
          <p:cxnSp>
            <p:nvCxnSpPr>
              <p:cNvPr id="402" name="직선 화살표 연결선 496">
                <a:extLst>
                  <a:ext uri="{FF2B5EF4-FFF2-40B4-BE49-F238E27FC236}">
                    <a16:creationId xmlns:a16="http://schemas.microsoft.com/office/drawing/2014/main" id="{F9876BF3-445B-0DE2-A188-BB3AA7339E0D}"/>
                  </a:ext>
                </a:extLst>
              </p:cNvPr>
              <p:cNvCxnSpPr>
                <a:cxnSpLocks/>
              </p:cNvCxnSpPr>
              <p:nvPr/>
            </p:nvCxnSpPr>
            <p:spPr>
              <a:xfrm>
                <a:off x="1943102" y="1629390"/>
                <a:ext cx="121741" cy="0"/>
              </a:xfrm>
              <a:prstGeom prst="straightConnector1">
                <a:avLst/>
              </a:prstGeom>
              <a:noFill/>
              <a:ln w="19050" cap="rnd" cmpd="sng" algn="ctr">
                <a:solidFill>
                  <a:sysClr val="windowText" lastClr="000000"/>
                </a:solidFill>
                <a:prstDash val="solid"/>
                <a:miter lim="800000"/>
                <a:tailEnd type="triangle"/>
              </a:ln>
              <a:effectLst/>
            </p:spPr>
          </p:cxnSp>
        </p:grpSp>
        <p:cxnSp>
          <p:nvCxnSpPr>
            <p:cNvPr id="399" name="직선 화살표 연결선 34">
              <a:extLst>
                <a:ext uri="{FF2B5EF4-FFF2-40B4-BE49-F238E27FC236}">
                  <a16:creationId xmlns:a16="http://schemas.microsoft.com/office/drawing/2014/main" id="{EAAEF5A3-1416-2D15-BB6B-CAA8EAC2F171}"/>
                </a:ext>
              </a:extLst>
            </p:cNvPr>
            <p:cNvCxnSpPr>
              <a:cxnSpLocks/>
            </p:cNvCxnSpPr>
            <p:nvPr/>
          </p:nvCxnSpPr>
          <p:spPr>
            <a:xfrm>
              <a:off x="1997102" y="2067313"/>
              <a:ext cx="193431" cy="0"/>
            </a:xfrm>
            <a:prstGeom prst="straightConnector1">
              <a:avLst/>
            </a:prstGeom>
            <a:noFill/>
            <a:ln w="19050" cap="rnd" cmpd="sng" algn="ctr">
              <a:solidFill>
                <a:sysClr val="windowText" lastClr="000000"/>
              </a:solidFill>
              <a:prstDash val="solid"/>
              <a:miter lim="800000"/>
              <a:tailEnd type="triangle"/>
            </a:ln>
            <a:effectLst/>
          </p:spPr>
        </p:cxnSp>
        <p:cxnSp>
          <p:nvCxnSpPr>
            <p:cNvPr id="400" name="직선 화살표 연결선 35">
              <a:extLst>
                <a:ext uri="{FF2B5EF4-FFF2-40B4-BE49-F238E27FC236}">
                  <a16:creationId xmlns:a16="http://schemas.microsoft.com/office/drawing/2014/main" id="{505BB55C-40B0-D2B0-3AD2-8B7A623CB479}"/>
                </a:ext>
              </a:extLst>
            </p:cNvPr>
            <p:cNvCxnSpPr>
              <a:cxnSpLocks/>
            </p:cNvCxnSpPr>
            <p:nvPr/>
          </p:nvCxnSpPr>
          <p:spPr>
            <a:xfrm>
              <a:off x="1997102" y="2401114"/>
              <a:ext cx="193431" cy="0"/>
            </a:xfrm>
            <a:prstGeom prst="straightConnector1">
              <a:avLst/>
            </a:prstGeom>
            <a:noFill/>
            <a:ln w="19050" cap="rnd" cmpd="sng" algn="ctr">
              <a:solidFill>
                <a:sysClr val="windowText" lastClr="000000"/>
              </a:solidFill>
              <a:prstDash val="solid"/>
              <a:miter lim="800000"/>
              <a:tailEnd type="triangle"/>
            </a:ln>
            <a:effectLst/>
          </p:spPr>
        </p:cxnSp>
      </p:grpSp>
      <p:cxnSp>
        <p:nvCxnSpPr>
          <p:cNvPr id="389" name="직선 화살표 연결선 39">
            <a:extLst>
              <a:ext uri="{FF2B5EF4-FFF2-40B4-BE49-F238E27FC236}">
                <a16:creationId xmlns:a16="http://schemas.microsoft.com/office/drawing/2014/main" id="{DBF64C33-6840-402B-ECAA-AD7859D34715}"/>
              </a:ext>
            </a:extLst>
          </p:cNvPr>
          <p:cNvCxnSpPr>
            <a:cxnSpLocks/>
          </p:cNvCxnSpPr>
          <p:nvPr/>
        </p:nvCxnSpPr>
        <p:spPr>
          <a:xfrm>
            <a:off x="5767372" y="5349203"/>
            <a:ext cx="526252" cy="0"/>
          </a:xfrm>
          <a:prstGeom prst="straightConnector1">
            <a:avLst/>
          </a:prstGeom>
          <a:noFill/>
          <a:ln w="19050" cap="rnd" cmpd="sng" algn="ctr">
            <a:solidFill>
              <a:sysClr val="windowText" lastClr="000000"/>
            </a:solidFill>
            <a:prstDash val="solid"/>
            <a:miter lim="800000"/>
            <a:tailEnd type="triangle"/>
          </a:ln>
          <a:effectLst/>
        </p:spPr>
      </p:cxnSp>
      <p:cxnSp>
        <p:nvCxnSpPr>
          <p:cNvPr id="390" name="직선 화살표 연결선 41">
            <a:extLst>
              <a:ext uri="{FF2B5EF4-FFF2-40B4-BE49-F238E27FC236}">
                <a16:creationId xmlns:a16="http://schemas.microsoft.com/office/drawing/2014/main" id="{15B1508D-8B9A-814E-BE6E-3CCDCD90E014}"/>
              </a:ext>
            </a:extLst>
          </p:cNvPr>
          <p:cNvCxnSpPr>
            <a:cxnSpLocks/>
          </p:cNvCxnSpPr>
          <p:nvPr/>
        </p:nvCxnSpPr>
        <p:spPr>
          <a:xfrm>
            <a:off x="5767372" y="6066171"/>
            <a:ext cx="526252" cy="0"/>
          </a:xfrm>
          <a:prstGeom prst="straightConnector1">
            <a:avLst/>
          </a:prstGeom>
          <a:noFill/>
          <a:ln w="19050" cap="rnd" cmpd="sng" algn="ctr">
            <a:solidFill>
              <a:sysClr val="windowText" lastClr="000000"/>
            </a:solidFill>
            <a:prstDash val="solid"/>
            <a:miter lim="800000"/>
            <a:tailEnd type="triangle"/>
          </a:ln>
          <a:effectLst/>
        </p:spPr>
      </p:cxnSp>
      <p:sp>
        <p:nvSpPr>
          <p:cNvPr id="391" name="직사각형 456">
            <a:extLst>
              <a:ext uri="{FF2B5EF4-FFF2-40B4-BE49-F238E27FC236}">
                <a16:creationId xmlns:a16="http://schemas.microsoft.com/office/drawing/2014/main" id="{9EA0FA24-87C1-0586-3F8C-15740077303D}"/>
              </a:ext>
            </a:extLst>
          </p:cNvPr>
          <p:cNvSpPr/>
          <p:nvPr/>
        </p:nvSpPr>
        <p:spPr>
          <a:xfrm rot="16200000">
            <a:off x="4461285" y="4825721"/>
            <a:ext cx="2480900" cy="375894"/>
          </a:xfrm>
          <a:prstGeom prst="rect">
            <a:avLst/>
          </a:prstGeom>
          <a:solidFill>
            <a:srgbClr val="ED7D31">
              <a:lumMod val="40000"/>
              <a:lumOff val="60000"/>
            </a:srgbClr>
          </a:solidFill>
          <a:ln w="19050" cap="flat" cmpd="sng" algn="ctr">
            <a:solidFill>
              <a:sysClr val="windowText" lastClr="000000"/>
            </a:solid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ko-KR" altLang="en-US" sz="2000" b="0" i="0" u="none" strike="noStrike" kern="0" cap="none" spc="0" normalizeH="0" baseline="0" noProof="0">
              <a:ln>
                <a:noFill/>
              </a:ln>
              <a:solidFill>
                <a:prstClr val="black"/>
              </a:solidFill>
              <a:effectLst/>
              <a:uLnTx/>
              <a:uFillTx/>
              <a:ea typeface="맑은 고딕" panose="020B0503020000020004" pitchFamily="34" charset="-127"/>
              <a:cs typeface="arial" panose="020B0604020202020204" pitchFamily="34" charset="0"/>
            </a:endParaRPr>
          </a:p>
        </p:txBody>
      </p:sp>
      <p:sp>
        <p:nvSpPr>
          <p:cNvPr id="392" name="직사각형 8">
            <a:extLst>
              <a:ext uri="{FF2B5EF4-FFF2-40B4-BE49-F238E27FC236}">
                <a16:creationId xmlns:a16="http://schemas.microsoft.com/office/drawing/2014/main" id="{CA464C29-B466-8FDF-A08D-FEA68A30FC39}"/>
              </a:ext>
            </a:extLst>
          </p:cNvPr>
          <p:cNvSpPr/>
          <p:nvPr/>
        </p:nvSpPr>
        <p:spPr>
          <a:xfrm>
            <a:off x="2704123" y="3773201"/>
            <a:ext cx="2405721" cy="375894"/>
          </a:xfrm>
          <a:prstGeom prst="rect">
            <a:avLst/>
          </a:prstGeom>
          <a:solidFill>
            <a:srgbClr val="FFF2CC"/>
          </a:solidFill>
          <a:ln w="19050" cap="flat" cmpd="sng" algn="ctr">
            <a:solidFill>
              <a:sysClr val="windowText" lastClr="000000"/>
            </a:solid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a:ln>
                  <a:noFill/>
                </a:ln>
                <a:solidFill>
                  <a:prstClr val="black"/>
                </a:solidFill>
                <a:effectLst/>
                <a:uLnTx/>
                <a:uFillTx/>
                <a:ea typeface="맑은 고딕" panose="020B0503020000020004" pitchFamily="34" charset="-127"/>
                <a:cs typeface="arial" panose="020B0604020202020204" pitchFamily="34" charset="0"/>
              </a:rPr>
              <a:t>WQ 1 (shared)</a:t>
            </a:r>
            <a:endParaRPr kumimoji="0" lang="ko-KR" altLang="en-US" sz="2000" b="0" i="0" u="none" strike="noStrike" kern="0" cap="none" spc="0" normalizeH="0" baseline="0" noProof="0">
              <a:ln>
                <a:noFill/>
              </a:ln>
              <a:solidFill>
                <a:prstClr val="black"/>
              </a:solidFill>
              <a:effectLst/>
              <a:uLnTx/>
              <a:uFillTx/>
              <a:ea typeface="맑은 고딕" panose="020B0503020000020004" pitchFamily="34" charset="-127"/>
              <a:cs typeface="arial" panose="020B0604020202020204" pitchFamily="34" charset="0"/>
            </a:endParaRPr>
          </a:p>
        </p:txBody>
      </p:sp>
      <p:sp>
        <p:nvSpPr>
          <p:cNvPr id="393" name="직사각형 470">
            <a:extLst>
              <a:ext uri="{FF2B5EF4-FFF2-40B4-BE49-F238E27FC236}">
                <a16:creationId xmlns:a16="http://schemas.microsoft.com/office/drawing/2014/main" id="{71D2B878-80F2-BF1C-E0A2-6EEBEB40DC43}"/>
              </a:ext>
            </a:extLst>
          </p:cNvPr>
          <p:cNvSpPr/>
          <p:nvPr/>
        </p:nvSpPr>
        <p:spPr>
          <a:xfrm>
            <a:off x="2704123" y="4299467"/>
            <a:ext cx="2405721" cy="375894"/>
          </a:xfrm>
          <a:prstGeom prst="rect">
            <a:avLst/>
          </a:prstGeom>
          <a:solidFill>
            <a:srgbClr val="FFF2CC"/>
          </a:solidFill>
          <a:ln w="19050" cap="flat" cmpd="sng" algn="ctr">
            <a:solidFill>
              <a:sysClr val="windowText" lastClr="000000"/>
            </a:solid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a:ln>
                  <a:noFill/>
                </a:ln>
                <a:solidFill>
                  <a:prstClr val="black"/>
                </a:solidFill>
                <a:effectLst/>
                <a:uLnTx/>
                <a:uFillTx/>
                <a:ea typeface="맑은 고딕" panose="020B0503020000020004" pitchFamily="34" charset="-127"/>
                <a:cs typeface="arial" panose="020B0604020202020204" pitchFamily="34" charset="0"/>
              </a:rPr>
              <a:t>WQ 2 (dedicated)</a:t>
            </a:r>
            <a:endParaRPr kumimoji="0" lang="ko-KR" altLang="en-US" sz="2000" b="0" i="0" u="none" strike="noStrike" kern="0" cap="none" spc="0" normalizeH="0" baseline="0" noProof="0">
              <a:ln>
                <a:noFill/>
              </a:ln>
              <a:solidFill>
                <a:prstClr val="black"/>
              </a:solidFill>
              <a:effectLst/>
              <a:uLnTx/>
              <a:uFillTx/>
              <a:ea typeface="맑은 고딕" panose="020B0503020000020004" pitchFamily="34" charset="-127"/>
              <a:cs typeface="arial" panose="020B0604020202020204" pitchFamily="34" charset="0"/>
            </a:endParaRPr>
          </a:p>
        </p:txBody>
      </p:sp>
      <p:sp>
        <p:nvSpPr>
          <p:cNvPr id="394" name="직사각형 427">
            <a:extLst>
              <a:ext uri="{FF2B5EF4-FFF2-40B4-BE49-F238E27FC236}">
                <a16:creationId xmlns:a16="http://schemas.microsoft.com/office/drawing/2014/main" id="{2607A762-4287-2FC4-0FB8-D8D92246A656}"/>
              </a:ext>
            </a:extLst>
          </p:cNvPr>
          <p:cNvSpPr/>
          <p:nvPr/>
        </p:nvSpPr>
        <p:spPr>
          <a:xfrm>
            <a:off x="2704123" y="5161256"/>
            <a:ext cx="2405721" cy="375894"/>
          </a:xfrm>
          <a:prstGeom prst="rect">
            <a:avLst/>
          </a:prstGeom>
          <a:solidFill>
            <a:srgbClr val="FFF2CC"/>
          </a:solidFill>
          <a:ln w="19050" cap="flat" cmpd="sng" algn="ctr">
            <a:solidFill>
              <a:sysClr val="windowText" lastClr="000000"/>
            </a:solid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a:ln>
                  <a:noFill/>
                </a:ln>
                <a:solidFill>
                  <a:prstClr val="black"/>
                </a:solidFill>
                <a:effectLst/>
                <a:uLnTx/>
                <a:uFillTx/>
                <a:ea typeface="맑은 고딕" panose="020B0503020000020004" pitchFamily="34" charset="-127"/>
                <a:cs typeface="arial" panose="020B0604020202020204" pitchFamily="34" charset="0"/>
              </a:rPr>
              <a:t>WQ 3 </a:t>
            </a:r>
            <a:endParaRPr kumimoji="0" lang="ko-KR" altLang="en-US" sz="2000" b="0" i="0" u="none" strike="noStrike" kern="0" cap="none" spc="0" normalizeH="0" baseline="0" noProof="0">
              <a:ln>
                <a:noFill/>
              </a:ln>
              <a:solidFill>
                <a:prstClr val="black"/>
              </a:solidFill>
              <a:effectLst/>
              <a:uLnTx/>
              <a:uFillTx/>
              <a:ea typeface="맑은 고딕" panose="020B0503020000020004" pitchFamily="34" charset="-127"/>
              <a:cs typeface="arial" panose="020B0604020202020204" pitchFamily="34" charset="0"/>
            </a:endParaRPr>
          </a:p>
        </p:txBody>
      </p:sp>
      <p:sp>
        <p:nvSpPr>
          <p:cNvPr id="395" name="직사각형 432">
            <a:extLst>
              <a:ext uri="{FF2B5EF4-FFF2-40B4-BE49-F238E27FC236}">
                <a16:creationId xmlns:a16="http://schemas.microsoft.com/office/drawing/2014/main" id="{2E8B4F55-2FC2-87FC-028F-E0CEA684E9FC}"/>
              </a:ext>
            </a:extLst>
          </p:cNvPr>
          <p:cNvSpPr/>
          <p:nvPr/>
        </p:nvSpPr>
        <p:spPr>
          <a:xfrm>
            <a:off x="2704123" y="5878224"/>
            <a:ext cx="2405721" cy="375894"/>
          </a:xfrm>
          <a:prstGeom prst="rect">
            <a:avLst/>
          </a:prstGeom>
          <a:solidFill>
            <a:srgbClr val="FFF2CC"/>
          </a:solidFill>
          <a:ln w="19050" cap="flat" cmpd="sng" algn="ctr">
            <a:solidFill>
              <a:sysClr val="windowText" lastClr="000000"/>
            </a:solid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a:ln>
                  <a:noFill/>
                </a:ln>
                <a:solidFill>
                  <a:prstClr val="black"/>
                </a:solidFill>
                <a:effectLst/>
                <a:uLnTx/>
                <a:uFillTx/>
                <a:ea typeface="맑은 고딕" panose="020B0503020000020004" pitchFamily="34" charset="-127"/>
                <a:cs typeface="arial" panose="020B0604020202020204" pitchFamily="34" charset="0"/>
              </a:rPr>
              <a:t>WQ </a:t>
            </a:r>
            <a:r>
              <a:rPr kumimoji="0" lang="en-US" altLang="ko-KR" sz="2000" b="0" i="1" u="none" strike="noStrike" kern="0" cap="none" spc="0" normalizeH="0" baseline="0" noProof="0">
                <a:ln>
                  <a:noFill/>
                </a:ln>
                <a:solidFill>
                  <a:prstClr val="black"/>
                </a:solidFill>
                <a:effectLst/>
                <a:uLnTx/>
                <a:uFillTx/>
                <a:ea typeface="맑은 고딕" panose="020B0503020000020004" pitchFamily="34" charset="-127"/>
                <a:cs typeface="arial" panose="020B0604020202020204" pitchFamily="34" charset="0"/>
              </a:rPr>
              <a:t>N</a:t>
            </a:r>
            <a:r>
              <a:rPr kumimoji="0" lang="en-US" altLang="ko-KR" sz="2000" b="0" i="0" u="none" strike="noStrike" kern="0" cap="none" spc="0" normalizeH="0" baseline="0" noProof="0">
                <a:ln>
                  <a:noFill/>
                </a:ln>
                <a:solidFill>
                  <a:prstClr val="black"/>
                </a:solidFill>
                <a:effectLst/>
                <a:uLnTx/>
                <a:uFillTx/>
                <a:ea typeface="맑은 고딕" panose="020B0503020000020004" pitchFamily="34" charset="-127"/>
                <a:cs typeface="arial" panose="020B0604020202020204" pitchFamily="34" charset="0"/>
              </a:rPr>
              <a:t> </a:t>
            </a:r>
            <a:endParaRPr kumimoji="0" lang="ko-KR" altLang="en-US" sz="2000" b="0" i="0" u="none" strike="noStrike" kern="0" cap="none" spc="0" normalizeH="0" baseline="0" noProof="0">
              <a:ln>
                <a:noFill/>
              </a:ln>
              <a:solidFill>
                <a:prstClr val="black"/>
              </a:solidFill>
              <a:effectLst/>
              <a:uLnTx/>
              <a:uFillTx/>
              <a:ea typeface="맑은 고딕" panose="020B0503020000020004" pitchFamily="34" charset="-127"/>
              <a:cs typeface="arial" panose="020B0604020202020204" pitchFamily="34" charset="0"/>
            </a:endParaRPr>
          </a:p>
        </p:txBody>
      </p:sp>
      <p:sp>
        <p:nvSpPr>
          <p:cNvPr id="396" name="직사각형 9">
            <a:extLst>
              <a:ext uri="{FF2B5EF4-FFF2-40B4-BE49-F238E27FC236}">
                <a16:creationId xmlns:a16="http://schemas.microsoft.com/office/drawing/2014/main" id="{1020B57F-6E82-76BD-F3B1-8B2AB3C3A61D}"/>
              </a:ext>
            </a:extLst>
          </p:cNvPr>
          <p:cNvSpPr/>
          <p:nvPr/>
        </p:nvSpPr>
        <p:spPr>
          <a:xfrm>
            <a:off x="6293624" y="3773216"/>
            <a:ext cx="4210012" cy="902145"/>
          </a:xfrm>
          <a:prstGeom prst="rect">
            <a:avLst/>
          </a:prstGeom>
          <a:solidFill>
            <a:srgbClr val="4472C4">
              <a:lumMod val="20000"/>
              <a:lumOff val="80000"/>
            </a:srgbClr>
          </a:solidFill>
          <a:ln w="19050" cap="flat" cmpd="sng" algn="ctr">
            <a:solidFill>
              <a:sysClr val="windowText" lastClr="000000"/>
            </a:solid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a:ln>
                  <a:noFill/>
                </a:ln>
                <a:solidFill>
                  <a:prstClr val="black"/>
                </a:solidFill>
                <a:effectLst/>
                <a:uLnTx/>
                <a:uFillTx/>
                <a:ea typeface="맑은 고딕" panose="020B0503020000020004" pitchFamily="34" charset="-127"/>
                <a:cs typeface="arial" panose="020B0604020202020204" pitchFamily="34" charset="0"/>
              </a:rPr>
              <a:t>Engine 1</a:t>
            </a:r>
            <a:endParaRPr kumimoji="0" lang="ko-KR" altLang="en-US" sz="2000" b="0" i="0" u="none" strike="noStrike" kern="0" cap="none" spc="0" normalizeH="0" baseline="0" noProof="0">
              <a:ln>
                <a:noFill/>
              </a:ln>
              <a:solidFill>
                <a:prstClr val="black"/>
              </a:solidFill>
              <a:effectLst/>
              <a:uLnTx/>
              <a:uFillTx/>
              <a:ea typeface="맑은 고딕" panose="020B0503020000020004" pitchFamily="34" charset="-127"/>
              <a:cs typeface="arial" panose="020B0604020202020204" pitchFamily="34" charset="0"/>
            </a:endParaRPr>
          </a:p>
        </p:txBody>
      </p:sp>
      <p:sp>
        <p:nvSpPr>
          <p:cNvPr id="397" name="직사각형 7">
            <a:extLst>
              <a:ext uri="{FF2B5EF4-FFF2-40B4-BE49-F238E27FC236}">
                <a16:creationId xmlns:a16="http://schemas.microsoft.com/office/drawing/2014/main" id="{667C12FE-BC2C-F8B4-A7AF-124EEEBC29FD}"/>
              </a:ext>
            </a:extLst>
          </p:cNvPr>
          <p:cNvSpPr/>
          <p:nvPr/>
        </p:nvSpPr>
        <p:spPr>
          <a:xfrm rot="16200000">
            <a:off x="4507056" y="4901612"/>
            <a:ext cx="2405721" cy="300715"/>
          </a:xfrm>
          <a:prstGeom prst="rect">
            <a:avLst/>
          </a:prstGeom>
          <a:noFill/>
          <a:ln w="19050" cap="flat" cmpd="sng" algn="ctr">
            <a:no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a:ln>
                  <a:noFill/>
                </a:ln>
                <a:solidFill>
                  <a:prstClr val="black"/>
                </a:solidFill>
                <a:effectLst/>
                <a:uLnTx/>
                <a:uFillTx/>
                <a:ea typeface="맑은 고딕" panose="020B0503020000020004" pitchFamily="34" charset="-127"/>
                <a:cs typeface="arial" panose="020B0604020202020204" pitchFamily="34" charset="0"/>
              </a:rPr>
              <a:t>Arbiter</a:t>
            </a:r>
            <a:endParaRPr kumimoji="0" lang="ko-KR" altLang="en-US" sz="2000" b="0" i="0" u="none" strike="noStrike" kern="0" cap="none" spc="0" normalizeH="0" baseline="0" noProof="0">
              <a:ln>
                <a:noFill/>
              </a:ln>
              <a:solidFill>
                <a:prstClr val="black"/>
              </a:solidFill>
              <a:effectLst/>
              <a:uLnTx/>
              <a:uFillTx/>
              <a:ea typeface="맑은 고딕" panose="020B0503020000020004" pitchFamily="34" charset="-127"/>
              <a:cs typeface="arial" panose="020B0604020202020204" pitchFamily="34" charset="0"/>
            </a:endParaRPr>
          </a:p>
        </p:txBody>
      </p:sp>
      <p:sp>
        <p:nvSpPr>
          <p:cNvPr id="417" name="직사각형 78">
            <a:extLst>
              <a:ext uri="{FF2B5EF4-FFF2-40B4-BE49-F238E27FC236}">
                <a16:creationId xmlns:a16="http://schemas.microsoft.com/office/drawing/2014/main" id="{C089A9C9-B592-6A37-ED94-95753DC10C2D}"/>
              </a:ext>
            </a:extLst>
          </p:cNvPr>
          <p:cNvSpPr/>
          <p:nvPr/>
        </p:nvSpPr>
        <p:spPr>
          <a:xfrm>
            <a:off x="965454" y="2057078"/>
            <a:ext cx="1218581" cy="656159"/>
          </a:xfrm>
          <a:prstGeom prst="rect">
            <a:avLst/>
          </a:prstGeom>
          <a:solidFill>
            <a:srgbClr val="DDDDDD">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8000" rIns="0" bIns="0" rtlCol="0" anchor="ctr"/>
          <a:lstStyle/>
          <a:p>
            <a:pPr algn="ctr">
              <a:lnSpc>
                <a:spcPct val="80000"/>
              </a:lnSpc>
            </a:pPr>
            <a:r>
              <a:rPr lang="en-US" altLang="ko-KR" sz="2000" i="1">
                <a:solidFill>
                  <a:schemeClr val="tx1"/>
                </a:solidFill>
                <a:latin typeface="arial" panose="020B0604020202020204" pitchFamily="34" charset="0"/>
                <a:cs typeface="arial" panose="020B0604020202020204" pitchFamily="34" charset="0"/>
              </a:rPr>
              <a:t>Submit</a:t>
            </a:r>
            <a:br>
              <a:rPr lang="en-US" altLang="ko-KR" sz="2000" i="1">
                <a:solidFill>
                  <a:schemeClr val="tx1"/>
                </a:solidFill>
                <a:latin typeface="arial" panose="020B0604020202020204" pitchFamily="34" charset="0"/>
                <a:cs typeface="arial" panose="020B0604020202020204" pitchFamily="34" charset="0"/>
              </a:rPr>
            </a:br>
            <a:r>
              <a:rPr lang="en-US" altLang="ko-KR" sz="2000" i="1">
                <a:solidFill>
                  <a:schemeClr val="tx1"/>
                </a:solidFill>
                <a:latin typeface="arial" panose="020B0604020202020204" pitchFamily="34" charset="0"/>
                <a:cs typeface="arial" panose="020B0604020202020204" pitchFamily="34" charset="0"/>
              </a:rPr>
              <a:t>work</a:t>
            </a:r>
            <a:endParaRPr lang="ko-KR" altLang="en-US" sz="2000" i="1">
              <a:solidFill>
                <a:schemeClr val="tx1"/>
              </a:solidFill>
              <a:latin typeface="arial" panose="020B0604020202020204" pitchFamily="34" charset="0"/>
              <a:cs typeface="arial" panose="020B0604020202020204" pitchFamily="34" charset="0"/>
            </a:endParaRPr>
          </a:p>
        </p:txBody>
      </p:sp>
      <p:sp>
        <p:nvSpPr>
          <p:cNvPr id="425" name="Speech Bubble: Rectangle with Corners Rounded 424">
            <a:extLst>
              <a:ext uri="{FF2B5EF4-FFF2-40B4-BE49-F238E27FC236}">
                <a16:creationId xmlns:a16="http://schemas.microsoft.com/office/drawing/2014/main" id="{9E84FF74-0572-7971-DA32-E9E822990B2A}"/>
              </a:ext>
            </a:extLst>
          </p:cNvPr>
          <p:cNvSpPr/>
          <p:nvPr/>
        </p:nvSpPr>
        <p:spPr>
          <a:xfrm>
            <a:off x="2676560" y="2095295"/>
            <a:ext cx="2000242" cy="1168912"/>
          </a:xfrm>
          <a:prstGeom prst="wedgeRoundRectCallout">
            <a:avLst>
              <a:gd name="adj1" fmla="val -20251"/>
              <a:gd name="adj2" fmla="val 86416"/>
              <a:gd name="adj3" fmla="val 16667"/>
            </a:avLst>
          </a:prstGeom>
          <a:solidFill>
            <a:schemeClr val="accent2">
              <a:lumMod val="40000"/>
              <a:lumOff val="6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ysClr val="windowText" lastClr="000000"/>
                </a:solidFill>
              </a:rPr>
              <a:t>Front end: hardware work queues </a:t>
            </a:r>
          </a:p>
        </p:txBody>
      </p:sp>
      <p:sp>
        <p:nvSpPr>
          <p:cNvPr id="426" name="Speech Bubble: Rectangle with Corners Rounded 425">
            <a:extLst>
              <a:ext uri="{FF2B5EF4-FFF2-40B4-BE49-F238E27FC236}">
                <a16:creationId xmlns:a16="http://schemas.microsoft.com/office/drawing/2014/main" id="{249FE0D3-B4B5-82B4-7033-C552D288302D}"/>
              </a:ext>
            </a:extLst>
          </p:cNvPr>
          <p:cNvSpPr/>
          <p:nvPr/>
        </p:nvSpPr>
        <p:spPr>
          <a:xfrm>
            <a:off x="2453465" y="1843484"/>
            <a:ext cx="2000242" cy="1168912"/>
          </a:xfrm>
          <a:prstGeom prst="wedgeRoundRectCallout">
            <a:avLst>
              <a:gd name="adj1" fmla="val -69750"/>
              <a:gd name="adj2" fmla="val 56521"/>
              <a:gd name="adj3" fmla="val 16667"/>
            </a:avLst>
          </a:prstGeom>
          <a:solidFill>
            <a:schemeClr val="accent2">
              <a:lumMod val="40000"/>
              <a:lumOff val="6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ysClr val="windowText" lastClr="000000"/>
                </a:solidFill>
              </a:rPr>
              <a:t>MMIO registers to software</a:t>
            </a:r>
          </a:p>
        </p:txBody>
      </p:sp>
      <p:sp>
        <p:nvSpPr>
          <p:cNvPr id="427" name="Speech Bubble: Rectangle with Corners Rounded 426">
            <a:extLst>
              <a:ext uri="{FF2B5EF4-FFF2-40B4-BE49-F238E27FC236}">
                <a16:creationId xmlns:a16="http://schemas.microsoft.com/office/drawing/2014/main" id="{952BC1DF-33C8-32EE-C780-A6743DE9DAF2}"/>
              </a:ext>
            </a:extLst>
          </p:cNvPr>
          <p:cNvSpPr/>
          <p:nvPr/>
        </p:nvSpPr>
        <p:spPr>
          <a:xfrm>
            <a:off x="9601490" y="1966519"/>
            <a:ext cx="2000242" cy="1168912"/>
          </a:xfrm>
          <a:prstGeom prst="wedgeRoundRectCallout">
            <a:avLst>
              <a:gd name="adj1" fmla="val -45583"/>
              <a:gd name="adj2" fmla="val 93890"/>
              <a:gd name="adj3" fmla="val 16667"/>
            </a:avLst>
          </a:prstGeom>
          <a:solidFill>
            <a:schemeClr val="accent2">
              <a:lumMod val="40000"/>
              <a:lumOff val="6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ysClr val="windowText" lastClr="000000"/>
                </a:solidFill>
              </a:rPr>
              <a:t>Back end: Engines for single/batch operations</a:t>
            </a:r>
          </a:p>
        </p:txBody>
      </p:sp>
    </p:spTree>
    <p:extLst>
      <p:ext uri="{BB962C8B-B14F-4D97-AF65-F5344CB8AC3E}">
        <p14:creationId xmlns:p14="http://schemas.microsoft.com/office/powerpoint/2010/main" val="2475060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1"/>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425"/>
                                        </p:tgtEl>
                                        <p:attrNameLst>
                                          <p:attrName>style.visibility</p:attrName>
                                        </p:attrNameLst>
                                      </p:cBhvr>
                                      <p:to>
                                        <p:strVal val="hidden"/>
                                      </p:to>
                                    </p:set>
                                  </p:childTnLst>
                                </p:cTn>
                              </p:par>
                            </p:childTnLst>
                          </p:cTn>
                        </p:par>
                        <p:par>
                          <p:cTn id="27" fill="hold">
                            <p:stCondLst>
                              <p:cond delay="0"/>
                            </p:stCondLst>
                            <p:childTnLst>
                              <p:par>
                                <p:cTn id="28" presetID="6" presetClass="emph" presetSubtype="0" fill="remove" nodeType="afterEffect">
                                  <p:stCondLst>
                                    <p:cond delay="0"/>
                                  </p:stCondLst>
                                  <p:childTnLst>
                                    <p:animScale>
                                      <p:cBhvr>
                                        <p:cTn id="29" dur="1000" fill="hold"/>
                                        <p:tgtEl>
                                          <p:spTgt spid="371"/>
                                        </p:tgtEl>
                                      </p:cBhvr>
                                      <p:by x="120000" y="120000"/>
                                    </p:animScale>
                                  </p:childTnLst>
                                </p:cTn>
                              </p:par>
                            </p:childTnLst>
                          </p:cTn>
                        </p:par>
                        <p:par>
                          <p:cTn id="30" fill="hold">
                            <p:stCondLst>
                              <p:cond delay="1000"/>
                            </p:stCondLst>
                            <p:childTnLst>
                              <p:par>
                                <p:cTn id="31" presetID="1" presetClass="entr" presetSubtype="0" fill="hold" grpId="0" nodeType="afterEffect">
                                  <p:stCondLst>
                                    <p:cond delay="0"/>
                                  </p:stCondLst>
                                  <p:childTnLst>
                                    <p:set>
                                      <p:cBhvr>
                                        <p:cTn id="32" dur="1" fill="hold">
                                          <p:stCondLst>
                                            <p:cond delay="0"/>
                                          </p:stCondLst>
                                        </p:cTn>
                                        <p:tgtEl>
                                          <p:spTgt spid="4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6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6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6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9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6"/>
                                        </p:tgtEl>
                                        <p:attrNameLst>
                                          <p:attrName>style.visibility</p:attrName>
                                        </p:attrNameLst>
                                      </p:cBhvr>
                                      <p:to>
                                        <p:strVal val="visible"/>
                                      </p:to>
                                    </p:set>
                                  </p:childTnLst>
                                </p:cTn>
                              </p:par>
                              <p:par>
                                <p:cTn id="55" presetID="1" presetClass="exit" presetSubtype="0" fill="hold" grpId="1" nodeType="withEffect">
                                  <p:stCondLst>
                                    <p:cond delay="0"/>
                                  </p:stCondLst>
                                  <p:childTnLst>
                                    <p:set>
                                      <p:cBhvr>
                                        <p:cTn id="56" dur="1" fill="hold">
                                          <p:stCondLst>
                                            <p:cond delay="0"/>
                                          </p:stCondLst>
                                        </p:cTn>
                                        <p:tgtEl>
                                          <p:spTgt spid="426"/>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38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85"/>
                                        </p:tgtEl>
                                        <p:attrNameLst>
                                          <p:attrName>style.visibility</p:attrName>
                                        </p:attrNameLst>
                                      </p:cBhvr>
                                      <p:to>
                                        <p:strVal val="visible"/>
                                      </p:to>
                                    </p:set>
                                  </p:childTnLst>
                                </p:cTn>
                              </p:par>
                            </p:childTnLst>
                          </p:cTn>
                        </p:par>
                        <p:par>
                          <p:cTn id="61" fill="hold">
                            <p:stCondLst>
                              <p:cond delay="0"/>
                            </p:stCondLst>
                            <p:childTnLst>
                              <p:par>
                                <p:cTn id="62" presetID="1" presetClass="entr" presetSubtype="0" fill="hold" grpId="0" nodeType="afterEffect">
                                  <p:stCondLst>
                                    <p:cond delay="0"/>
                                  </p:stCondLst>
                                  <p:childTnLst>
                                    <p:set>
                                      <p:cBhvr>
                                        <p:cTn id="63" dur="1" fill="hold">
                                          <p:stCondLst>
                                            <p:cond delay="0"/>
                                          </p:stCondLst>
                                        </p:cTn>
                                        <p:tgtEl>
                                          <p:spTgt spid="427"/>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391"/>
                                        </p:tgtEl>
                                        <p:attrNameLst>
                                          <p:attrName>style.visibility</p:attrName>
                                        </p:attrNameLst>
                                      </p:cBhvr>
                                      <p:to>
                                        <p:strVal val="visible"/>
                                      </p:to>
                                    </p:set>
                                  </p:childTnLst>
                                </p:cTn>
                              </p:par>
                              <p:par>
                                <p:cTn id="68" presetID="1" presetClass="exit" presetSubtype="0" fill="hold" grpId="1" nodeType="withEffect">
                                  <p:stCondLst>
                                    <p:cond delay="0"/>
                                  </p:stCondLst>
                                  <p:childTnLst>
                                    <p:set>
                                      <p:cBhvr>
                                        <p:cTn id="69" dur="1" fill="hold">
                                          <p:stCondLst>
                                            <p:cond delay="0"/>
                                          </p:stCondLst>
                                        </p:cTn>
                                        <p:tgtEl>
                                          <p:spTgt spid="427"/>
                                        </p:tgtEl>
                                        <p:attrNameLst>
                                          <p:attrName>style.visibility</p:attrName>
                                        </p:attrNameLst>
                                      </p:cBhvr>
                                      <p:to>
                                        <p:strVal val="hidden"/>
                                      </p:to>
                                    </p:set>
                                  </p:childTnLst>
                                </p:cTn>
                              </p:par>
                              <p:par>
                                <p:cTn id="70" presetID="1" presetClass="entr" presetSubtype="0" fill="hold" grpId="0" nodeType="withEffect">
                                  <p:stCondLst>
                                    <p:cond delay="0"/>
                                  </p:stCondLst>
                                  <p:childTnLst>
                                    <p:set>
                                      <p:cBhvr>
                                        <p:cTn id="71" dur="1" fill="hold">
                                          <p:stCondLst>
                                            <p:cond delay="0"/>
                                          </p:stCondLst>
                                        </p:cTn>
                                        <p:tgtEl>
                                          <p:spTgt spid="397"/>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388"/>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372"/>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389"/>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390"/>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360"/>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370"/>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369"/>
                                        </p:tgtEl>
                                        <p:attrNameLst>
                                          <p:attrName>style.visibility</p:attrName>
                                        </p:attrNameLst>
                                      </p:cBhvr>
                                      <p:to>
                                        <p:strVal val="visible"/>
                                      </p:to>
                                    </p:set>
                                  </p:childTnLst>
                                </p:cTn>
                              </p:par>
                              <p:par>
                                <p:cTn id="90" presetID="1" presetClass="entr" presetSubtype="0" fill="hold" nodeType="withEffect">
                                  <p:stCondLst>
                                    <p:cond delay="0"/>
                                  </p:stCondLst>
                                  <p:childTnLst>
                                    <p:set>
                                      <p:cBhvr>
                                        <p:cTn id="91" dur="1" fill="hold">
                                          <p:stCondLst>
                                            <p:cond delay="0"/>
                                          </p:stCondLst>
                                        </p:cTn>
                                        <p:tgtEl>
                                          <p:spTgt spid="361"/>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362"/>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363"/>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375"/>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377"/>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376"/>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374"/>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nodeType="clickEffect">
                                  <p:stCondLst>
                                    <p:cond delay="0"/>
                                  </p:stCondLst>
                                  <p:childTnLst>
                                    <p:set>
                                      <p:cBhvr>
                                        <p:cTn id="109" dur="1" fill="hold">
                                          <p:stCondLst>
                                            <p:cond delay="0"/>
                                          </p:stCondLst>
                                        </p:cTn>
                                        <p:tgtEl>
                                          <p:spTgt spid="380"/>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382"/>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381"/>
                                        </p:tgtEl>
                                        <p:attrNameLst>
                                          <p:attrName>style.visibility</p:attrName>
                                        </p:attrNameLst>
                                      </p:cBhvr>
                                      <p:to>
                                        <p:strVal val="visible"/>
                                      </p:to>
                                    </p:set>
                                  </p:childTnLst>
                                </p:cTn>
                              </p:par>
                              <p:par>
                                <p:cTn id="114" presetID="1" presetClass="entr" presetSubtype="0" fill="hold" nodeType="withEffect">
                                  <p:stCondLst>
                                    <p:cond delay="0"/>
                                  </p:stCondLst>
                                  <p:childTnLst>
                                    <p:set>
                                      <p:cBhvr>
                                        <p:cTn id="115" dur="1" fill="hold">
                                          <p:stCondLst>
                                            <p:cond delay="0"/>
                                          </p:stCondLst>
                                        </p:cTn>
                                        <p:tgtEl>
                                          <p:spTgt spid="3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 grpId="0" animBg="1"/>
      <p:bldP spid="369" grpId="0" animBg="1"/>
      <p:bldP spid="370" grpId="0" animBg="1"/>
      <p:bldP spid="373" grpId="0" animBg="1"/>
      <p:bldP spid="376" grpId="0" animBg="1"/>
      <p:bldP spid="377" grpId="0" animBg="1"/>
      <p:bldP spid="381" grpId="0" animBg="1"/>
      <p:bldP spid="382" grpId="0" animBg="1"/>
      <p:bldP spid="384" grpId="0" animBg="1"/>
      <p:bldP spid="385" grpId="0" animBg="1"/>
      <p:bldP spid="386" grpId="0"/>
      <p:bldP spid="387" grpId="0"/>
      <p:bldP spid="391" grpId="0" animBg="1"/>
      <p:bldP spid="392" grpId="0" animBg="1"/>
      <p:bldP spid="393" grpId="0" animBg="1"/>
      <p:bldP spid="394" grpId="0" animBg="1"/>
      <p:bldP spid="395" grpId="0" animBg="1"/>
      <p:bldP spid="396" grpId="0" animBg="1"/>
      <p:bldP spid="397" grpId="0"/>
      <p:bldP spid="417" grpId="0" animBg="1"/>
      <p:bldP spid="425" grpId="0" animBg="1"/>
      <p:bldP spid="425" grpId="1" animBg="1"/>
      <p:bldP spid="426" grpId="0" animBg="1"/>
      <p:bldP spid="426" grpId="1" animBg="1"/>
      <p:bldP spid="427" grpId="0" animBg="1"/>
      <p:bldP spid="42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AEA5D-7480-C47A-35E0-15A2032EDC4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5CC5A4C-5029-9978-4672-0C5B0B2AE78F}"/>
              </a:ext>
            </a:extLst>
          </p:cNvPr>
          <p:cNvSpPr>
            <a:spLocks noGrp="1"/>
          </p:cNvSpPr>
          <p:nvPr>
            <p:ph type="title"/>
          </p:nvPr>
        </p:nvSpPr>
        <p:spPr/>
        <p:txBody>
          <a:bodyPr/>
          <a:lstStyle/>
          <a:p>
            <a:r>
              <a:rPr lang="en-US" dirty="0"/>
              <a:t>DSA Architecture and Interface</a:t>
            </a:r>
          </a:p>
        </p:txBody>
      </p:sp>
      <p:sp>
        <p:nvSpPr>
          <p:cNvPr id="2" name="Content Placeholder 3">
            <a:extLst>
              <a:ext uri="{FF2B5EF4-FFF2-40B4-BE49-F238E27FC236}">
                <a16:creationId xmlns:a16="http://schemas.microsoft.com/office/drawing/2014/main" id="{A9582D65-1B32-8E0D-5E52-D042E5F7DF0E}"/>
              </a:ext>
            </a:extLst>
          </p:cNvPr>
          <p:cNvSpPr txBox="1">
            <a:spLocks/>
          </p:cNvSpPr>
          <p:nvPr/>
        </p:nvSpPr>
        <p:spPr>
          <a:xfrm>
            <a:off x="444791" y="1356086"/>
            <a:ext cx="7362777" cy="4653945"/>
          </a:xfrm>
          <a:prstGeom prst="rect">
            <a:avLst/>
          </a:prstGeom>
        </p:spPr>
        <p:txBody>
          <a:bodyPr>
            <a:norm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tx1"/>
                </a:solidFill>
                <a:latin typeface="IntelOne Text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Dedicated Work Queue (DWQ)</a:t>
            </a:r>
          </a:p>
          <a:p>
            <a:pPr lvl="1"/>
            <a:r>
              <a:rPr lang="en-US" sz="2800" dirty="0"/>
              <a:t>Used by a single client (process or VM)</a:t>
            </a:r>
          </a:p>
          <a:p>
            <a:pPr lvl="1"/>
            <a:r>
              <a:rPr lang="en-US" sz="2800" dirty="0"/>
              <a:t>Descriptor submission via MOVDIR64B (64B atomic posted write to a 4KB MMIO region)</a:t>
            </a:r>
          </a:p>
          <a:p>
            <a:pPr lvl="1"/>
            <a:r>
              <a:rPr lang="en-US" sz="2800" dirty="0"/>
              <a:t>Software responsible for managing DWQ occupancy</a:t>
            </a:r>
            <a:endParaRPr lang="en-US" sz="2000" dirty="0"/>
          </a:p>
          <a:p>
            <a:pPr lvl="1"/>
            <a:endParaRPr lang="en-US" sz="2800" dirty="0"/>
          </a:p>
          <a:p>
            <a:pPr lvl="1"/>
            <a:endParaRPr lang="en-US" sz="2800" dirty="0"/>
          </a:p>
        </p:txBody>
      </p:sp>
      <p:pic>
        <p:nvPicPr>
          <p:cNvPr id="5" name="Picture 4">
            <a:extLst>
              <a:ext uri="{FF2B5EF4-FFF2-40B4-BE49-F238E27FC236}">
                <a16:creationId xmlns:a16="http://schemas.microsoft.com/office/drawing/2014/main" id="{04217F1F-3FD8-D9D3-9EE4-84D58A51CE32}"/>
              </a:ext>
            </a:extLst>
          </p:cNvPr>
          <p:cNvPicPr>
            <a:picLocks noChangeAspect="1"/>
          </p:cNvPicPr>
          <p:nvPr/>
        </p:nvPicPr>
        <p:blipFill>
          <a:blip r:embed="rId3"/>
          <a:stretch>
            <a:fillRect/>
          </a:stretch>
        </p:blipFill>
        <p:spPr>
          <a:xfrm>
            <a:off x="7950605" y="1422544"/>
            <a:ext cx="3630092" cy="4521028"/>
          </a:xfrm>
          <a:prstGeom prst="rect">
            <a:avLst/>
          </a:prstGeom>
        </p:spPr>
      </p:pic>
    </p:spTree>
    <p:extLst>
      <p:ext uri="{BB962C8B-B14F-4D97-AF65-F5344CB8AC3E}">
        <p14:creationId xmlns:p14="http://schemas.microsoft.com/office/powerpoint/2010/main" val="75926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06C87-7B02-1488-A274-DA3B9CE9ADF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C86537C-6C2F-1F26-C2D4-8C8A0F412EBE}"/>
              </a:ext>
            </a:extLst>
          </p:cNvPr>
          <p:cNvSpPr>
            <a:spLocks noGrp="1"/>
          </p:cNvSpPr>
          <p:nvPr>
            <p:ph type="title"/>
          </p:nvPr>
        </p:nvSpPr>
        <p:spPr/>
        <p:txBody>
          <a:bodyPr/>
          <a:lstStyle/>
          <a:p>
            <a:r>
              <a:rPr lang="en-US" dirty="0"/>
              <a:t>DSA Architecture and Interface</a:t>
            </a:r>
          </a:p>
        </p:txBody>
      </p:sp>
      <p:sp>
        <p:nvSpPr>
          <p:cNvPr id="2" name="Content Placeholder 3">
            <a:extLst>
              <a:ext uri="{FF2B5EF4-FFF2-40B4-BE49-F238E27FC236}">
                <a16:creationId xmlns:a16="http://schemas.microsoft.com/office/drawing/2014/main" id="{76C2241B-24B7-6212-4C01-5F3FA7F325E5}"/>
              </a:ext>
            </a:extLst>
          </p:cNvPr>
          <p:cNvSpPr txBox="1">
            <a:spLocks/>
          </p:cNvSpPr>
          <p:nvPr/>
        </p:nvSpPr>
        <p:spPr>
          <a:xfrm>
            <a:off x="444791" y="1356086"/>
            <a:ext cx="7362777" cy="4653945"/>
          </a:xfrm>
          <a:prstGeom prst="rect">
            <a:avLst/>
          </a:prstGeom>
        </p:spPr>
        <p:txBody>
          <a:bodyPr>
            <a:norm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tx1"/>
                </a:solidFill>
                <a:latin typeface="IntelOne Text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Shared Work Queue (SWQ)</a:t>
            </a:r>
          </a:p>
          <a:p>
            <a:pPr lvl="1"/>
            <a:r>
              <a:rPr lang="en-US" sz="2800" dirty="0"/>
              <a:t>Used by multiple clients</a:t>
            </a:r>
          </a:p>
          <a:p>
            <a:pPr lvl="1"/>
            <a:r>
              <a:rPr lang="en-US" sz="2800" dirty="0"/>
              <a:t>Descriptor submission via ENQCMD (64B atomic non-posted write)</a:t>
            </a:r>
          </a:p>
          <a:p>
            <a:pPr lvl="1"/>
            <a:r>
              <a:rPr lang="en-US" sz="2800" dirty="0"/>
              <a:t>ENQCMD returns status of SWQ occupancy (accept/reject)</a:t>
            </a:r>
            <a:endParaRPr lang="en-US" sz="2000" dirty="0"/>
          </a:p>
          <a:p>
            <a:pPr lvl="1"/>
            <a:endParaRPr lang="en-US" sz="2800" dirty="0"/>
          </a:p>
          <a:p>
            <a:pPr lvl="1"/>
            <a:endParaRPr lang="en-US" sz="2800" dirty="0"/>
          </a:p>
        </p:txBody>
      </p:sp>
      <p:pic>
        <p:nvPicPr>
          <p:cNvPr id="6" name="Picture 5">
            <a:extLst>
              <a:ext uri="{FF2B5EF4-FFF2-40B4-BE49-F238E27FC236}">
                <a16:creationId xmlns:a16="http://schemas.microsoft.com/office/drawing/2014/main" id="{FD4F3737-FD2F-3627-6B3E-BD8FEF3EDDC8}"/>
              </a:ext>
            </a:extLst>
          </p:cNvPr>
          <p:cNvPicPr>
            <a:picLocks noChangeAspect="1"/>
          </p:cNvPicPr>
          <p:nvPr/>
        </p:nvPicPr>
        <p:blipFill>
          <a:blip r:embed="rId3"/>
          <a:stretch>
            <a:fillRect/>
          </a:stretch>
        </p:blipFill>
        <p:spPr>
          <a:xfrm>
            <a:off x="7972581" y="913679"/>
            <a:ext cx="3742341" cy="5196443"/>
          </a:xfrm>
          <a:prstGeom prst="rect">
            <a:avLst/>
          </a:prstGeom>
        </p:spPr>
      </p:pic>
    </p:spTree>
    <p:extLst>
      <p:ext uri="{BB962C8B-B14F-4D97-AF65-F5344CB8AC3E}">
        <p14:creationId xmlns:p14="http://schemas.microsoft.com/office/powerpoint/2010/main" val="1966322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491F4D5-A609-4681-AEE9-9FA2C4BF271B}"/>
              </a:ext>
            </a:extLst>
          </p:cNvPr>
          <p:cNvSpPr/>
          <p:nvPr/>
        </p:nvSpPr>
        <p:spPr>
          <a:xfrm>
            <a:off x="5958911" y="3125868"/>
            <a:ext cx="1212273" cy="6650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Intel DSA</a:t>
            </a:r>
          </a:p>
        </p:txBody>
      </p:sp>
      <p:sp>
        <p:nvSpPr>
          <p:cNvPr id="2" name="Title 1">
            <a:extLst>
              <a:ext uri="{FF2B5EF4-FFF2-40B4-BE49-F238E27FC236}">
                <a16:creationId xmlns:a16="http://schemas.microsoft.com/office/drawing/2014/main" id="{627E8EFB-EEDC-4DB9-A7AE-0D441101DD70}"/>
              </a:ext>
            </a:extLst>
          </p:cNvPr>
          <p:cNvSpPr>
            <a:spLocks noGrp="1"/>
          </p:cNvSpPr>
          <p:nvPr>
            <p:ph type="title"/>
          </p:nvPr>
        </p:nvSpPr>
        <p:spPr>
          <a:xfrm>
            <a:off x="515388" y="221694"/>
            <a:ext cx="11219412" cy="722708"/>
          </a:xfrm>
        </p:spPr>
        <p:txBody>
          <a:bodyPr/>
          <a:lstStyle/>
          <a:p>
            <a:r>
              <a:rPr lang="en-US"/>
              <a:t>Intel DSA Programming Models</a:t>
            </a:r>
          </a:p>
        </p:txBody>
      </p:sp>
      <p:sp>
        <p:nvSpPr>
          <p:cNvPr id="3" name="Rectangle 2">
            <a:extLst>
              <a:ext uri="{FF2B5EF4-FFF2-40B4-BE49-F238E27FC236}">
                <a16:creationId xmlns:a16="http://schemas.microsoft.com/office/drawing/2014/main" id="{97E90E8A-A575-41CE-9E5F-0115D9084794}"/>
              </a:ext>
            </a:extLst>
          </p:cNvPr>
          <p:cNvSpPr/>
          <p:nvPr/>
        </p:nvSpPr>
        <p:spPr>
          <a:xfrm>
            <a:off x="838200" y="1568002"/>
            <a:ext cx="1212273" cy="6650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CPU</a:t>
            </a:r>
          </a:p>
        </p:txBody>
      </p:sp>
      <p:sp>
        <p:nvSpPr>
          <p:cNvPr id="4" name="Rectangle 3">
            <a:extLst>
              <a:ext uri="{FF2B5EF4-FFF2-40B4-BE49-F238E27FC236}">
                <a16:creationId xmlns:a16="http://schemas.microsoft.com/office/drawing/2014/main" id="{8E9D5B7D-CE3D-4464-B6D6-E6179BBED861}"/>
              </a:ext>
            </a:extLst>
          </p:cNvPr>
          <p:cNvSpPr/>
          <p:nvPr/>
        </p:nvSpPr>
        <p:spPr>
          <a:xfrm>
            <a:off x="838200" y="3125868"/>
            <a:ext cx="1212273" cy="6650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Memory</a:t>
            </a:r>
          </a:p>
        </p:txBody>
      </p:sp>
      <p:sp>
        <p:nvSpPr>
          <p:cNvPr id="5" name="Oval 4">
            <a:extLst>
              <a:ext uri="{FF2B5EF4-FFF2-40B4-BE49-F238E27FC236}">
                <a16:creationId xmlns:a16="http://schemas.microsoft.com/office/drawing/2014/main" id="{5283E747-427B-4AE4-9200-57CAC22B4419}"/>
              </a:ext>
            </a:extLst>
          </p:cNvPr>
          <p:cNvSpPr/>
          <p:nvPr/>
        </p:nvSpPr>
        <p:spPr>
          <a:xfrm>
            <a:off x="982133" y="3221311"/>
            <a:ext cx="127000" cy="152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DFAC0BD-B890-44B5-8A84-86D5AF678FB0}"/>
              </a:ext>
            </a:extLst>
          </p:cNvPr>
          <p:cNvSpPr/>
          <p:nvPr/>
        </p:nvSpPr>
        <p:spPr>
          <a:xfrm>
            <a:off x="4197167" y="1568002"/>
            <a:ext cx="1212273" cy="6650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CPU</a:t>
            </a:r>
          </a:p>
        </p:txBody>
      </p:sp>
      <p:sp>
        <p:nvSpPr>
          <p:cNvPr id="12" name="Rectangle 11">
            <a:extLst>
              <a:ext uri="{FF2B5EF4-FFF2-40B4-BE49-F238E27FC236}">
                <a16:creationId xmlns:a16="http://schemas.microsoft.com/office/drawing/2014/main" id="{46D9DF64-EED2-4560-84A0-A8AB89DED568}"/>
              </a:ext>
            </a:extLst>
          </p:cNvPr>
          <p:cNvSpPr/>
          <p:nvPr/>
        </p:nvSpPr>
        <p:spPr>
          <a:xfrm>
            <a:off x="4197167" y="3125868"/>
            <a:ext cx="1212273" cy="6650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Memory</a:t>
            </a:r>
          </a:p>
        </p:txBody>
      </p:sp>
      <p:sp>
        <p:nvSpPr>
          <p:cNvPr id="13" name="Oval 12">
            <a:extLst>
              <a:ext uri="{FF2B5EF4-FFF2-40B4-BE49-F238E27FC236}">
                <a16:creationId xmlns:a16="http://schemas.microsoft.com/office/drawing/2014/main" id="{1C2944AA-BE02-4E88-9399-6C4A4BE88F84}"/>
              </a:ext>
            </a:extLst>
          </p:cNvPr>
          <p:cNvSpPr/>
          <p:nvPr/>
        </p:nvSpPr>
        <p:spPr>
          <a:xfrm>
            <a:off x="4931319" y="3167463"/>
            <a:ext cx="127000" cy="152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52ABD72D-8734-4346-9DDB-F7EF17205662}"/>
              </a:ext>
            </a:extLst>
          </p:cNvPr>
          <p:cNvCxnSpPr>
            <a:stCxn id="3" idx="2"/>
            <a:endCxn id="4" idx="0"/>
          </p:cNvCxnSpPr>
          <p:nvPr/>
        </p:nvCxnSpPr>
        <p:spPr>
          <a:xfrm>
            <a:off x="1444337" y="2233020"/>
            <a:ext cx="0" cy="8928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B4C8FA-3ED4-4BD9-9498-8A3A96E6FDDE}"/>
              </a:ext>
            </a:extLst>
          </p:cNvPr>
          <p:cNvCxnSpPr>
            <a:stCxn id="11" idx="2"/>
            <a:endCxn id="12" idx="0"/>
          </p:cNvCxnSpPr>
          <p:nvPr/>
        </p:nvCxnSpPr>
        <p:spPr>
          <a:xfrm>
            <a:off x="4803304" y="2233020"/>
            <a:ext cx="0" cy="8928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B0CD4D2-433D-4D0E-B732-9EF78AC3B370}"/>
              </a:ext>
            </a:extLst>
          </p:cNvPr>
          <p:cNvCxnSpPr>
            <a:stCxn id="12" idx="3"/>
            <a:endCxn id="14" idx="1"/>
          </p:cNvCxnSpPr>
          <p:nvPr/>
        </p:nvCxnSpPr>
        <p:spPr>
          <a:xfrm>
            <a:off x="5409440" y="3458377"/>
            <a:ext cx="54947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E95F0E7-C8D1-46E3-A322-FF5526A54657}"/>
              </a:ext>
            </a:extLst>
          </p:cNvPr>
          <p:cNvCxnSpPr>
            <a:cxnSpLocks/>
            <a:stCxn id="11" idx="3"/>
            <a:endCxn id="14" idx="0"/>
          </p:cNvCxnSpPr>
          <p:nvPr/>
        </p:nvCxnSpPr>
        <p:spPr>
          <a:xfrm>
            <a:off x="5409440" y="1900511"/>
            <a:ext cx="1155608" cy="1225357"/>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128238A-525F-4EF1-BEA1-B0CEB17637D2}"/>
              </a:ext>
            </a:extLst>
          </p:cNvPr>
          <p:cNvSpPr txBox="1"/>
          <p:nvPr/>
        </p:nvSpPr>
        <p:spPr>
          <a:xfrm rot="16200000">
            <a:off x="149109" y="2514189"/>
            <a:ext cx="1152634" cy="261610"/>
          </a:xfrm>
          <a:prstGeom prst="rect">
            <a:avLst/>
          </a:prstGeom>
          <a:noFill/>
        </p:spPr>
        <p:txBody>
          <a:bodyPr wrap="square" rtlCol="0">
            <a:spAutoFit/>
          </a:bodyPr>
          <a:lstStyle/>
          <a:p>
            <a:r>
              <a:rPr lang="en-US" sz="1100"/>
              <a:t>Load from mem</a:t>
            </a:r>
          </a:p>
        </p:txBody>
      </p:sp>
      <p:sp>
        <p:nvSpPr>
          <p:cNvPr id="32" name="TextBox 31">
            <a:extLst>
              <a:ext uri="{FF2B5EF4-FFF2-40B4-BE49-F238E27FC236}">
                <a16:creationId xmlns:a16="http://schemas.microsoft.com/office/drawing/2014/main" id="{D28E4558-B42C-4D1A-9694-9D2445BC3AC4}"/>
              </a:ext>
            </a:extLst>
          </p:cNvPr>
          <p:cNvSpPr txBox="1"/>
          <p:nvPr/>
        </p:nvSpPr>
        <p:spPr>
          <a:xfrm rot="5400000">
            <a:off x="1612289" y="2626160"/>
            <a:ext cx="1125796" cy="261610"/>
          </a:xfrm>
          <a:prstGeom prst="rect">
            <a:avLst/>
          </a:prstGeom>
          <a:noFill/>
        </p:spPr>
        <p:txBody>
          <a:bodyPr wrap="square" rtlCol="0">
            <a:spAutoFit/>
          </a:bodyPr>
          <a:lstStyle/>
          <a:p>
            <a:r>
              <a:rPr lang="en-US" sz="1100"/>
              <a:t>Store to mem</a:t>
            </a:r>
          </a:p>
        </p:txBody>
      </p:sp>
      <p:sp>
        <p:nvSpPr>
          <p:cNvPr id="33" name="Arc 32">
            <a:extLst>
              <a:ext uri="{FF2B5EF4-FFF2-40B4-BE49-F238E27FC236}">
                <a16:creationId xmlns:a16="http://schemas.microsoft.com/office/drawing/2014/main" id="{3CA17C52-ED73-48B4-9BD5-E371480D5387}"/>
              </a:ext>
            </a:extLst>
          </p:cNvPr>
          <p:cNvSpPr/>
          <p:nvPr/>
        </p:nvSpPr>
        <p:spPr>
          <a:xfrm rot="14624592">
            <a:off x="655335" y="2440870"/>
            <a:ext cx="1687528" cy="1037802"/>
          </a:xfrm>
          <a:prstGeom prst="arc">
            <a:avLst>
              <a:gd name="adj1" fmla="val 15635387"/>
              <a:gd name="adj2" fmla="val 21235864"/>
            </a:avLst>
          </a:prstGeom>
          <a:ln w="28575">
            <a:solidFill>
              <a:schemeClr val="accent6">
                <a:lumMod val="75000"/>
              </a:schemeClr>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Arc 33">
            <a:extLst>
              <a:ext uri="{FF2B5EF4-FFF2-40B4-BE49-F238E27FC236}">
                <a16:creationId xmlns:a16="http://schemas.microsoft.com/office/drawing/2014/main" id="{091DF20C-40FA-4095-8E99-59A7F2EF330C}"/>
              </a:ext>
            </a:extLst>
          </p:cNvPr>
          <p:cNvSpPr/>
          <p:nvPr/>
        </p:nvSpPr>
        <p:spPr>
          <a:xfrm rot="3793720">
            <a:off x="587451" y="1913357"/>
            <a:ext cx="1687528" cy="1037802"/>
          </a:xfrm>
          <a:prstGeom prst="arc">
            <a:avLst>
              <a:gd name="adj1" fmla="val 15635387"/>
              <a:gd name="adj2" fmla="val 21235864"/>
            </a:avLst>
          </a:prstGeom>
          <a:ln w="28575">
            <a:solidFill>
              <a:schemeClr val="accent6">
                <a:lumMod val="75000"/>
              </a:schemeClr>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09267E35-7297-4A2F-A94A-347BD74C24E7}"/>
              </a:ext>
            </a:extLst>
          </p:cNvPr>
          <p:cNvSpPr txBox="1"/>
          <p:nvPr/>
        </p:nvSpPr>
        <p:spPr>
          <a:xfrm>
            <a:off x="4846593" y="2683635"/>
            <a:ext cx="1152634" cy="261610"/>
          </a:xfrm>
          <a:prstGeom prst="rect">
            <a:avLst/>
          </a:prstGeom>
          <a:noFill/>
        </p:spPr>
        <p:txBody>
          <a:bodyPr wrap="square" rtlCol="0">
            <a:spAutoFit/>
          </a:bodyPr>
          <a:lstStyle/>
          <a:p>
            <a:r>
              <a:rPr lang="en-US" sz="1100"/>
              <a:t>Load from mem</a:t>
            </a:r>
          </a:p>
        </p:txBody>
      </p:sp>
      <p:sp>
        <p:nvSpPr>
          <p:cNvPr id="36" name="TextBox 35">
            <a:extLst>
              <a:ext uri="{FF2B5EF4-FFF2-40B4-BE49-F238E27FC236}">
                <a16:creationId xmlns:a16="http://schemas.microsoft.com/office/drawing/2014/main" id="{06EA9F88-ABDF-4926-B06C-5394FEA19EEC}"/>
              </a:ext>
            </a:extLst>
          </p:cNvPr>
          <p:cNvSpPr txBox="1"/>
          <p:nvPr/>
        </p:nvSpPr>
        <p:spPr>
          <a:xfrm>
            <a:off x="5108359" y="3987577"/>
            <a:ext cx="1210319" cy="261610"/>
          </a:xfrm>
          <a:prstGeom prst="rect">
            <a:avLst/>
          </a:prstGeom>
          <a:noFill/>
        </p:spPr>
        <p:txBody>
          <a:bodyPr wrap="square" rtlCol="0">
            <a:spAutoFit/>
          </a:bodyPr>
          <a:lstStyle/>
          <a:p>
            <a:r>
              <a:rPr lang="en-US" sz="1100"/>
              <a:t>Store to mem</a:t>
            </a:r>
          </a:p>
        </p:txBody>
      </p:sp>
      <p:sp>
        <p:nvSpPr>
          <p:cNvPr id="37" name="Arc 36">
            <a:extLst>
              <a:ext uri="{FF2B5EF4-FFF2-40B4-BE49-F238E27FC236}">
                <a16:creationId xmlns:a16="http://schemas.microsoft.com/office/drawing/2014/main" id="{A1CBBAD4-D7B0-441B-91A3-2074B49957E7}"/>
              </a:ext>
            </a:extLst>
          </p:cNvPr>
          <p:cNvSpPr/>
          <p:nvPr/>
        </p:nvSpPr>
        <p:spPr>
          <a:xfrm rot="20338694">
            <a:off x="4309726" y="3018545"/>
            <a:ext cx="1893098" cy="1037802"/>
          </a:xfrm>
          <a:prstGeom prst="arc">
            <a:avLst>
              <a:gd name="adj1" fmla="val 15635387"/>
              <a:gd name="adj2" fmla="val 21235864"/>
            </a:avLst>
          </a:prstGeom>
          <a:ln w="28575">
            <a:solidFill>
              <a:schemeClr val="accent6">
                <a:lumMod val="75000"/>
              </a:schemeClr>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Arc 37">
            <a:extLst>
              <a:ext uri="{FF2B5EF4-FFF2-40B4-BE49-F238E27FC236}">
                <a16:creationId xmlns:a16="http://schemas.microsoft.com/office/drawing/2014/main" id="{7597701C-10F6-4295-BB49-E2F62799EAB6}"/>
              </a:ext>
            </a:extLst>
          </p:cNvPr>
          <p:cNvSpPr/>
          <p:nvPr/>
        </p:nvSpPr>
        <p:spPr>
          <a:xfrm rot="9728228">
            <a:off x="4828482" y="2900408"/>
            <a:ext cx="2038769" cy="1037802"/>
          </a:xfrm>
          <a:prstGeom prst="arc">
            <a:avLst>
              <a:gd name="adj1" fmla="val 14700996"/>
              <a:gd name="adj2" fmla="val 21235864"/>
            </a:avLst>
          </a:prstGeom>
          <a:ln w="28575">
            <a:solidFill>
              <a:schemeClr val="accent6">
                <a:lumMod val="75000"/>
              </a:schemeClr>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Speech Bubble: Oval 38">
            <a:extLst>
              <a:ext uri="{FF2B5EF4-FFF2-40B4-BE49-F238E27FC236}">
                <a16:creationId xmlns:a16="http://schemas.microsoft.com/office/drawing/2014/main" id="{E26000CF-7306-40EB-845C-58B8AA56C83B}"/>
              </a:ext>
            </a:extLst>
          </p:cNvPr>
          <p:cNvSpPr/>
          <p:nvPr/>
        </p:nvSpPr>
        <p:spPr>
          <a:xfrm>
            <a:off x="5304599" y="1299361"/>
            <a:ext cx="654312" cy="269618"/>
          </a:xfrm>
          <a:prstGeom prst="wedgeEllipseCallou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rPr>
              <a:t>zzz</a:t>
            </a:r>
          </a:p>
        </p:txBody>
      </p:sp>
      <p:sp>
        <p:nvSpPr>
          <p:cNvPr id="40" name="TextBox 39">
            <a:extLst>
              <a:ext uri="{FF2B5EF4-FFF2-40B4-BE49-F238E27FC236}">
                <a16:creationId xmlns:a16="http://schemas.microsoft.com/office/drawing/2014/main" id="{E1C0D335-1E95-4DED-88FC-52169D259A76}"/>
              </a:ext>
            </a:extLst>
          </p:cNvPr>
          <p:cNvSpPr txBox="1"/>
          <p:nvPr/>
        </p:nvSpPr>
        <p:spPr>
          <a:xfrm>
            <a:off x="4340998" y="1131515"/>
            <a:ext cx="1074626" cy="430887"/>
          </a:xfrm>
          <a:prstGeom prst="rect">
            <a:avLst/>
          </a:prstGeom>
          <a:noFill/>
        </p:spPr>
        <p:txBody>
          <a:bodyPr wrap="square" rtlCol="0">
            <a:spAutoFit/>
          </a:bodyPr>
          <a:lstStyle/>
          <a:p>
            <a:r>
              <a:rPr lang="en-US" sz="1100"/>
              <a:t>Do next compute task</a:t>
            </a:r>
          </a:p>
        </p:txBody>
      </p:sp>
      <p:sp>
        <p:nvSpPr>
          <p:cNvPr id="41" name="Rectangle 40">
            <a:extLst>
              <a:ext uri="{FF2B5EF4-FFF2-40B4-BE49-F238E27FC236}">
                <a16:creationId xmlns:a16="http://schemas.microsoft.com/office/drawing/2014/main" id="{7A6DA027-6926-4672-8F07-95A1DAFB8396}"/>
              </a:ext>
            </a:extLst>
          </p:cNvPr>
          <p:cNvSpPr/>
          <p:nvPr/>
        </p:nvSpPr>
        <p:spPr>
          <a:xfrm>
            <a:off x="10603730" y="3167463"/>
            <a:ext cx="1212273" cy="6650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Intel DSA</a:t>
            </a:r>
          </a:p>
        </p:txBody>
      </p:sp>
      <p:sp>
        <p:nvSpPr>
          <p:cNvPr id="42" name="Rectangle 41">
            <a:extLst>
              <a:ext uri="{FF2B5EF4-FFF2-40B4-BE49-F238E27FC236}">
                <a16:creationId xmlns:a16="http://schemas.microsoft.com/office/drawing/2014/main" id="{687E22FE-D372-458D-9B10-06A32384BBC0}"/>
              </a:ext>
            </a:extLst>
          </p:cNvPr>
          <p:cNvSpPr/>
          <p:nvPr/>
        </p:nvSpPr>
        <p:spPr>
          <a:xfrm>
            <a:off x="8841986" y="1609597"/>
            <a:ext cx="1212273" cy="6650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CPU</a:t>
            </a:r>
          </a:p>
        </p:txBody>
      </p:sp>
      <p:sp>
        <p:nvSpPr>
          <p:cNvPr id="43" name="Rectangle 42">
            <a:extLst>
              <a:ext uri="{FF2B5EF4-FFF2-40B4-BE49-F238E27FC236}">
                <a16:creationId xmlns:a16="http://schemas.microsoft.com/office/drawing/2014/main" id="{054DF7F7-A991-43EF-806B-0EAE01E3835E}"/>
              </a:ext>
            </a:extLst>
          </p:cNvPr>
          <p:cNvSpPr/>
          <p:nvPr/>
        </p:nvSpPr>
        <p:spPr>
          <a:xfrm>
            <a:off x="8841986" y="3167463"/>
            <a:ext cx="1212273" cy="6650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Memory</a:t>
            </a:r>
          </a:p>
        </p:txBody>
      </p:sp>
      <p:sp>
        <p:nvSpPr>
          <p:cNvPr id="44" name="Oval 43">
            <a:extLst>
              <a:ext uri="{FF2B5EF4-FFF2-40B4-BE49-F238E27FC236}">
                <a16:creationId xmlns:a16="http://schemas.microsoft.com/office/drawing/2014/main" id="{12ECEF8F-EF43-4D48-A982-8BDAB2AAE9A2}"/>
              </a:ext>
            </a:extLst>
          </p:cNvPr>
          <p:cNvSpPr/>
          <p:nvPr/>
        </p:nvSpPr>
        <p:spPr>
          <a:xfrm>
            <a:off x="9576138" y="3209058"/>
            <a:ext cx="127000" cy="152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C761D036-AAF9-4275-AFEC-C8CE23D09561}"/>
              </a:ext>
            </a:extLst>
          </p:cNvPr>
          <p:cNvCxnSpPr>
            <a:stCxn id="42" idx="2"/>
            <a:endCxn id="43" idx="0"/>
          </p:cNvCxnSpPr>
          <p:nvPr/>
        </p:nvCxnSpPr>
        <p:spPr>
          <a:xfrm>
            <a:off x="9448123" y="2274615"/>
            <a:ext cx="0" cy="892848"/>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F86A223-21D1-40AD-BD90-C3EBFEC36700}"/>
              </a:ext>
            </a:extLst>
          </p:cNvPr>
          <p:cNvCxnSpPr>
            <a:stCxn id="43" idx="3"/>
            <a:endCxn id="41" idx="1"/>
          </p:cNvCxnSpPr>
          <p:nvPr/>
        </p:nvCxnSpPr>
        <p:spPr>
          <a:xfrm>
            <a:off x="10054259" y="3499972"/>
            <a:ext cx="54947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900EDBD-1072-4E1B-BC3E-0D1B184B07BB}"/>
              </a:ext>
            </a:extLst>
          </p:cNvPr>
          <p:cNvCxnSpPr>
            <a:cxnSpLocks/>
            <a:stCxn id="42" idx="3"/>
            <a:endCxn id="41" idx="0"/>
          </p:cNvCxnSpPr>
          <p:nvPr/>
        </p:nvCxnSpPr>
        <p:spPr>
          <a:xfrm>
            <a:off x="10054259" y="1942106"/>
            <a:ext cx="1155608" cy="1225357"/>
          </a:xfrm>
          <a:prstGeom prst="line">
            <a:avLst/>
          </a:prstGeom>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D52AD2D8-050C-40EF-A729-31031B4DDA4B}"/>
              </a:ext>
            </a:extLst>
          </p:cNvPr>
          <p:cNvSpPr txBox="1"/>
          <p:nvPr/>
        </p:nvSpPr>
        <p:spPr>
          <a:xfrm>
            <a:off x="9624116" y="2725206"/>
            <a:ext cx="1152634" cy="261610"/>
          </a:xfrm>
          <a:prstGeom prst="rect">
            <a:avLst/>
          </a:prstGeom>
          <a:noFill/>
        </p:spPr>
        <p:txBody>
          <a:bodyPr wrap="square" rtlCol="0">
            <a:spAutoFit/>
          </a:bodyPr>
          <a:lstStyle/>
          <a:p>
            <a:r>
              <a:rPr lang="en-US" sz="1100"/>
              <a:t>Load from mem</a:t>
            </a:r>
          </a:p>
        </p:txBody>
      </p:sp>
      <p:sp>
        <p:nvSpPr>
          <p:cNvPr id="51" name="TextBox 50">
            <a:extLst>
              <a:ext uri="{FF2B5EF4-FFF2-40B4-BE49-F238E27FC236}">
                <a16:creationId xmlns:a16="http://schemas.microsoft.com/office/drawing/2014/main" id="{E9851E4F-CE40-4E3F-B5D2-72A0FD7067B6}"/>
              </a:ext>
            </a:extLst>
          </p:cNvPr>
          <p:cNvSpPr txBox="1"/>
          <p:nvPr/>
        </p:nvSpPr>
        <p:spPr>
          <a:xfrm>
            <a:off x="9753179" y="4029172"/>
            <a:ext cx="1198818" cy="261610"/>
          </a:xfrm>
          <a:prstGeom prst="rect">
            <a:avLst/>
          </a:prstGeom>
          <a:noFill/>
        </p:spPr>
        <p:txBody>
          <a:bodyPr wrap="square" rtlCol="0">
            <a:spAutoFit/>
          </a:bodyPr>
          <a:lstStyle/>
          <a:p>
            <a:r>
              <a:rPr lang="en-US" sz="1100"/>
              <a:t>Store to mem</a:t>
            </a:r>
          </a:p>
        </p:txBody>
      </p:sp>
      <p:sp>
        <p:nvSpPr>
          <p:cNvPr id="52" name="Arc 51">
            <a:extLst>
              <a:ext uri="{FF2B5EF4-FFF2-40B4-BE49-F238E27FC236}">
                <a16:creationId xmlns:a16="http://schemas.microsoft.com/office/drawing/2014/main" id="{62CAEC15-736E-4949-86A1-0C6744049481}"/>
              </a:ext>
            </a:extLst>
          </p:cNvPr>
          <p:cNvSpPr/>
          <p:nvPr/>
        </p:nvSpPr>
        <p:spPr>
          <a:xfrm rot="20338694">
            <a:off x="8935756" y="3122770"/>
            <a:ext cx="1893098" cy="1037802"/>
          </a:xfrm>
          <a:prstGeom prst="arc">
            <a:avLst>
              <a:gd name="adj1" fmla="val 15635387"/>
              <a:gd name="adj2" fmla="val 21235864"/>
            </a:avLst>
          </a:prstGeom>
          <a:ln w="28575">
            <a:solidFill>
              <a:schemeClr val="accent6">
                <a:lumMod val="75000"/>
              </a:schemeClr>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Arc 52">
            <a:extLst>
              <a:ext uri="{FF2B5EF4-FFF2-40B4-BE49-F238E27FC236}">
                <a16:creationId xmlns:a16="http://schemas.microsoft.com/office/drawing/2014/main" id="{B66A19CA-CB8E-4C5D-B4F2-D673D2042678}"/>
              </a:ext>
            </a:extLst>
          </p:cNvPr>
          <p:cNvSpPr/>
          <p:nvPr/>
        </p:nvSpPr>
        <p:spPr>
          <a:xfrm rot="9728228">
            <a:off x="9473301" y="2942003"/>
            <a:ext cx="2038769" cy="1037802"/>
          </a:xfrm>
          <a:prstGeom prst="arc">
            <a:avLst>
              <a:gd name="adj1" fmla="val 14700996"/>
              <a:gd name="adj2" fmla="val 21235864"/>
            </a:avLst>
          </a:prstGeom>
          <a:ln w="28575">
            <a:solidFill>
              <a:schemeClr val="accent6">
                <a:lumMod val="75000"/>
              </a:schemeClr>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TextBox 55">
            <a:extLst>
              <a:ext uri="{FF2B5EF4-FFF2-40B4-BE49-F238E27FC236}">
                <a16:creationId xmlns:a16="http://schemas.microsoft.com/office/drawing/2014/main" id="{A7DB8632-94B9-4315-8120-020044CEB7B4}"/>
              </a:ext>
            </a:extLst>
          </p:cNvPr>
          <p:cNvSpPr txBox="1"/>
          <p:nvPr/>
        </p:nvSpPr>
        <p:spPr>
          <a:xfrm rot="16200000">
            <a:off x="3449170" y="2529740"/>
            <a:ext cx="1152634" cy="261610"/>
          </a:xfrm>
          <a:prstGeom prst="rect">
            <a:avLst/>
          </a:prstGeom>
          <a:noFill/>
        </p:spPr>
        <p:txBody>
          <a:bodyPr wrap="square" rtlCol="0">
            <a:spAutoFit/>
          </a:bodyPr>
          <a:lstStyle/>
          <a:p>
            <a:r>
              <a:rPr lang="en-US" sz="1100"/>
              <a:t>Load from mem</a:t>
            </a:r>
          </a:p>
        </p:txBody>
      </p:sp>
      <p:sp>
        <p:nvSpPr>
          <p:cNvPr id="57" name="TextBox 56">
            <a:extLst>
              <a:ext uri="{FF2B5EF4-FFF2-40B4-BE49-F238E27FC236}">
                <a16:creationId xmlns:a16="http://schemas.microsoft.com/office/drawing/2014/main" id="{1F8A8B0F-7BEA-4714-B6EA-972045B96B95}"/>
              </a:ext>
            </a:extLst>
          </p:cNvPr>
          <p:cNvSpPr txBox="1"/>
          <p:nvPr/>
        </p:nvSpPr>
        <p:spPr>
          <a:xfrm rot="5400000">
            <a:off x="5036782" y="2586172"/>
            <a:ext cx="1027244" cy="261610"/>
          </a:xfrm>
          <a:prstGeom prst="rect">
            <a:avLst/>
          </a:prstGeom>
          <a:noFill/>
        </p:spPr>
        <p:txBody>
          <a:bodyPr wrap="square" rtlCol="0">
            <a:spAutoFit/>
          </a:bodyPr>
          <a:lstStyle/>
          <a:p>
            <a:r>
              <a:rPr lang="en-US" sz="1100"/>
              <a:t>Store to mem</a:t>
            </a:r>
          </a:p>
        </p:txBody>
      </p:sp>
      <p:sp>
        <p:nvSpPr>
          <p:cNvPr id="58" name="Arc 57">
            <a:extLst>
              <a:ext uri="{FF2B5EF4-FFF2-40B4-BE49-F238E27FC236}">
                <a16:creationId xmlns:a16="http://schemas.microsoft.com/office/drawing/2014/main" id="{B68AB0A5-B784-4DC2-8B2D-E518A917D8EB}"/>
              </a:ext>
            </a:extLst>
          </p:cNvPr>
          <p:cNvSpPr/>
          <p:nvPr/>
        </p:nvSpPr>
        <p:spPr>
          <a:xfrm rot="14624592">
            <a:off x="4018026" y="2456421"/>
            <a:ext cx="1687528" cy="1037802"/>
          </a:xfrm>
          <a:prstGeom prst="arc">
            <a:avLst>
              <a:gd name="adj1" fmla="val 15635387"/>
              <a:gd name="adj2" fmla="val 21235864"/>
            </a:avLst>
          </a:prstGeom>
          <a:ln w="28575">
            <a:solidFill>
              <a:schemeClr val="accent6">
                <a:lumMod val="75000"/>
              </a:schemeClr>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Arc 58">
            <a:extLst>
              <a:ext uri="{FF2B5EF4-FFF2-40B4-BE49-F238E27FC236}">
                <a16:creationId xmlns:a16="http://schemas.microsoft.com/office/drawing/2014/main" id="{11B184CE-CE0B-421C-9C6B-5E1990B19403}"/>
              </a:ext>
            </a:extLst>
          </p:cNvPr>
          <p:cNvSpPr/>
          <p:nvPr/>
        </p:nvSpPr>
        <p:spPr>
          <a:xfrm rot="3793720">
            <a:off x="3837408" y="1928908"/>
            <a:ext cx="1687528" cy="1037802"/>
          </a:xfrm>
          <a:prstGeom prst="arc">
            <a:avLst>
              <a:gd name="adj1" fmla="val 15635387"/>
              <a:gd name="adj2" fmla="val 21235864"/>
            </a:avLst>
          </a:prstGeom>
          <a:ln w="28575">
            <a:solidFill>
              <a:schemeClr val="accent6">
                <a:lumMod val="75000"/>
              </a:schemeClr>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TextBox 63">
            <a:extLst>
              <a:ext uri="{FF2B5EF4-FFF2-40B4-BE49-F238E27FC236}">
                <a16:creationId xmlns:a16="http://schemas.microsoft.com/office/drawing/2014/main" id="{9B6AC35B-9E45-48BB-88AB-6136603228D8}"/>
              </a:ext>
            </a:extLst>
          </p:cNvPr>
          <p:cNvSpPr txBox="1"/>
          <p:nvPr/>
        </p:nvSpPr>
        <p:spPr>
          <a:xfrm rot="16200000">
            <a:off x="8066833" y="2488402"/>
            <a:ext cx="1152634" cy="261610"/>
          </a:xfrm>
          <a:prstGeom prst="rect">
            <a:avLst/>
          </a:prstGeom>
          <a:noFill/>
        </p:spPr>
        <p:txBody>
          <a:bodyPr wrap="square" rtlCol="0">
            <a:spAutoFit/>
          </a:bodyPr>
          <a:lstStyle/>
          <a:p>
            <a:r>
              <a:rPr lang="en-US" sz="1100"/>
              <a:t>Load from mem</a:t>
            </a:r>
          </a:p>
        </p:txBody>
      </p:sp>
      <p:sp>
        <p:nvSpPr>
          <p:cNvPr id="65" name="TextBox 64">
            <a:extLst>
              <a:ext uri="{FF2B5EF4-FFF2-40B4-BE49-F238E27FC236}">
                <a16:creationId xmlns:a16="http://schemas.microsoft.com/office/drawing/2014/main" id="{708CB0BA-0B69-4BE7-AA14-492FB7CC2CBA}"/>
              </a:ext>
            </a:extLst>
          </p:cNvPr>
          <p:cNvSpPr txBox="1"/>
          <p:nvPr/>
        </p:nvSpPr>
        <p:spPr>
          <a:xfrm rot="5400000">
            <a:off x="9055187" y="2626160"/>
            <a:ext cx="1027244" cy="261610"/>
          </a:xfrm>
          <a:prstGeom prst="rect">
            <a:avLst/>
          </a:prstGeom>
          <a:noFill/>
        </p:spPr>
        <p:txBody>
          <a:bodyPr wrap="square" rtlCol="0">
            <a:spAutoFit/>
          </a:bodyPr>
          <a:lstStyle/>
          <a:p>
            <a:r>
              <a:rPr lang="en-US" sz="1100"/>
              <a:t>Store to mem</a:t>
            </a:r>
          </a:p>
        </p:txBody>
      </p:sp>
      <p:sp>
        <p:nvSpPr>
          <p:cNvPr id="66" name="Arc 65">
            <a:extLst>
              <a:ext uri="{FF2B5EF4-FFF2-40B4-BE49-F238E27FC236}">
                <a16:creationId xmlns:a16="http://schemas.microsoft.com/office/drawing/2014/main" id="{B4AF2812-CC08-4F05-BA90-5C31FF42A35F}"/>
              </a:ext>
            </a:extLst>
          </p:cNvPr>
          <p:cNvSpPr/>
          <p:nvPr/>
        </p:nvSpPr>
        <p:spPr>
          <a:xfrm rot="14624592">
            <a:off x="8629426" y="2468873"/>
            <a:ext cx="1687528" cy="1037802"/>
          </a:xfrm>
          <a:prstGeom prst="arc">
            <a:avLst>
              <a:gd name="adj1" fmla="val 15635387"/>
              <a:gd name="adj2" fmla="val 21235864"/>
            </a:avLst>
          </a:prstGeom>
          <a:ln w="28575">
            <a:solidFill>
              <a:schemeClr val="accent6">
                <a:lumMod val="75000"/>
              </a:schemeClr>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Arc 66">
            <a:extLst>
              <a:ext uri="{FF2B5EF4-FFF2-40B4-BE49-F238E27FC236}">
                <a16:creationId xmlns:a16="http://schemas.microsoft.com/office/drawing/2014/main" id="{E83C7ED5-B115-4A27-A77E-E71F5988FCE2}"/>
              </a:ext>
            </a:extLst>
          </p:cNvPr>
          <p:cNvSpPr/>
          <p:nvPr/>
        </p:nvSpPr>
        <p:spPr>
          <a:xfrm rot="3793720">
            <a:off x="7939509" y="2036152"/>
            <a:ext cx="1687528" cy="1037802"/>
          </a:xfrm>
          <a:prstGeom prst="arc">
            <a:avLst>
              <a:gd name="adj1" fmla="val 15635387"/>
              <a:gd name="adj2" fmla="val 21235864"/>
            </a:avLst>
          </a:prstGeom>
          <a:ln w="28575">
            <a:solidFill>
              <a:schemeClr val="accent6">
                <a:lumMod val="75000"/>
              </a:schemeClr>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Star: 5 Points 5">
            <a:extLst>
              <a:ext uri="{FF2B5EF4-FFF2-40B4-BE49-F238E27FC236}">
                <a16:creationId xmlns:a16="http://schemas.microsoft.com/office/drawing/2014/main" id="{338A4159-F8C9-4C2B-AF45-4F28294F46C2}"/>
              </a:ext>
            </a:extLst>
          </p:cNvPr>
          <p:cNvSpPr/>
          <p:nvPr/>
        </p:nvSpPr>
        <p:spPr>
          <a:xfrm>
            <a:off x="4225225" y="1487600"/>
            <a:ext cx="371558" cy="363341"/>
          </a:xfrm>
          <a:prstGeom prst="star5">
            <a:avLst/>
          </a:prstGeom>
          <a:solidFill>
            <a:srgbClr val="FF56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36BF1F2F-99B8-4F95-B0E5-630216E66E97}"/>
              </a:ext>
            </a:extLst>
          </p:cNvPr>
          <p:cNvSpPr txBox="1"/>
          <p:nvPr/>
        </p:nvSpPr>
        <p:spPr>
          <a:xfrm>
            <a:off x="8979633" y="1178784"/>
            <a:ext cx="1074626" cy="430887"/>
          </a:xfrm>
          <a:prstGeom prst="rect">
            <a:avLst/>
          </a:prstGeom>
          <a:noFill/>
        </p:spPr>
        <p:txBody>
          <a:bodyPr wrap="square" rtlCol="0">
            <a:spAutoFit/>
          </a:bodyPr>
          <a:lstStyle/>
          <a:p>
            <a:r>
              <a:rPr lang="en-US" sz="1100"/>
              <a:t>Do next compute task</a:t>
            </a:r>
          </a:p>
        </p:txBody>
      </p:sp>
      <p:sp>
        <p:nvSpPr>
          <p:cNvPr id="69" name="Star: 5 Points 68">
            <a:extLst>
              <a:ext uri="{FF2B5EF4-FFF2-40B4-BE49-F238E27FC236}">
                <a16:creationId xmlns:a16="http://schemas.microsoft.com/office/drawing/2014/main" id="{05C3C0DC-472C-4D22-9190-141AFA4D859A}"/>
              </a:ext>
            </a:extLst>
          </p:cNvPr>
          <p:cNvSpPr/>
          <p:nvPr/>
        </p:nvSpPr>
        <p:spPr>
          <a:xfrm>
            <a:off x="8810852" y="1534869"/>
            <a:ext cx="371558" cy="363341"/>
          </a:xfrm>
          <a:prstGeom prst="star5">
            <a:avLst/>
          </a:prstGeom>
          <a:solidFill>
            <a:srgbClr val="FF56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3948D57-5991-4676-8BB8-5E80DFE489A1}"/>
              </a:ext>
            </a:extLst>
          </p:cNvPr>
          <p:cNvSpPr/>
          <p:nvPr/>
        </p:nvSpPr>
        <p:spPr>
          <a:xfrm>
            <a:off x="8896389" y="3327971"/>
            <a:ext cx="178962" cy="14687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42BD176-CA76-43DE-B7C2-F6B59AEA6E18}"/>
              </a:ext>
            </a:extLst>
          </p:cNvPr>
          <p:cNvSpPr txBox="1"/>
          <p:nvPr/>
        </p:nvSpPr>
        <p:spPr>
          <a:xfrm>
            <a:off x="404466" y="4364498"/>
            <a:ext cx="2231521" cy="338554"/>
          </a:xfrm>
          <a:prstGeom prst="rect">
            <a:avLst/>
          </a:prstGeom>
          <a:noFill/>
        </p:spPr>
        <p:txBody>
          <a:bodyPr wrap="square" rtlCol="0">
            <a:spAutoFit/>
          </a:bodyPr>
          <a:lstStyle/>
          <a:p>
            <a:pPr algn="ctr"/>
            <a:r>
              <a:rPr lang="en-US" sz="1600"/>
              <a:t>Pure Software</a:t>
            </a:r>
          </a:p>
        </p:txBody>
      </p:sp>
      <p:sp>
        <p:nvSpPr>
          <p:cNvPr id="76" name="Oval 75">
            <a:extLst>
              <a:ext uri="{FF2B5EF4-FFF2-40B4-BE49-F238E27FC236}">
                <a16:creationId xmlns:a16="http://schemas.microsoft.com/office/drawing/2014/main" id="{1460D02C-49AF-408C-ADC1-33575D445111}"/>
              </a:ext>
            </a:extLst>
          </p:cNvPr>
          <p:cNvSpPr/>
          <p:nvPr/>
        </p:nvSpPr>
        <p:spPr>
          <a:xfrm>
            <a:off x="4339573" y="3522822"/>
            <a:ext cx="178962" cy="14687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08534FFF-E623-44A1-8705-A0BEB34A1F97}"/>
              </a:ext>
            </a:extLst>
          </p:cNvPr>
          <p:cNvSpPr txBox="1"/>
          <p:nvPr/>
        </p:nvSpPr>
        <p:spPr>
          <a:xfrm>
            <a:off x="1046895" y="1138092"/>
            <a:ext cx="1074626" cy="430887"/>
          </a:xfrm>
          <a:prstGeom prst="rect">
            <a:avLst/>
          </a:prstGeom>
          <a:noFill/>
        </p:spPr>
        <p:txBody>
          <a:bodyPr wrap="square" rtlCol="0">
            <a:spAutoFit/>
          </a:bodyPr>
          <a:lstStyle/>
          <a:p>
            <a:r>
              <a:rPr lang="en-US" sz="1100"/>
              <a:t>Do next compute task</a:t>
            </a:r>
          </a:p>
        </p:txBody>
      </p:sp>
      <p:sp>
        <p:nvSpPr>
          <p:cNvPr id="78" name="Star: 5 Points 77">
            <a:extLst>
              <a:ext uri="{FF2B5EF4-FFF2-40B4-BE49-F238E27FC236}">
                <a16:creationId xmlns:a16="http://schemas.microsoft.com/office/drawing/2014/main" id="{C6BB095D-3FF5-40EA-93C5-5A5FC7BF4B99}"/>
              </a:ext>
            </a:extLst>
          </p:cNvPr>
          <p:cNvSpPr/>
          <p:nvPr/>
        </p:nvSpPr>
        <p:spPr>
          <a:xfrm>
            <a:off x="931122" y="1494177"/>
            <a:ext cx="371558" cy="363341"/>
          </a:xfrm>
          <a:prstGeom prst="star5">
            <a:avLst/>
          </a:prstGeom>
          <a:solidFill>
            <a:srgbClr val="FF56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380D2CFB-5CD3-4ED3-BA64-B8F587733E8F}"/>
              </a:ext>
            </a:extLst>
          </p:cNvPr>
          <p:cNvSpPr/>
          <p:nvPr/>
        </p:nvSpPr>
        <p:spPr>
          <a:xfrm>
            <a:off x="1045470" y="3529399"/>
            <a:ext cx="178962" cy="14687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47540D08-E4C4-4465-9972-5C8EB9A0E3C5}"/>
              </a:ext>
            </a:extLst>
          </p:cNvPr>
          <p:cNvSpPr txBox="1"/>
          <p:nvPr/>
        </p:nvSpPr>
        <p:spPr>
          <a:xfrm>
            <a:off x="4268004" y="4361360"/>
            <a:ext cx="2475934" cy="338554"/>
          </a:xfrm>
          <a:prstGeom prst="rect">
            <a:avLst/>
          </a:prstGeom>
          <a:noFill/>
        </p:spPr>
        <p:txBody>
          <a:bodyPr wrap="square" rtlCol="0">
            <a:spAutoFit/>
          </a:bodyPr>
          <a:lstStyle/>
          <a:p>
            <a:pPr algn="ctr"/>
            <a:r>
              <a:rPr lang="en-US" sz="1600"/>
              <a:t>DSA Sync Mode</a:t>
            </a:r>
          </a:p>
        </p:txBody>
      </p:sp>
      <p:sp>
        <p:nvSpPr>
          <p:cNvPr id="81" name="TextBox 80">
            <a:extLst>
              <a:ext uri="{FF2B5EF4-FFF2-40B4-BE49-F238E27FC236}">
                <a16:creationId xmlns:a16="http://schemas.microsoft.com/office/drawing/2014/main" id="{421F1DB6-B16E-4647-B558-80C04D92D9D3}"/>
              </a:ext>
            </a:extLst>
          </p:cNvPr>
          <p:cNvSpPr txBox="1"/>
          <p:nvPr/>
        </p:nvSpPr>
        <p:spPr>
          <a:xfrm>
            <a:off x="9119231" y="4361360"/>
            <a:ext cx="2231520" cy="338554"/>
          </a:xfrm>
          <a:prstGeom prst="rect">
            <a:avLst/>
          </a:prstGeom>
          <a:noFill/>
        </p:spPr>
        <p:txBody>
          <a:bodyPr wrap="square" rtlCol="0">
            <a:spAutoFit/>
          </a:bodyPr>
          <a:lstStyle/>
          <a:p>
            <a:pPr algn="ctr"/>
            <a:r>
              <a:rPr lang="en-US" sz="1600"/>
              <a:t>DSA Async Mode</a:t>
            </a:r>
          </a:p>
        </p:txBody>
      </p:sp>
      <p:sp>
        <p:nvSpPr>
          <p:cNvPr id="26" name="Oval 25">
            <a:extLst>
              <a:ext uri="{FF2B5EF4-FFF2-40B4-BE49-F238E27FC236}">
                <a16:creationId xmlns:a16="http://schemas.microsoft.com/office/drawing/2014/main" id="{4877E5B8-BAC7-4A65-B847-C7EB339FA3E6}"/>
              </a:ext>
            </a:extLst>
          </p:cNvPr>
          <p:cNvSpPr/>
          <p:nvPr/>
        </p:nvSpPr>
        <p:spPr>
          <a:xfrm>
            <a:off x="239136" y="4400742"/>
            <a:ext cx="200423" cy="22279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82" name="Oval 81">
            <a:extLst>
              <a:ext uri="{FF2B5EF4-FFF2-40B4-BE49-F238E27FC236}">
                <a16:creationId xmlns:a16="http://schemas.microsoft.com/office/drawing/2014/main" id="{9E9403F1-07AE-442E-93CC-5AE2347B9E9E}"/>
              </a:ext>
            </a:extLst>
          </p:cNvPr>
          <p:cNvSpPr/>
          <p:nvPr/>
        </p:nvSpPr>
        <p:spPr>
          <a:xfrm>
            <a:off x="4067581" y="4420995"/>
            <a:ext cx="200423" cy="22279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a:t>
            </a:r>
          </a:p>
        </p:txBody>
      </p:sp>
      <p:sp>
        <p:nvSpPr>
          <p:cNvPr id="83" name="Oval 82">
            <a:extLst>
              <a:ext uri="{FF2B5EF4-FFF2-40B4-BE49-F238E27FC236}">
                <a16:creationId xmlns:a16="http://schemas.microsoft.com/office/drawing/2014/main" id="{2306275B-7EB8-4AE9-A4BF-0E59B5E93B9B}"/>
              </a:ext>
            </a:extLst>
          </p:cNvPr>
          <p:cNvSpPr/>
          <p:nvPr/>
        </p:nvSpPr>
        <p:spPr>
          <a:xfrm>
            <a:off x="8975139" y="4407547"/>
            <a:ext cx="200423" cy="22279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15" name="TextBox 14">
            <a:extLst>
              <a:ext uri="{FF2B5EF4-FFF2-40B4-BE49-F238E27FC236}">
                <a16:creationId xmlns:a16="http://schemas.microsoft.com/office/drawing/2014/main" id="{B25C5F7B-9CEC-4E7F-B8E5-D01C6A18D7D6}"/>
              </a:ext>
            </a:extLst>
          </p:cNvPr>
          <p:cNvSpPr txBox="1"/>
          <p:nvPr/>
        </p:nvSpPr>
        <p:spPr>
          <a:xfrm>
            <a:off x="5409439" y="1802133"/>
            <a:ext cx="883449" cy="430887"/>
          </a:xfrm>
          <a:prstGeom prst="rect">
            <a:avLst/>
          </a:prstGeom>
          <a:solidFill>
            <a:schemeClr val="accent3">
              <a:lumMod val="20000"/>
              <a:lumOff val="80000"/>
            </a:schemeClr>
          </a:solidFill>
          <a:ln>
            <a:solidFill>
              <a:srgbClr val="FFFFFF"/>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100"/>
              <a:t>Intel DSA Descriptor</a:t>
            </a:r>
          </a:p>
        </p:txBody>
      </p:sp>
      <p:sp>
        <p:nvSpPr>
          <p:cNvPr id="16" name="TextBox 15">
            <a:extLst>
              <a:ext uri="{FF2B5EF4-FFF2-40B4-BE49-F238E27FC236}">
                <a16:creationId xmlns:a16="http://schemas.microsoft.com/office/drawing/2014/main" id="{46EA9907-55F8-49F7-A8C3-B4790BECE646}"/>
              </a:ext>
            </a:extLst>
          </p:cNvPr>
          <p:cNvSpPr txBox="1"/>
          <p:nvPr/>
        </p:nvSpPr>
        <p:spPr>
          <a:xfrm>
            <a:off x="6787136" y="2929177"/>
            <a:ext cx="628081" cy="261610"/>
          </a:xfrm>
          <a:prstGeom prst="rect">
            <a:avLst/>
          </a:prstGeom>
          <a:solidFill>
            <a:schemeClr val="accent3">
              <a:lumMod val="20000"/>
              <a:lumOff val="80000"/>
            </a:schemeClr>
          </a:solidFill>
        </p:spPr>
        <p:txBody>
          <a:bodyPr wrap="square" rtlCol="0">
            <a:spAutoFit/>
          </a:bodyPr>
          <a:lstStyle/>
          <a:p>
            <a:r>
              <a:rPr lang="en-US" sz="1100"/>
              <a:t>Done</a:t>
            </a:r>
          </a:p>
        </p:txBody>
      </p:sp>
      <p:sp>
        <p:nvSpPr>
          <p:cNvPr id="45" name="TextBox 44">
            <a:extLst>
              <a:ext uri="{FF2B5EF4-FFF2-40B4-BE49-F238E27FC236}">
                <a16:creationId xmlns:a16="http://schemas.microsoft.com/office/drawing/2014/main" id="{B87EFC5D-9151-4734-92CE-B1F7272EDA8F}"/>
              </a:ext>
            </a:extLst>
          </p:cNvPr>
          <p:cNvSpPr txBox="1"/>
          <p:nvPr/>
        </p:nvSpPr>
        <p:spPr>
          <a:xfrm>
            <a:off x="10054258" y="1843728"/>
            <a:ext cx="897739" cy="430887"/>
          </a:xfrm>
          <a:prstGeom prst="rect">
            <a:avLst/>
          </a:prstGeom>
          <a:solidFill>
            <a:schemeClr val="accent3">
              <a:lumMod val="20000"/>
              <a:lumOff val="80000"/>
            </a:schemeClr>
          </a:solidFill>
        </p:spPr>
        <p:txBody>
          <a:bodyPr wrap="square" rtlCol="0">
            <a:spAutoFit/>
          </a:bodyPr>
          <a:lstStyle/>
          <a:p>
            <a:r>
              <a:rPr lang="en-US" sz="1100"/>
              <a:t>Intel DSA Descriptor</a:t>
            </a:r>
          </a:p>
        </p:txBody>
      </p:sp>
      <p:sp>
        <p:nvSpPr>
          <p:cNvPr id="46" name="TextBox 45">
            <a:extLst>
              <a:ext uri="{FF2B5EF4-FFF2-40B4-BE49-F238E27FC236}">
                <a16:creationId xmlns:a16="http://schemas.microsoft.com/office/drawing/2014/main" id="{CB4F34AA-3C2C-41DA-AAD6-1436BFADA1F7}"/>
              </a:ext>
            </a:extLst>
          </p:cNvPr>
          <p:cNvSpPr txBox="1"/>
          <p:nvPr/>
        </p:nvSpPr>
        <p:spPr>
          <a:xfrm>
            <a:off x="11431955" y="2932706"/>
            <a:ext cx="536370" cy="261610"/>
          </a:xfrm>
          <a:prstGeom prst="rect">
            <a:avLst/>
          </a:prstGeom>
          <a:solidFill>
            <a:schemeClr val="accent3">
              <a:lumMod val="20000"/>
              <a:lumOff val="80000"/>
            </a:schemeClr>
          </a:solidFill>
        </p:spPr>
        <p:txBody>
          <a:bodyPr wrap="square" rtlCol="0">
            <a:spAutoFit/>
          </a:bodyPr>
          <a:lstStyle/>
          <a:p>
            <a:r>
              <a:rPr lang="en-US" sz="1100"/>
              <a:t>Done</a:t>
            </a:r>
          </a:p>
        </p:txBody>
      </p:sp>
    </p:spTree>
    <p:extLst>
      <p:ext uri="{BB962C8B-B14F-4D97-AF65-F5344CB8AC3E}">
        <p14:creationId xmlns:p14="http://schemas.microsoft.com/office/powerpoint/2010/main" val="102543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2" nodeType="after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0"/>
                            </p:stCondLst>
                            <p:childTnLst>
                              <p:par>
                                <p:cTn id="17" presetID="1" presetClass="path" presetSubtype="0" repeatCount="2000" accel="50000" decel="50000" fill="hold" grpId="0" nodeType="afterEffect">
                                  <p:stCondLst>
                                    <p:cond delay="0"/>
                                  </p:stCondLst>
                                  <p:childTnLst>
                                    <p:animMotion origin="layout" path="M 0.03437 -0.21204 C 0.06536 -0.21204 0.09062 -0.15602 0.09062 -0.08704 C 0.09062 -0.01806 0.06536 0.03796 0.03437 0.03796 C 0.00325 0.03796 -0.02188 -0.01806 -0.02188 -0.08704 C -0.02188 -0.15602 0.00325 -0.21204 0.03437 -0.21204 Z " pathEditMode="relative" rAng="0" ptsTypes="AAAAA">
                                      <p:cBhvr>
                                        <p:cTn id="18" dur="1000" fill="hold"/>
                                        <p:tgtEl>
                                          <p:spTgt spid="5"/>
                                        </p:tgtEl>
                                        <p:attrNameLst>
                                          <p:attrName>ppt_x</p:attrName>
                                          <p:attrName>ppt_y</p:attrName>
                                        </p:attrNameLst>
                                      </p:cBhvr>
                                      <p:rCtr x="0" y="12500"/>
                                    </p:animMotion>
                                  </p:childTnLst>
                                </p:cTn>
                              </p:par>
                            </p:childTnLst>
                          </p:cTn>
                        </p:par>
                        <p:par>
                          <p:cTn id="19" fill="hold">
                            <p:stCondLst>
                              <p:cond delay="2000"/>
                            </p:stCondLst>
                            <p:childTnLst>
                              <p:par>
                                <p:cTn id="20" presetID="10" presetClass="exit" presetSubtype="0" fill="hold" grpId="1" nodeType="after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par>
                          <p:cTn id="23" fill="hold">
                            <p:stCondLst>
                              <p:cond delay="2500"/>
                            </p:stCondLst>
                            <p:childTnLst>
                              <p:par>
                                <p:cTn id="24" presetID="1" presetClass="entr" presetSubtype="0" fill="hold" grpId="0" nodeType="afterEffect">
                                  <p:stCondLst>
                                    <p:cond delay="0"/>
                                  </p:stCondLst>
                                  <p:childTnLst>
                                    <p:set>
                                      <p:cBhvr>
                                        <p:cTn id="25" dur="1" fill="hold">
                                          <p:stCondLst>
                                            <p:cond delay="0"/>
                                          </p:stCondLst>
                                        </p:cTn>
                                        <p:tgtEl>
                                          <p:spTgt spid="77"/>
                                        </p:tgtEl>
                                        <p:attrNameLst>
                                          <p:attrName>style.visibility</p:attrName>
                                        </p:attrNameLst>
                                      </p:cBhvr>
                                      <p:to>
                                        <p:strVal val="visible"/>
                                      </p:to>
                                    </p:set>
                                  </p:childTnLst>
                                </p:cTn>
                              </p:par>
                            </p:childTnLst>
                          </p:cTn>
                        </p:par>
                        <p:par>
                          <p:cTn id="26" fill="hold">
                            <p:stCondLst>
                              <p:cond delay="2500"/>
                            </p:stCondLst>
                            <p:childTnLst>
                              <p:par>
                                <p:cTn id="27" presetID="1" presetClass="entr" presetSubtype="0" fill="hold" grpId="2" nodeType="afterEffect">
                                  <p:stCondLst>
                                    <p:cond delay="0"/>
                                  </p:stCondLst>
                                  <p:childTnLst>
                                    <p:set>
                                      <p:cBhvr>
                                        <p:cTn id="28" dur="1" fill="hold">
                                          <p:stCondLst>
                                            <p:cond delay="0"/>
                                          </p:stCondLst>
                                        </p:cTn>
                                        <p:tgtEl>
                                          <p:spTgt spid="78"/>
                                        </p:tgtEl>
                                        <p:attrNameLst>
                                          <p:attrName>style.visibility</p:attrName>
                                        </p:attrNameLst>
                                      </p:cBhvr>
                                      <p:to>
                                        <p:strVal val="visible"/>
                                      </p:to>
                                    </p:set>
                                  </p:childTnLst>
                                </p:cTn>
                              </p:par>
                            </p:childTnLst>
                          </p:cTn>
                        </p:par>
                        <p:par>
                          <p:cTn id="29" fill="hold">
                            <p:stCondLst>
                              <p:cond delay="2500"/>
                            </p:stCondLst>
                            <p:childTnLst>
                              <p:par>
                                <p:cTn id="30" presetID="6" presetClass="emph" presetSubtype="0" fill="hold" grpId="1" nodeType="afterEffect">
                                  <p:stCondLst>
                                    <p:cond delay="0"/>
                                  </p:stCondLst>
                                  <p:childTnLst>
                                    <p:animScale>
                                      <p:cBhvr>
                                        <p:cTn id="31" dur="500" fill="hold"/>
                                        <p:tgtEl>
                                          <p:spTgt spid="77"/>
                                        </p:tgtEl>
                                      </p:cBhvr>
                                      <p:by x="150000" y="150000"/>
                                    </p:animScale>
                                  </p:childTnLst>
                                </p:cTn>
                              </p:par>
                            </p:childTnLst>
                          </p:cTn>
                        </p:par>
                        <p:par>
                          <p:cTn id="32" fill="hold">
                            <p:stCondLst>
                              <p:cond delay="3000"/>
                            </p:stCondLst>
                            <p:childTnLst>
                              <p:par>
                                <p:cTn id="33" presetID="8" presetClass="emph" presetSubtype="0" repeatCount="2000" fill="hold" grpId="0" nodeType="afterEffect">
                                  <p:stCondLst>
                                    <p:cond delay="0"/>
                                  </p:stCondLst>
                                  <p:childTnLst>
                                    <p:animRot by="21600000">
                                      <p:cBhvr>
                                        <p:cTn id="34" dur="1000" fill="hold"/>
                                        <p:tgtEl>
                                          <p:spTgt spid="78"/>
                                        </p:tgtEl>
                                        <p:attrNameLst>
                                          <p:attrName>r</p:attrName>
                                        </p:attrNameLst>
                                      </p:cBhvr>
                                    </p:animRot>
                                  </p:childTnLst>
                                </p:cTn>
                              </p:par>
                              <p:par>
                                <p:cTn id="35" presetID="1" presetClass="entr" presetSubtype="0" fill="hold" grpId="1" nodeType="withEffect">
                                  <p:stCondLst>
                                    <p:cond delay="0"/>
                                  </p:stCondLst>
                                  <p:childTnLst>
                                    <p:set>
                                      <p:cBhvr>
                                        <p:cTn id="36" dur="1" fill="hold">
                                          <p:stCondLst>
                                            <p:cond delay="0"/>
                                          </p:stCondLst>
                                        </p:cTn>
                                        <p:tgtEl>
                                          <p:spTgt spid="79"/>
                                        </p:tgtEl>
                                        <p:attrNameLst>
                                          <p:attrName>style.visibility</p:attrName>
                                        </p:attrNameLst>
                                      </p:cBhvr>
                                      <p:to>
                                        <p:strVal val="visible"/>
                                      </p:to>
                                    </p:set>
                                  </p:childTnLst>
                                </p:cTn>
                              </p:par>
                              <p:par>
                                <p:cTn id="37" presetID="1" presetClass="path" presetSubtype="0" repeatCount="2000" accel="50000" decel="50000" fill="hold" grpId="0" nodeType="withEffect">
                                  <p:stCondLst>
                                    <p:cond delay="0"/>
                                  </p:stCondLst>
                                  <p:childTnLst>
                                    <p:animMotion origin="layout" path="M 0.02044 -0.0419 C -0.00274 -0.0419 -0.02149 -0.08796 -0.02149 -0.14444 C -0.02149 -0.20092 -0.00274 -0.24722 0.02044 -0.24722 C 0.04349 -0.24722 0.06211 -0.20092 0.06211 -0.14444 C 0.06211 -0.08796 0.04349 -0.0419 0.02044 -0.0419 Z " pathEditMode="relative" rAng="10800000" ptsTypes="AAAAA">
                                      <p:cBhvr>
                                        <p:cTn id="38" dur="1000" fill="hold"/>
                                        <p:tgtEl>
                                          <p:spTgt spid="79"/>
                                        </p:tgtEl>
                                        <p:attrNameLst>
                                          <p:attrName>ppt_x</p:attrName>
                                          <p:attrName>ppt_y</p:attrName>
                                        </p:attrNameLst>
                                      </p:cBhvr>
                                      <p:rCtr x="-13" y="-10255"/>
                                    </p:animMotion>
                                  </p:childTnLst>
                                </p:cTn>
                              </p:par>
                            </p:childTnLst>
                          </p:cTn>
                        </p:par>
                        <p:par>
                          <p:cTn id="39" fill="hold">
                            <p:stCondLst>
                              <p:cond delay="5000"/>
                            </p:stCondLst>
                            <p:childTnLst>
                              <p:par>
                                <p:cTn id="40" presetID="10" presetClass="exit" presetSubtype="0" fill="hold" grpId="2" nodeType="afterEffect">
                                  <p:stCondLst>
                                    <p:cond delay="0"/>
                                  </p:stCondLst>
                                  <p:childTnLst>
                                    <p:animEffect transition="out" filter="fade">
                                      <p:cBhvr>
                                        <p:cTn id="41" dur="500"/>
                                        <p:tgtEl>
                                          <p:spTgt spid="77"/>
                                        </p:tgtEl>
                                      </p:cBhvr>
                                    </p:animEffect>
                                    <p:set>
                                      <p:cBhvr>
                                        <p:cTn id="42" dur="1" fill="hold">
                                          <p:stCondLst>
                                            <p:cond delay="499"/>
                                          </p:stCondLst>
                                        </p:cTn>
                                        <p:tgtEl>
                                          <p:spTgt spid="77"/>
                                        </p:tgtEl>
                                        <p:attrNameLst>
                                          <p:attrName>style.visibility</p:attrName>
                                        </p:attrNameLst>
                                      </p:cBhvr>
                                      <p:to>
                                        <p:strVal val="hidden"/>
                                      </p:to>
                                    </p:set>
                                  </p:childTnLst>
                                </p:cTn>
                              </p:par>
                            </p:childTnLst>
                          </p:cTn>
                        </p:par>
                        <p:par>
                          <p:cTn id="43" fill="hold">
                            <p:stCondLst>
                              <p:cond delay="5500"/>
                            </p:stCondLst>
                            <p:childTnLst>
                              <p:par>
                                <p:cTn id="44" presetID="10" presetClass="exit" presetSubtype="0" fill="hold" grpId="1" nodeType="afterEffect">
                                  <p:stCondLst>
                                    <p:cond delay="0"/>
                                  </p:stCondLst>
                                  <p:childTnLst>
                                    <p:animEffect transition="out" filter="fade">
                                      <p:cBhvr>
                                        <p:cTn id="45" dur="500"/>
                                        <p:tgtEl>
                                          <p:spTgt spid="78"/>
                                        </p:tgtEl>
                                      </p:cBhvr>
                                    </p:animEffect>
                                    <p:set>
                                      <p:cBhvr>
                                        <p:cTn id="46" dur="1" fill="hold">
                                          <p:stCondLst>
                                            <p:cond delay="499"/>
                                          </p:stCondLst>
                                        </p:cTn>
                                        <p:tgtEl>
                                          <p:spTgt spid="78"/>
                                        </p:tgtEl>
                                        <p:attrNameLst>
                                          <p:attrName>style.visibility</p:attrName>
                                        </p:attrNameLst>
                                      </p:cBhvr>
                                      <p:to>
                                        <p:strVal val="hidden"/>
                                      </p:to>
                                    </p:set>
                                  </p:childTnLst>
                                </p:cTn>
                              </p:par>
                            </p:childTnLst>
                          </p:cTn>
                        </p:par>
                        <p:par>
                          <p:cTn id="47" fill="hold">
                            <p:stCondLst>
                              <p:cond delay="6000"/>
                            </p:stCondLst>
                            <p:childTnLst>
                              <p:par>
                                <p:cTn id="48" presetID="10" presetClass="exit" presetSubtype="0" fill="hold" grpId="2" nodeType="afterEffect">
                                  <p:stCondLst>
                                    <p:cond delay="0"/>
                                  </p:stCondLst>
                                  <p:childTnLst>
                                    <p:animEffect transition="out" filter="fade">
                                      <p:cBhvr>
                                        <p:cTn id="49" dur="500"/>
                                        <p:tgtEl>
                                          <p:spTgt spid="79"/>
                                        </p:tgtEl>
                                      </p:cBhvr>
                                    </p:animEffect>
                                    <p:set>
                                      <p:cBhvr>
                                        <p:cTn id="50" dur="1" fill="hold">
                                          <p:stCondLst>
                                            <p:cond delay="499"/>
                                          </p:stCondLst>
                                        </p:cTn>
                                        <p:tgtEl>
                                          <p:spTgt spid="79"/>
                                        </p:tgtEl>
                                        <p:attrNameLst>
                                          <p:attrName>style.visibility</p:attrName>
                                        </p:attrNameLst>
                                      </p:cBhvr>
                                      <p:to>
                                        <p:strVal val="hidden"/>
                                      </p:to>
                                    </p:set>
                                  </p:childTnLst>
                                </p:cTn>
                              </p:par>
                            </p:childTnLst>
                          </p:cTn>
                        </p:par>
                        <p:par>
                          <p:cTn id="51" fill="hold">
                            <p:stCondLst>
                              <p:cond delay="6500"/>
                            </p:stCondLst>
                            <p:childTnLst>
                              <p:par>
                                <p:cTn id="52" presetID="10" presetClass="exit" presetSubtype="0" fill="hold" grpId="1" nodeType="afterEffect">
                                  <p:stCondLst>
                                    <p:cond delay="0"/>
                                  </p:stCondLst>
                                  <p:childTnLst>
                                    <p:animEffect transition="out" filter="fade">
                                      <p:cBhvr>
                                        <p:cTn id="53" dur="500"/>
                                        <p:tgtEl>
                                          <p:spTgt spid="33"/>
                                        </p:tgtEl>
                                      </p:cBhvr>
                                    </p:animEffect>
                                    <p:set>
                                      <p:cBhvr>
                                        <p:cTn id="54" dur="1" fill="hold">
                                          <p:stCondLst>
                                            <p:cond delay="499"/>
                                          </p:stCondLst>
                                        </p:cTn>
                                        <p:tgtEl>
                                          <p:spTgt spid="33"/>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34"/>
                                        </p:tgtEl>
                                      </p:cBhvr>
                                    </p:animEffect>
                                    <p:set>
                                      <p:cBhvr>
                                        <p:cTn id="57" dur="1" fill="hold">
                                          <p:stCondLst>
                                            <p:cond delay="499"/>
                                          </p:stCondLst>
                                        </p:cTn>
                                        <p:tgtEl>
                                          <p:spTgt spid="34"/>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32"/>
                                        </p:tgtEl>
                                      </p:cBhvr>
                                    </p:animEffect>
                                    <p:set>
                                      <p:cBhvr>
                                        <p:cTn id="60" dur="1" fill="hold">
                                          <p:stCondLst>
                                            <p:cond delay="499"/>
                                          </p:stCondLst>
                                        </p:cTn>
                                        <p:tgtEl>
                                          <p:spTgt spid="32"/>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31"/>
                                        </p:tgtEl>
                                      </p:cBhvr>
                                    </p:animEffect>
                                    <p:set>
                                      <p:cBhvr>
                                        <p:cTn id="63" dur="1" fill="hold">
                                          <p:stCondLst>
                                            <p:cond delay="499"/>
                                          </p:stCondLst>
                                        </p:cTn>
                                        <p:tgtEl>
                                          <p:spTgt spid="31"/>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1" nodeType="clickEffect">
                                  <p:stCondLst>
                                    <p:cond delay="0"/>
                                  </p:stCondLst>
                                  <p:childTnLst>
                                    <p:set>
                                      <p:cBhvr>
                                        <p:cTn id="67" dur="1" fill="hold">
                                          <p:stCondLst>
                                            <p:cond delay="0"/>
                                          </p:stCondLst>
                                        </p:cTn>
                                        <p:tgtEl>
                                          <p:spTgt spid="15"/>
                                        </p:tgtEl>
                                        <p:attrNameLst>
                                          <p:attrName>style.visibility</p:attrName>
                                        </p:attrNameLst>
                                      </p:cBhvr>
                                      <p:to>
                                        <p:strVal val="visible"/>
                                      </p:to>
                                    </p:set>
                                  </p:childTnLst>
                                </p:cTn>
                              </p:par>
                            </p:childTnLst>
                          </p:cTn>
                        </p:par>
                        <p:par>
                          <p:cTn id="68" fill="hold">
                            <p:stCondLst>
                              <p:cond delay="0"/>
                            </p:stCondLst>
                            <p:childTnLst>
                              <p:par>
                                <p:cTn id="69" presetID="42" presetClass="path" presetSubtype="0" accel="50000" decel="50000" fill="hold" grpId="0" nodeType="afterEffect">
                                  <p:stCondLst>
                                    <p:cond delay="0"/>
                                  </p:stCondLst>
                                  <p:childTnLst>
                                    <p:animMotion origin="layout" path="M -0.05469 0.00417 L 0.05026 0.19329 " pathEditMode="relative" rAng="0" ptsTypes="AA">
                                      <p:cBhvr>
                                        <p:cTn id="70" dur="2000" fill="hold"/>
                                        <p:tgtEl>
                                          <p:spTgt spid="15"/>
                                        </p:tgtEl>
                                        <p:attrNameLst>
                                          <p:attrName>ppt_x</p:attrName>
                                          <p:attrName>ppt_y</p:attrName>
                                        </p:attrNameLst>
                                      </p:cBhvr>
                                      <p:rCtr x="5247" y="9444"/>
                                    </p:animMotion>
                                  </p:childTnLst>
                                </p:cTn>
                              </p:par>
                            </p:childTnLst>
                          </p:cTn>
                        </p:par>
                        <p:par>
                          <p:cTn id="71" fill="hold">
                            <p:stCondLst>
                              <p:cond delay="2000"/>
                            </p:stCondLst>
                            <p:childTnLst>
                              <p:par>
                                <p:cTn id="72" presetID="10" presetClass="exit" presetSubtype="0" fill="hold" grpId="2" nodeType="afterEffect">
                                  <p:stCondLst>
                                    <p:cond delay="0"/>
                                  </p:stCondLst>
                                  <p:childTnLst>
                                    <p:animEffect transition="out" filter="fade">
                                      <p:cBhvr>
                                        <p:cTn id="73" dur="500"/>
                                        <p:tgtEl>
                                          <p:spTgt spid="15"/>
                                        </p:tgtEl>
                                      </p:cBhvr>
                                    </p:animEffect>
                                    <p:set>
                                      <p:cBhvr>
                                        <p:cTn id="74" dur="1" fill="hold">
                                          <p:stCondLst>
                                            <p:cond delay="499"/>
                                          </p:stCondLst>
                                        </p:cTn>
                                        <p:tgtEl>
                                          <p:spTgt spid="15"/>
                                        </p:tgtEl>
                                        <p:attrNameLst>
                                          <p:attrName>style.visibility</p:attrName>
                                        </p:attrNameLst>
                                      </p:cBhvr>
                                      <p:to>
                                        <p:strVal val="hidden"/>
                                      </p:to>
                                    </p:set>
                                  </p:childTnLst>
                                </p:cTn>
                              </p:par>
                            </p:childTnLst>
                          </p:cTn>
                        </p:par>
                        <p:par>
                          <p:cTn id="75" fill="hold">
                            <p:stCondLst>
                              <p:cond delay="2500"/>
                            </p:stCondLst>
                            <p:childTnLst>
                              <p:par>
                                <p:cTn id="76" presetID="1" presetClass="entr" presetSubtype="0" fill="hold" grpId="0" nodeType="afterEffect">
                                  <p:stCondLst>
                                    <p:cond delay="0"/>
                                  </p:stCondLst>
                                  <p:childTnLst>
                                    <p:set>
                                      <p:cBhvr>
                                        <p:cTn id="77" dur="1" fill="hold">
                                          <p:stCondLst>
                                            <p:cond delay="0"/>
                                          </p:stCondLst>
                                        </p:cTn>
                                        <p:tgtEl>
                                          <p:spTgt spid="39"/>
                                        </p:tgtEl>
                                        <p:attrNameLst>
                                          <p:attrName>style.visibility</p:attrName>
                                        </p:attrNameLst>
                                      </p:cBhvr>
                                      <p:to>
                                        <p:strVal val="visible"/>
                                      </p:to>
                                    </p:set>
                                  </p:childTnLst>
                                </p:cTn>
                              </p:par>
                            </p:childTnLst>
                          </p:cTn>
                        </p:par>
                        <p:par>
                          <p:cTn id="78" fill="hold">
                            <p:stCondLst>
                              <p:cond delay="2500"/>
                            </p:stCondLst>
                            <p:childTnLst>
                              <p:par>
                                <p:cTn id="79" presetID="6" presetClass="emph" presetSubtype="0" fill="remove" grpId="1" nodeType="afterEffect">
                                  <p:stCondLst>
                                    <p:cond delay="0"/>
                                  </p:stCondLst>
                                  <p:childTnLst>
                                    <p:animScale>
                                      <p:cBhvr>
                                        <p:cTn id="80" dur="2000" fill="hold"/>
                                        <p:tgtEl>
                                          <p:spTgt spid="39"/>
                                        </p:tgtEl>
                                      </p:cBhvr>
                                      <p:by x="150000" y="150000"/>
                                    </p:animScale>
                                  </p:childTnLst>
                                </p:cTn>
                              </p:par>
                              <p:par>
                                <p:cTn id="81" presetID="1" presetClass="entr" presetSubtype="0" fill="hold" grpId="0" nodeType="with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5"/>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6"/>
                                        </p:tgtEl>
                                        <p:attrNameLst>
                                          <p:attrName>style.visibility</p:attrName>
                                        </p:attrNameLst>
                                      </p:cBhvr>
                                      <p:to>
                                        <p:strVal val="visible"/>
                                      </p:to>
                                    </p:set>
                                  </p:childTnLst>
                                </p:cTn>
                              </p:par>
                              <p:par>
                                <p:cTn id="89" presetID="1" presetClass="entr" presetSubtype="0" fill="hold" grpId="2" nodeType="withEffect">
                                  <p:stCondLst>
                                    <p:cond delay="0"/>
                                  </p:stCondLst>
                                  <p:childTnLst>
                                    <p:set>
                                      <p:cBhvr>
                                        <p:cTn id="90" dur="1" fill="hold">
                                          <p:stCondLst>
                                            <p:cond delay="0"/>
                                          </p:stCondLst>
                                        </p:cTn>
                                        <p:tgtEl>
                                          <p:spTgt spid="13"/>
                                        </p:tgtEl>
                                        <p:attrNameLst>
                                          <p:attrName>style.visibility</p:attrName>
                                        </p:attrNameLst>
                                      </p:cBhvr>
                                      <p:to>
                                        <p:strVal val="visible"/>
                                      </p:to>
                                    </p:set>
                                  </p:childTnLst>
                                </p:cTn>
                              </p:par>
                              <p:par>
                                <p:cTn id="91" presetID="1" presetClass="path" presetSubtype="0" repeatCount="3000" accel="50000" decel="50000" fill="hold" grpId="0" nodeType="withEffect">
                                  <p:stCondLst>
                                    <p:cond delay="0"/>
                                  </p:stCondLst>
                                  <p:childTnLst>
                                    <p:animMotion origin="layout" path="M 0.05104 -0.03125 C 0.09179 -0.03125 0.125 -0.00348 0.125 0.03194 C 0.125 0.06689 0.09179 0.09583 0.05104 0.09583 C 0.01028 0.09583 -0.02266 0.06689 -0.02266 0.03194 C -0.02266 -0.00348 0.01028 -0.03125 0.05104 -0.03125 Z " pathEditMode="relative" rAng="0" ptsTypes="AAAAA">
                                      <p:cBhvr>
                                        <p:cTn id="92" dur="1000" fill="hold"/>
                                        <p:tgtEl>
                                          <p:spTgt spid="13"/>
                                        </p:tgtEl>
                                        <p:attrNameLst>
                                          <p:attrName>ppt_x</p:attrName>
                                          <p:attrName>ppt_y</p:attrName>
                                        </p:attrNameLst>
                                      </p:cBhvr>
                                      <p:rCtr x="13" y="6343"/>
                                    </p:animMotion>
                                  </p:childTnLst>
                                </p:cTn>
                              </p:par>
                            </p:childTnLst>
                          </p:cTn>
                        </p:par>
                        <p:par>
                          <p:cTn id="93" fill="hold">
                            <p:stCondLst>
                              <p:cond delay="5500"/>
                            </p:stCondLst>
                            <p:childTnLst>
                              <p:par>
                                <p:cTn id="94" presetID="10" presetClass="exit" presetSubtype="0" fill="hold" grpId="1" nodeType="afterEffect">
                                  <p:stCondLst>
                                    <p:cond delay="0"/>
                                  </p:stCondLst>
                                  <p:childTnLst>
                                    <p:animEffect transition="out" filter="fade">
                                      <p:cBhvr>
                                        <p:cTn id="95" dur="500"/>
                                        <p:tgtEl>
                                          <p:spTgt spid="13"/>
                                        </p:tgtEl>
                                      </p:cBhvr>
                                    </p:animEffect>
                                    <p:set>
                                      <p:cBhvr>
                                        <p:cTn id="96" dur="1" fill="hold">
                                          <p:stCondLst>
                                            <p:cond delay="499"/>
                                          </p:stCondLst>
                                        </p:cTn>
                                        <p:tgtEl>
                                          <p:spTgt spid="13"/>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37"/>
                                        </p:tgtEl>
                                      </p:cBhvr>
                                    </p:animEffect>
                                    <p:set>
                                      <p:cBhvr>
                                        <p:cTn id="99" dur="1" fill="hold">
                                          <p:stCondLst>
                                            <p:cond delay="499"/>
                                          </p:stCondLst>
                                        </p:cTn>
                                        <p:tgtEl>
                                          <p:spTgt spid="37"/>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38"/>
                                        </p:tgtEl>
                                      </p:cBhvr>
                                    </p:animEffect>
                                    <p:set>
                                      <p:cBhvr>
                                        <p:cTn id="102" dur="1" fill="hold">
                                          <p:stCondLst>
                                            <p:cond delay="499"/>
                                          </p:stCondLst>
                                        </p:cTn>
                                        <p:tgtEl>
                                          <p:spTgt spid="38"/>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35"/>
                                        </p:tgtEl>
                                      </p:cBhvr>
                                    </p:animEffect>
                                    <p:set>
                                      <p:cBhvr>
                                        <p:cTn id="105" dur="1" fill="hold">
                                          <p:stCondLst>
                                            <p:cond delay="499"/>
                                          </p:stCondLst>
                                        </p:cTn>
                                        <p:tgtEl>
                                          <p:spTgt spid="35"/>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36"/>
                                        </p:tgtEl>
                                      </p:cBhvr>
                                    </p:animEffect>
                                    <p:set>
                                      <p:cBhvr>
                                        <p:cTn id="108" dur="1" fill="hold">
                                          <p:stCondLst>
                                            <p:cond delay="499"/>
                                          </p:stCondLst>
                                        </p:cTn>
                                        <p:tgtEl>
                                          <p:spTgt spid="36"/>
                                        </p:tgtEl>
                                        <p:attrNameLst>
                                          <p:attrName>style.visibility</p:attrName>
                                        </p:attrNameLst>
                                      </p:cBhvr>
                                      <p:to>
                                        <p:strVal val="hidden"/>
                                      </p:to>
                                    </p:set>
                                  </p:childTnLst>
                                </p:cTn>
                              </p:par>
                            </p:childTnLst>
                          </p:cTn>
                        </p:par>
                        <p:par>
                          <p:cTn id="109" fill="hold">
                            <p:stCondLst>
                              <p:cond delay="6000"/>
                            </p:stCondLst>
                            <p:childTnLst>
                              <p:par>
                                <p:cTn id="110" presetID="1" presetClass="entr" presetSubtype="0" fill="hold" grpId="0" nodeType="afterEffect">
                                  <p:stCondLst>
                                    <p:cond delay="0"/>
                                  </p:stCondLst>
                                  <p:childTnLst>
                                    <p:set>
                                      <p:cBhvr>
                                        <p:cTn id="111" dur="1" fill="hold">
                                          <p:stCondLst>
                                            <p:cond delay="0"/>
                                          </p:stCondLst>
                                        </p:cTn>
                                        <p:tgtEl>
                                          <p:spTgt spid="16"/>
                                        </p:tgtEl>
                                        <p:attrNameLst>
                                          <p:attrName>style.visibility</p:attrName>
                                        </p:attrNameLst>
                                      </p:cBhvr>
                                      <p:to>
                                        <p:strVal val="visible"/>
                                      </p:to>
                                    </p:set>
                                  </p:childTnLst>
                                </p:cTn>
                              </p:par>
                            </p:childTnLst>
                          </p:cTn>
                        </p:par>
                        <p:par>
                          <p:cTn id="112" fill="hold">
                            <p:stCondLst>
                              <p:cond delay="6000"/>
                            </p:stCondLst>
                            <p:childTnLst>
                              <p:par>
                                <p:cTn id="113" presetID="42" presetClass="path" presetSubtype="0" accel="50000" decel="50000" fill="hold" grpId="1" nodeType="afterEffect">
                                  <p:stCondLst>
                                    <p:cond delay="0"/>
                                  </p:stCondLst>
                                  <p:childTnLst>
                                    <p:animMotion origin="layout" path="M -0.0125 0.02917 L -0.15729 -0.14236 " pathEditMode="relative" rAng="0" ptsTypes="AA">
                                      <p:cBhvr>
                                        <p:cTn id="114" dur="2000" fill="hold"/>
                                        <p:tgtEl>
                                          <p:spTgt spid="16"/>
                                        </p:tgtEl>
                                        <p:attrNameLst>
                                          <p:attrName>ppt_x</p:attrName>
                                          <p:attrName>ppt_y</p:attrName>
                                        </p:attrNameLst>
                                      </p:cBhvr>
                                      <p:rCtr x="-7240" y="-8588"/>
                                    </p:animMotion>
                                  </p:childTnLst>
                                </p:cTn>
                              </p:par>
                            </p:childTnLst>
                          </p:cTn>
                        </p:par>
                        <p:par>
                          <p:cTn id="115" fill="hold">
                            <p:stCondLst>
                              <p:cond delay="8000"/>
                            </p:stCondLst>
                            <p:childTnLst>
                              <p:par>
                                <p:cTn id="116" presetID="10" presetClass="exit" presetSubtype="0" fill="hold" grpId="2" nodeType="afterEffect">
                                  <p:stCondLst>
                                    <p:cond delay="0"/>
                                  </p:stCondLst>
                                  <p:childTnLst>
                                    <p:animEffect transition="out" filter="fade">
                                      <p:cBhvr>
                                        <p:cTn id="117" dur="500"/>
                                        <p:tgtEl>
                                          <p:spTgt spid="16"/>
                                        </p:tgtEl>
                                      </p:cBhvr>
                                    </p:animEffect>
                                    <p:set>
                                      <p:cBhvr>
                                        <p:cTn id="118" dur="1" fill="hold">
                                          <p:stCondLst>
                                            <p:cond delay="499"/>
                                          </p:stCondLst>
                                        </p:cTn>
                                        <p:tgtEl>
                                          <p:spTgt spid="16"/>
                                        </p:tgtEl>
                                        <p:attrNameLst>
                                          <p:attrName>style.visibility</p:attrName>
                                        </p:attrNameLst>
                                      </p:cBhvr>
                                      <p:to>
                                        <p:strVal val="hidden"/>
                                      </p:to>
                                    </p:set>
                                  </p:childTnLst>
                                </p:cTn>
                              </p:par>
                            </p:childTnLst>
                          </p:cTn>
                        </p:par>
                        <p:par>
                          <p:cTn id="119" fill="hold">
                            <p:stCondLst>
                              <p:cond delay="8500"/>
                            </p:stCondLst>
                            <p:childTnLst>
                              <p:par>
                                <p:cTn id="120" presetID="10" presetClass="exit" presetSubtype="0" fill="hold" grpId="2" nodeType="afterEffect">
                                  <p:stCondLst>
                                    <p:cond delay="0"/>
                                  </p:stCondLst>
                                  <p:childTnLst>
                                    <p:animEffect transition="out" filter="fade">
                                      <p:cBhvr>
                                        <p:cTn id="121" dur="500"/>
                                        <p:tgtEl>
                                          <p:spTgt spid="39"/>
                                        </p:tgtEl>
                                      </p:cBhvr>
                                    </p:animEffect>
                                    <p:set>
                                      <p:cBhvr>
                                        <p:cTn id="122" dur="1" fill="hold">
                                          <p:stCondLst>
                                            <p:cond delay="499"/>
                                          </p:stCondLst>
                                        </p:cTn>
                                        <p:tgtEl>
                                          <p:spTgt spid="39"/>
                                        </p:tgtEl>
                                        <p:attrNameLst>
                                          <p:attrName>style.visibility</p:attrName>
                                        </p:attrNameLst>
                                      </p:cBhvr>
                                      <p:to>
                                        <p:strVal val="hidden"/>
                                      </p:to>
                                    </p:set>
                                  </p:childTnLst>
                                </p:cTn>
                              </p:par>
                            </p:childTnLst>
                          </p:cTn>
                        </p:par>
                        <p:par>
                          <p:cTn id="123" fill="hold">
                            <p:stCondLst>
                              <p:cond delay="9000"/>
                            </p:stCondLst>
                            <p:childTnLst>
                              <p:par>
                                <p:cTn id="124" presetID="1" presetClass="entr" presetSubtype="0" fill="hold" grpId="0" nodeType="afterEffect">
                                  <p:stCondLst>
                                    <p:cond delay="0"/>
                                  </p:stCondLst>
                                  <p:childTnLst>
                                    <p:set>
                                      <p:cBhvr>
                                        <p:cTn id="125" dur="1" fill="hold">
                                          <p:stCondLst>
                                            <p:cond delay="0"/>
                                          </p:stCondLst>
                                        </p:cTn>
                                        <p:tgtEl>
                                          <p:spTgt spid="40"/>
                                        </p:tgtEl>
                                        <p:attrNameLst>
                                          <p:attrName>style.visibility</p:attrName>
                                        </p:attrNameLst>
                                      </p:cBhvr>
                                      <p:to>
                                        <p:strVal val="visible"/>
                                      </p:to>
                                    </p:set>
                                  </p:childTnLst>
                                </p:cTn>
                              </p:par>
                              <p:par>
                                <p:cTn id="126" presetID="1" presetClass="entr" presetSubtype="0" fill="hold" grpId="2" nodeType="withEffect">
                                  <p:stCondLst>
                                    <p:cond delay="0"/>
                                  </p:stCondLst>
                                  <p:childTnLst>
                                    <p:set>
                                      <p:cBhvr>
                                        <p:cTn id="127" dur="1" fill="hold">
                                          <p:stCondLst>
                                            <p:cond delay="0"/>
                                          </p:stCondLst>
                                        </p:cTn>
                                        <p:tgtEl>
                                          <p:spTgt spid="6"/>
                                        </p:tgtEl>
                                        <p:attrNameLst>
                                          <p:attrName>style.visibility</p:attrName>
                                        </p:attrNameLst>
                                      </p:cBhvr>
                                      <p:to>
                                        <p:strVal val="visible"/>
                                      </p:to>
                                    </p:set>
                                  </p:childTnLst>
                                </p:cTn>
                              </p:par>
                            </p:childTnLst>
                          </p:cTn>
                        </p:par>
                        <p:par>
                          <p:cTn id="128" fill="hold">
                            <p:stCondLst>
                              <p:cond delay="9000"/>
                            </p:stCondLst>
                            <p:childTnLst>
                              <p:par>
                                <p:cTn id="129" presetID="6" presetClass="emph" presetSubtype="0" fill="hold" grpId="1" nodeType="afterEffect">
                                  <p:stCondLst>
                                    <p:cond delay="0"/>
                                  </p:stCondLst>
                                  <p:childTnLst>
                                    <p:animScale>
                                      <p:cBhvr>
                                        <p:cTn id="130" dur="500" fill="hold"/>
                                        <p:tgtEl>
                                          <p:spTgt spid="40"/>
                                        </p:tgtEl>
                                      </p:cBhvr>
                                      <p:by x="150000" y="150000"/>
                                    </p:animScale>
                                  </p:childTnLst>
                                </p:cTn>
                              </p:par>
                              <p:par>
                                <p:cTn id="131" presetID="8" presetClass="emph" presetSubtype="0" repeatCount="2000" fill="hold" grpId="0" nodeType="withEffect">
                                  <p:stCondLst>
                                    <p:cond delay="0"/>
                                  </p:stCondLst>
                                  <p:childTnLst>
                                    <p:animRot by="21600000">
                                      <p:cBhvr>
                                        <p:cTn id="132" dur="1000" fill="hold"/>
                                        <p:tgtEl>
                                          <p:spTgt spid="6"/>
                                        </p:tgtEl>
                                        <p:attrNameLst>
                                          <p:attrName>r</p:attrName>
                                        </p:attrNameLst>
                                      </p:cBhvr>
                                    </p:animRot>
                                  </p:childTnLst>
                                </p:cTn>
                              </p:par>
                              <p:par>
                                <p:cTn id="133" presetID="1" presetClass="entr" presetSubtype="0" fill="hold" grpId="0" nodeType="withEffect">
                                  <p:stCondLst>
                                    <p:cond delay="0"/>
                                  </p:stCondLst>
                                  <p:childTnLst>
                                    <p:set>
                                      <p:cBhvr>
                                        <p:cTn id="134" dur="1" fill="hold">
                                          <p:stCondLst>
                                            <p:cond delay="0"/>
                                          </p:stCondLst>
                                        </p:cTn>
                                        <p:tgtEl>
                                          <p:spTgt spid="58"/>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59"/>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57"/>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56"/>
                                        </p:tgtEl>
                                        <p:attrNameLst>
                                          <p:attrName>style.visibility</p:attrName>
                                        </p:attrNameLst>
                                      </p:cBhvr>
                                      <p:to>
                                        <p:strVal val="visible"/>
                                      </p:to>
                                    </p:set>
                                  </p:childTnLst>
                                </p:cTn>
                              </p:par>
                              <p:par>
                                <p:cTn id="141" presetID="1" presetClass="entr" presetSubtype="0" fill="hold" grpId="3" nodeType="withEffect">
                                  <p:stCondLst>
                                    <p:cond delay="0"/>
                                  </p:stCondLst>
                                  <p:childTnLst>
                                    <p:set>
                                      <p:cBhvr>
                                        <p:cTn id="142" dur="1" fill="hold">
                                          <p:stCondLst>
                                            <p:cond delay="0"/>
                                          </p:stCondLst>
                                        </p:cTn>
                                        <p:tgtEl>
                                          <p:spTgt spid="76"/>
                                        </p:tgtEl>
                                        <p:attrNameLst>
                                          <p:attrName>style.visibility</p:attrName>
                                        </p:attrNameLst>
                                      </p:cBhvr>
                                      <p:to>
                                        <p:strVal val="visible"/>
                                      </p:to>
                                    </p:set>
                                  </p:childTnLst>
                                </p:cTn>
                              </p:par>
                              <p:par>
                                <p:cTn id="143" presetID="1" presetClass="path" presetSubtype="0" repeatCount="2000" accel="50000" decel="50000" fill="hold" grpId="0" nodeType="withEffect">
                                  <p:stCondLst>
                                    <p:cond delay="0"/>
                                  </p:stCondLst>
                                  <p:childTnLst>
                                    <p:animMotion origin="layout" path="M 0.02357 -0.03635 C 0.00039 -0.03635 -0.01836 -0.08241 -0.01836 -0.13889 C -0.01836 -0.19537 0.00039 -0.24167 0.02357 -0.24167 C 0.04662 -0.24167 0.06524 -0.19537 0.06524 -0.13889 C 0.06524 -0.08241 0.04662 -0.03635 0.02357 -0.03635 Z " pathEditMode="relative" rAng="10800000" ptsTypes="AAAAA">
                                      <p:cBhvr>
                                        <p:cTn id="144" dur="1000" fill="hold"/>
                                        <p:tgtEl>
                                          <p:spTgt spid="76"/>
                                        </p:tgtEl>
                                        <p:attrNameLst>
                                          <p:attrName>ppt_x</p:attrName>
                                          <p:attrName>ppt_y</p:attrName>
                                        </p:attrNameLst>
                                      </p:cBhvr>
                                      <p:rCtr x="-13" y="-10255"/>
                                    </p:animMotion>
                                  </p:childTnLst>
                                </p:cTn>
                              </p:par>
                            </p:childTnLst>
                          </p:cTn>
                        </p:par>
                        <p:par>
                          <p:cTn id="145" fill="hold">
                            <p:stCondLst>
                              <p:cond delay="11000"/>
                            </p:stCondLst>
                            <p:childTnLst>
                              <p:par>
                                <p:cTn id="146" presetID="10" presetClass="exit" presetSubtype="0" fill="hold" grpId="2" nodeType="afterEffect">
                                  <p:stCondLst>
                                    <p:cond delay="0"/>
                                  </p:stCondLst>
                                  <p:childTnLst>
                                    <p:animEffect transition="out" filter="fade">
                                      <p:cBhvr>
                                        <p:cTn id="147" dur="500"/>
                                        <p:tgtEl>
                                          <p:spTgt spid="40"/>
                                        </p:tgtEl>
                                      </p:cBhvr>
                                    </p:animEffect>
                                    <p:set>
                                      <p:cBhvr>
                                        <p:cTn id="148" dur="1" fill="hold">
                                          <p:stCondLst>
                                            <p:cond delay="499"/>
                                          </p:stCondLst>
                                        </p:cTn>
                                        <p:tgtEl>
                                          <p:spTgt spid="40"/>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6"/>
                                        </p:tgtEl>
                                      </p:cBhvr>
                                    </p:animEffect>
                                    <p:set>
                                      <p:cBhvr>
                                        <p:cTn id="151" dur="1" fill="hold">
                                          <p:stCondLst>
                                            <p:cond delay="499"/>
                                          </p:stCondLst>
                                        </p:cTn>
                                        <p:tgtEl>
                                          <p:spTgt spid="6"/>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58"/>
                                        </p:tgtEl>
                                      </p:cBhvr>
                                    </p:animEffect>
                                    <p:set>
                                      <p:cBhvr>
                                        <p:cTn id="154" dur="1" fill="hold">
                                          <p:stCondLst>
                                            <p:cond delay="499"/>
                                          </p:stCondLst>
                                        </p:cTn>
                                        <p:tgtEl>
                                          <p:spTgt spid="58"/>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59"/>
                                        </p:tgtEl>
                                      </p:cBhvr>
                                    </p:animEffect>
                                    <p:set>
                                      <p:cBhvr>
                                        <p:cTn id="157" dur="1" fill="hold">
                                          <p:stCondLst>
                                            <p:cond delay="499"/>
                                          </p:stCondLst>
                                        </p:cTn>
                                        <p:tgtEl>
                                          <p:spTgt spid="59"/>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57"/>
                                        </p:tgtEl>
                                      </p:cBhvr>
                                    </p:animEffect>
                                    <p:set>
                                      <p:cBhvr>
                                        <p:cTn id="160" dur="1" fill="hold">
                                          <p:stCondLst>
                                            <p:cond delay="499"/>
                                          </p:stCondLst>
                                        </p:cTn>
                                        <p:tgtEl>
                                          <p:spTgt spid="57"/>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500"/>
                                        <p:tgtEl>
                                          <p:spTgt spid="56"/>
                                        </p:tgtEl>
                                      </p:cBhvr>
                                    </p:animEffect>
                                    <p:set>
                                      <p:cBhvr>
                                        <p:cTn id="163" dur="1" fill="hold">
                                          <p:stCondLst>
                                            <p:cond delay="499"/>
                                          </p:stCondLst>
                                        </p:cTn>
                                        <p:tgtEl>
                                          <p:spTgt spid="56"/>
                                        </p:tgtEl>
                                        <p:attrNameLst>
                                          <p:attrName>style.visibility</p:attrName>
                                        </p:attrNameLst>
                                      </p:cBhvr>
                                      <p:to>
                                        <p:strVal val="hidden"/>
                                      </p:to>
                                    </p:set>
                                  </p:childTnLst>
                                </p:cTn>
                              </p:par>
                              <p:par>
                                <p:cTn id="164" presetID="10" presetClass="exit" presetSubtype="0" fill="hold" grpId="4" nodeType="withEffect">
                                  <p:stCondLst>
                                    <p:cond delay="0"/>
                                  </p:stCondLst>
                                  <p:childTnLst>
                                    <p:animEffect transition="out" filter="fade">
                                      <p:cBhvr>
                                        <p:cTn id="165" dur="500"/>
                                        <p:tgtEl>
                                          <p:spTgt spid="76"/>
                                        </p:tgtEl>
                                      </p:cBhvr>
                                    </p:animEffect>
                                    <p:set>
                                      <p:cBhvr>
                                        <p:cTn id="166" dur="1" fill="hold">
                                          <p:stCondLst>
                                            <p:cond delay="499"/>
                                          </p:stCondLst>
                                        </p:cTn>
                                        <p:tgtEl>
                                          <p:spTgt spid="76"/>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1" nodeType="clickEffect">
                                  <p:stCondLst>
                                    <p:cond delay="0"/>
                                  </p:stCondLst>
                                  <p:childTnLst>
                                    <p:set>
                                      <p:cBhvr>
                                        <p:cTn id="170" dur="1" fill="hold">
                                          <p:stCondLst>
                                            <p:cond delay="0"/>
                                          </p:stCondLst>
                                        </p:cTn>
                                        <p:tgtEl>
                                          <p:spTgt spid="45"/>
                                        </p:tgtEl>
                                        <p:attrNameLst>
                                          <p:attrName>style.visibility</p:attrName>
                                        </p:attrNameLst>
                                      </p:cBhvr>
                                      <p:to>
                                        <p:strVal val="visible"/>
                                      </p:to>
                                    </p:set>
                                  </p:childTnLst>
                                </p:cTn>
                              </p:par>
                            </p:childTnLst>
                          </p:cTn>
                        </p:par>
                        <p:par>
                          <p:cTn id="171" fill="hold">
                            <p:stCondLst>
                              <p:cond delay="0"/>
                            </p:stCondLst>
                            <p:childTnLst>
                              <p:par>
                                <p:cTn id="172" presetID="42" presetClass="path" presetSubtype="0" accel="50000" decel="50000" fill="hold" grpId="0" nodeType="afterEffect">
                                  <p:stCondLst>
                                    <p:cond delay="0"/>
                                  </p:stCondLst>
                                  <p:childTnLst>
                                    <p:animMotion origin="layout" path="M -0.05469 0.00417 L 0.05026 0.19329 " pathEditMode="relative" rAng="0" ptsTypes="AA">
                                      <p:cBhvr>
                                        <p:cTn id="173" dur="2000" fill="hold"/>
                                        <p:tgtEl>
                                          <p:spTgt spid="45"/>
                                        </p:tgtEl>
                                        <p:attrNameLst>
                                          <p:attrName>ppt_x</p:attrName>
                                          <p:attrName>ppt_y</p:attrName>
                                        </p:attrNameLst>
                                      </p:cBhvr>
                                      <p:rCtr x="5247" y="9444"/>
                                    </p:animMotion>
                                  </p:childTnLst>
                                </p:cTn>
                              </p:par>
                            </p:childTnLst>
                          </p:cTn>
                        </p:par>
                        <p:par>
                          <p:cTn id="174" fill="hold">
                            <p:stCondLst>
                              <p:cond delay="2000"/>
                            </p:stCondLst>
                            <p:childTnLst>
                              <p:par>
                                <p:cTn id="175" presetID="10" presetClass="exit" presetSubtype="0" fill="hold" grpId="2" nodeType="afterEffect">
                                  <p:stCondLst>
                                    <p:cond delay="0"/>
                                  </p:stCondLst>
                                  <p:childTnLst>
                                    <p:animEffect transition="out" filter="fade">
                                      <p:cBhvr>
                                        <p:cTn id="176" dur="500"/>
                                        <p:tgtEl>
                                          <p:spTgt spid="45"/>
                                        </p:tgtEl>
                                      </p:cBhvr>
                                    </p:animEffect>
                                    <p:set>
                                      <p:cBhvr>
                                        <p:cTn id="177" dur="1" fill="hold">
                                          <p:stCondLst>
                                            <p:cond delay="499"/>
                                          </p:stCondLst>
                                        </p:cTn>
                                        <p:tgtEl>
                                          <p:spTgt spid="45"/>
                                        </p:tgtEl>
                                        <p:attrNameLst>
                                          <p:attrName>style.visibility</p:attrName>
                                        </p:attrNameLst>
                                      </p:cBhvr>
                                      <p:to>
                                        <p:strVal val="hidden"/>
                                      </p:to>
                                    </p:set>
                                  </p:childTnLst>
                                </p:cTn>
                              </p:par>
                            </p:childTnLst>
                          </p:cTn>
                        </p:par>
                        <p:par>
                          <p:cTn id="178" fill="hold">
                            <p:stCondLst>
                              <p:cond delay="2500"/>
                            </p:stCondLst>
                            <p:childTnLst>
                              <p:par>
                                <p:cTn id="179" presetID="1" presetClass="entr" presetSubtype="0" fill="hold" grpId="0" nodeType="afterEffect">
                                  <p:stCondLst>
                                    <p:cond delay="0"/>
                                  </p:stCondLst>
                                  <p:childTnLst>
                                    <p:set>
                                      <p:cBhvr>
                                        <p:cTn id="180" dur="1" fill="hold">
                                          <p:stCondLst>
                                            <p:cond delay="0"/>
                                          </p:stCondLst>
                                        </p:cTn>
                                        <p:tgtEl>
                                          <p:spTgt spid="68"/>
                                        </p:tgtEl>
                                        <p:attrNameLst>
                                          <p:attrName>style.visibility</p:attrName>
                                        </p:attrNameLst>
                                      </p:cBhvr>
                                      <p:to>
                                        <p:strVal val="visible"/>
                                      </p:to>
                                    </p:set>
                                  </p:childTnLst>
                                </p:cTn>
                              </p:par>
                            </p:childTnLst>
                          </p:cTn>
                        </p:par>
                        <p:par>
                          <p:cTn id="181" fill="hold">
                            <p:stCondLst>
                              <p:cond delay="2500"/>
                            </p:stCondLst>
                            <p:childTnLst>
                              <p:par>
                                <p:cTn id="182" presetID="6" presetClass="emph" presetSubtype="0" fill="hold" grpId="1" nodeType="afterEffect">
                                  <p:stCondLst>
                                    <p:cond delay="0"/>
                                  </p:stCondLst>
                                  <p:childTnLst>
                                    <p:animScale>
                                      <p:cBhvr>
                                        <p:cTn id="183" dur="1000" fill="hold"/>
                                        <p:tgtEl>
                                          <p:spTgt spid="68"/>
                                        </p:tgtEl>
                                      </p:cBhvr>
                                      <p:by x="150000" y="150000"/>
                                    </p:animScale>
                                  </p:childTnLst>
                                </p:cTn>
                              </p:par>
                              <p:par>
                                <p:cTn id="184" presetID="1" presetClass="entr" presetSubtype="0" fill="hold" grpId="0" nodeType="withEffect">
                                  <p:stCondLst>
                                    <p:cond delay="0"/>
                                  </p:stCondLst>
                                  <p:childTnLst>
                                    <p:set>
                                      <p:cBhvr>
                                        <p:cTn id="185" dur="1" fill="hold">
                                          <p:stCondLst>
                                            <p:cond delay="0"/>
                                          </p:stCondLst>
                                        </p:cTn>
                                        <p:tgtEl>
                                          <p:spTgt spid="66"/>
                                        </p:tgtEl>
                                        <p:attrNameLst>
                                          <p:attrName>style.visibility</p:attrName>
                                        </p:attrNameLst>
                                      </p:cBhvr>
                                      <p:to>
                                        <p:strVal val="visible"/>
                                      </p:to>
                                    </p:set>
                                  </p:childTnLst>
                                </p:cTn>
                              </p:par>
                              <p:par>
                                <p:cTn id="186" presetID="1" presetClass="entr" presetSubtype="0" fill="hold" grpId="0" nodeType="withEffect">
                                  <p:stCondLst>
                                    <p:cond delay="0"/>
                                  </p:stCondLst>
                                  <p:childTnLst>
                                    <p:set>
                                      <p:cBhvr>
                                        <p:cTn id="187" dur="1" fill="hold">
                                          <p:stCondLst>
                                            <p:cond delay="0"/>
                                          </p:stCondLst>
                                        </p:cTn>
                                        <p:tgtEl>
                                          <p:spTgt spid="67"/>
                                        </p:tgtEl>
                                        <p:attrNameLst>
                                          <p:attrName>style.visibility</p:attrName>
                                        </p:attrNameLst>
                                      </p:cBhvr>
                                      <p:to>
                                        <p:strVal val="visible"/>
                                      </p:to>
                                    </p:set>
                                  </p:childTnLst>
                                </p:cTn>
                              </p:par>
                              <p:par>
                                <p:cTn id="188" presetID="1" presetClass="entr" presetSubtype="0" fill="hold" grpId="0" nodeType="withEffect">
                                  <p:stCondLst>
                                    <p:cond delay="0"/>
                                  </p:stCondLst>
                                  <p:childTnLst>
                                    <p:set>
                                      <p:cBhvr>
                                        <p:cTn id="189" dur="1" fill="hold">
                                          <p:stCondLst>
                                            <p:cond delay="0"/>
                                          </p:stCondLst>
                                        </p:cTn>
                                        <p:tgtEl>
                                          <p:spTgt spid="65"/>
                                        </p:tgtEl>
                                        <p:attrNameLst>
                                          <p:attrName>style.visibility</p:attrName>
                                        </p:attrNameLst>
                                      </p:cBhvr>
                                      <p:to>
                                        <p:strVal val="visible"/>
                                      </p:to>
                                    </p:set>
                                  </p:childTnLst>
                                </p:cTn>
                              </p:par>
                              <p:par>
                                <p:cTn id="190" presetID="1" presetClass="entr" presetSubtype="0" fill="hold" grpId="0" nodeType="withEffect">
                                  <p:stCondLst>
                                    <p:cond delay="0"/>
                                  </p:stCondLst>
                                  <p:childTnLst>
                                    <p:set>
                                      <p:cBhvr>
                                        <p:cTn id="191" dur="1" fill="hold">
                                          <p:stCondLst>
                                            <p:cond delay="0"/>
                                          </p:stCondLst>
                                        </p:cTn>
                                        <p:tgtEl>
                                          <p:spTgt spid="64"/>
                                        </p:tgtEl>
                                        <p:attrNameLst>
                                          <p:attrName>style.visibility</p:attrName>
                                        </p:attrNameLst>
                                      </p:cBhvr>
                                      <p:to>
                                        <p:strVal val="visible"/>
                                      </p:to>
                                    </p:set>
                                  </p:childTnLst>
                                </p:cTn>
                              </p:par>
                              <p:par>
                                <p:cTn id="192" presetID="1" presetClass="entr" presetSubtype="0" fill="hold" grpId="2" nodeType="withEffect">
                                  <p:stCondLst>
                                    <p:cond delay="0"/>
                                  </p:stCondLst>
                                  <p:childTnLst>
                                    <p:set>
                                      <p:cBhvr>
                                        <p:cTn id="193" dur="1" fill="hold">
                                          <p:stCondLst>
                                            <p:cond delay="0"/>
                                          </p:stCondLst>
                                        </p:cTn>
                                        <p:tgtEl>
                                          <p:spTgt spid="69"/>
                                        </p:tgtEl>
                                        <p:attrNameLst>
                                          <p:attrName>style.visibility</p:attrName>
                                        </p:attrNameLst>
                                      </p:cBhvr>
                                      <p:to>
                                        <p:strVal val="visible"/>
                                      </p:to>
                                    </p:set>
                                  </p:childTnLst>
                                </p:cTn>
                              </p:par>
                              <p:par>
                                <p:cTn id="194" presetID="1" presetClass="entr" presetSubtype="0" fill="hold" grpId="1" nodeType="withEffect">
                                  <p:stCondLst>
                                    <p:cond delay="0"/>
                                  </p:stCondLst>
                                  <p:childTnLst>
                                    <p:set>
                                      <p:cBhvr>
                                        <p:cTn id="195" dur="1" fill="hold">
                                          <p:stCondLst>
                                            <p:cond delay="0"/>
                                          </p:stCondLst>
                                        </p:cTn>
                                        <p:tgtEl>
                                          <p:spTgt spid="7"/>
                                        </p:tgtEl>
                                        <p:attrNameLst>
                                          <p:attrName>style.visibility</p:attrName>
                                        </p:attrNameLst>
                                      </p:cBhvr>
                                      <p:to>
                                        <p:strVal val="visible"/>
                                      </p:to>
                                    </p:set>
                                  </p:childTnLst>
                                </p:cTn>
                              </p:par>
                              <p:par>
                                <p:cTn id="196" presetID="8" presetClass="emph" presetSubtype="0" repeatCount="3000" fill="hold" grpId="0" nodeType="withEffect">
                                  <p:stCondLst>
                                    <p:cond delay="0"/>
                                  </p:stCondLst>
                                  <p:childTnLst>
                                    <p:animRot by="21600000">
                                      <p:cBhvr>
                                        <p:cTn id="197" dur="1000" fill="hold"/>
                                        <p:tgtEl>
                                          <p:spTgt spid="69"/>
                                        </p:tgtEl>
                                        <p:attrNameLst>
                                          <p:attrName>r</p:attrName>
                                        </p:attrNameLst>
                                      </p:cBhvr>
                                    </p:animRot>
                                  </p:childTnLst>
                                </p:cTn>
                              </p:par>
                              <p:par>
                                <p:cTn id="198" presetID="1" presetClass="path" presetSubtype="0" repeatCount="2000" accel="50000" decel="50000" fill="hold" grpId="0" nodeType="withEffect">
                                  <p:stCondLst>
                                    <p:cond delay="0"/>
                                  </p:stCondLst>
                                  <p:childTnLst>
                                    <p:animMotion origin="layout" path="M 0.00807 -0.01458 C -0.0151 -0.01458 -0.03385 -0.06064 -0.03385 -0.11713 C -0.03385 -0.17361 -0.0151 -0.2199 0.00807 -0.2199 C 0.03112 -0.2199 0.04974 -0.17361 0.04974 -0.11713 C 0.04974 -0.06064 0.03112 -0.01458 0.00807 -0.01458 Z " pathEditMode="relative" rAng="10800000" ptsTypes="AAAAA">
                                      <p:cBhvr>
                                        <p:cTn id="199" dur="2000" fill="hold"/>
                                        <p:tgtEl>
                                          <p:spTgt spid="7"/>
                                        </p:tgtEl>
                                        <p:attrNameLst>
                                          <p:attrName>ppt_x</p:attrName>
                                          <p:attrName>ppt_y</p:attrName>
                                        </p:attrNameLst>
                                      </p:cBhvr>
                                      <p:rCtr x="-13" y="-10255"/>
                                    </p:animMotion>
                                  </p:childTnLst>
                                </p:cTn>
                              </p:par>
                              <p:par>
                                <p:cTn id="200" presetID="1" presetClass="entr" presetSubtype="0" fill="hold" grpId="0" nodeType="withEffect">
                                  <p:stCondLst>
                                    <p:cond delay="0"/>
                                  </p:stCondLst>
                                  <p:childTnLst>
                                    <p:set>
                                      <p:cBhvr>
                                        <p:cTn id="201" dur="1" fill="hold">
                                          <p:stCondLst>
                                            <p:cond delay="0"/>
                                          </p:stCondLst>
                                        </p:cTn>
                                        <p:tgtEl>
                                          <p:spTgt spid="52"/>
                                        </p:tgtEl>
                                        <p:attrNameLst>
                                          <p:attrName>style.visibility</p:attrName>
                                        </p:attrNameLst>
                                      </p:cBhvr>
                                      <p:to>
                                        <p:strVal val="visible"/>
                                      </p:to>
                                    </p:set>
                                  </p:childTnLst>
                                </p:cTn>
                              </p:par>
                              <p:par>
                                <p:cTn id="202" presetID="1" presetClass="entr" presetSubtype="0" fill="hold" grpId="0" nodeType="withEffect">
                                  <p:stCondLst>
                                    <p:cond delay="0"/>
                                  </p:stCondLst>
                                  <p:childTnLst>
                                    <p:set>
                                      <p:cBhvr>
                                        <p:cTn id="203" dur="1" fill="hold">
                                          <p:stCondLst>
                                            <p:cond delay="0"/>
                                          </p:stCondLst>
                                        </p:cTn>
                                        <p:tgtEl>
                                          <p:spTgt spid="53"/>
                                        </p:tgtEl>
                                        <p:attrNameLst>
                                          <p:attrName>style.visibility</p:attrName>
                                        </p:attrNameLst>
                                      </p:cBhvr>
                                      <p:to>
                                        <p:strVal val="visible"/>
                                      </p:to>
                                    </p:set>
                                  </p:childTnLst>
                                </p:cTn>
                              </p:par>
                              <p:par>
                                <p:cTn id="204" presetID="1" presetClass="entr" presetSubtype="0" fill="hold" grpId="0" nodeType="withEffect">
                                  <p:stCondLst>
                                    <p:cond delay="0"/>
                                  </p:stCondLst>
                                  <p:childTnLst>
                                    <p:set>
                                      <p:cBhvr>
                                        <p:cTn id="205" dur="1" fill="hold">
                                          <p:stCondLst>
                                            <p:cond delay="0"/>
                                          </p:stCondLst>
                                        </p:cTn>
                                        <p:tgtEl>
                                          <p:spTgt spid="50"/>
                                        </p:tgtEl>
                                        <p:attrNameLst>
                                          <p:attrName>style.visibility</p:attrName>
                                        </p:attrNameLst>
                                      </p:cBhvr>
                                      <p:to>
                                        <p:strVal val="visible"/>
                                      </p:to>
                                    </p:set>
                                  </p:childTnLst>
                                </p:cTn>
                              </p:par>
                              <p:par>
                                <p:cTn id="206" presetID="1" presetClass="entr" presetSubtype="0" fill="hold" grpId="0" nodeType="withEffect">
                                  <p:stCondLst>
                                    <p:cond delay="0"/>
                                  </p:stCondLst>
                                  <p:childTnLst>
                                    <p:set>
                                      <p:cBhvr>
                                        <p:cTn id="207" dur="1" fill="hold">
                                          <p:stCondLst>
                                            <p:cond delay="0"/>
                                          </p:stCondLst>
                                        </p:cTn>
                                        <p:tgtEl>
                                          <p:spTgt spid="51"/>
                                        </p:tgtEl>
                                        <p:attrNameLst>
                                          <p:attrName>style.visibility</p:attrName>
                                        </p:attrNameLst>
                                      </p:cBhvr>
                                      <p:to>
                                        <p:strVal val="visible"/>
                                      </p:to>
                                    </p:set>
                                  </p:childTnLst>
                                </p:cTn>
                              </p:par>
                              <p:par>
                                <p:cTn id="208" presetID="1" presetClass="entr" presetSubtype="0" fill="hold" grpId="2" nodeType="withEffect">
                                  <p:stCondLst>
                                    <p:cond delay="0"/>
                                  </p:stCondLst>
                                  <p:childTnLst>
                                    <p:set>
                                      <p:cBhvr>
                                        <p:cTn id="209" dur="1" fill="hold">
                                          <p:stCondLst>
                                            <p:cond delay="0"/>
                                          </p:stCondLst>
                                        </p:cTn>
                                        <p:tgtEl>
                                          <p:spTgt spid="44"/>
                                        </p:tgtEl>
                                        <p:attrNameLst>
                                          <p:attrName>style.visibility</p:attrName>
                                        </p:attrNameLst>
                                      </p:cBhvr>
                                      <p:to>
                                        <p:strVal val="visible"/>
                                      </p:to>
                                    </p:set>
                                  </p:childTnLst>
                                </p:cTn>
                              </p:par>
                              <p:par>
                                <p:cTn id="210" presetID="1" presetClass="path" presetSubtype="0" repeatCount="2000" accel="50000" decel="50000" fill="hold" grpId="0" nodeType="withEffect">
                                  <p:stCondLst>
                                    <p:cond delay="0"/>
                                  </p:stCondLst>
                                  <p:childTnLst>
                                    <p:animMotion origin="layout" path="M 0.05105 -0.03125 C 0.0918 -0.03125 0.12501 -0.00348 0.12501 0.03194 C 0.12501 0.06689 0.0918 0.09583 0.05105 0.09583 C 0.01029 0.09583 -0.02265 0.06689 -0.02265 0.03194 C -0.02265 -0.00348 0.01029 -0.03125 0.05105 -0.03125 Z " pathEditMode="relative" rAng="0" ptsTypes="AAAAA">
                                      <p:cBhvr>
                                        <p:cTn id="211" dur="2000" fill="hold"/>
                                        <p:tgtEl>
                                          <p:spTgt spid="44"/>
                                        </p:tgtEl>
                                        <p:attrNameLst>
                                          <p:attrName>ppt_x</p:attrName>
                                          <p:attrName>ppt_y</p:attrName>
                                        </p:attrNameLst>
                                      </p:cBhvr>
                                      <p:rCtr x="13" y="6343"/>
                                    </p:animMotion>
                                  </p:childTnLst>
                                </p:cTn>
                              </p:par>
                              <p:par>
                                <p:cTn id="212" presetID="10" presetClass="exit" presetSubtype="0" fill="hold" grpId="1" nodeType="withEffect">
                                  <p:stCondLst>
                                    <p:cond delay="5500"/>
                                  </p:stCondLst>
                                  <p:childTnLst>
                                    <p:animEffect transition="out" filter="fade">
                                      <p:cBhvr>
                                        <p:cTn id="213" dur="500"/>
                                        <p:tgtEl>
                                          <p:spTgt spid="44"/>
                                        </p:tgtEl>
                                      </p:cBhvr>
                                    </p:animEffect>
                                    <p:set>
                                      <p:cBhvr>
                                        <p:cTn id="214" dur="1" fill="hold">
                                          <p:stCondLst>
                                            <p:cond delay="499"/>
                                          </p:stCondLst>
                                        </p:cTn>
                                        <p:tgtEl>
                                          <p:spTgt spid="44"/>
                                        </p:tgtEl>
                                        <p:attrNameLst>
                                          <p:attrName>style.visibility</p:attrName>
                                        </p:attrNameLst>
                                      </p:cBhvr>
                                      <p:to>
                                        <p:strVal val="hidden"/>
                                      </p:to>
                                    </p:set>
                                  </p:childTnLst>
                                </p:cTn>
                              </p:par>
                              <p:par>
                                <p:cTn id="215" presetID="1" presetClass="entr" presetSubtype="0" fill="hold" grpId="2" nodeType="withEffect">
                                  <p:stCondLst>
                                    <p:cond delay="5500"/>
                                  </p:stCondLst>
                                  <p:childTnLst>
                                    <p:set>
                                      <p:cBhvr>
                                        <p:cTn id="216" dur="1" fill="hold">
                                          <p:stCondLst>
                                            <p:cond delay="0"/>
                                          </p:stCondLst>
                                        </p:cTn>
                                        <p:tgtEl>
                                          <p:spTgt spid="46"/>
                                        </p:tgtEl>
                                        <p:attrNameLst>
                                          <p:attrName>style.visibility</p:attrName>
                                        </p:attrNameLst>
                                      </p:cBhvr>
                                      <p:to>
                                        <p:strVal val="visible"/>
                                      </p:to>
                                    </p:set>
                                  </p:childTnLst>
                                </p:cTn>
                              </p:par>
                              <p:par>
                                <p:cTn id="217" presetID="42" presetClass="path" presetSubtype="0" accel="50000" decel="50000" fill="hold" grpId="0" nodeType="withEffect">
                                  <p:stCondLst>
                                    <p:cond delay="5500"/>
                                  </p:stCondLst>
                                  <p:childTnLst>
                                    <p:animMotion origin="layout" path="M -0.0125 0.02916 L -0.1573 -0.14236 " pathEditMode="relative" rAng="0" ptsTypes="AA">
                                      <p:cBhvr>
                                        <p:cTn id="218" dur="2000" fill="hold"/>
                                        <p:tgtEl>
                                          <p:spTgt spid="46"/>
                                        </p:tgtEl>
                                        <p:attrNameLst>
                                          <p:attrName>ppt_x</p:attrName>
                                          <p:attrName>ppt_y</p:attrName>
                                        </p:attrNameLst>
                                      </p:cBhvr>
                                      <p:rCtr x="-7240" y="-8588"/>
                                    </p:animMotion>
                                  </p:childTnLst>
                                </p:cTn>
                              </p:par>
                              <p:par>
                                <p:cTn id="219" presetID="10" presetClass="exit" presetSubtype="0" fill="hold" grpId="1" nodeType="withEffect">
                                  <p:stCondLst>
                                    <p:cond delay="7500"/>
                                  </p:stCondLst>
                                  <p:childTnLst>
                                    <p:animEffect transition="out" filter="fade">
                                      <p:cBhvr>
                                        <p:cTn id="220" dur="500"/>
                                        <p:tgtEl>
                                          <p:spTgt spid="46"/>
                                        </p:tgtEl>
                                      </p:cBhvr>
                                    </p:animEffect>
                                    <p:set>
                                      <p:cBhvr>
                                        <p:cTn id="221" dur="1" fill="hold">
                                          <p:stCondLst>
                                            <p:cond delay="499"/>
                                          </p:stCondLst>
                                        </p:cTn>
                                        <p:tgtEl>
                                          <p:spTgt spid="46"/>
                                        </p:tgtEl>
                                        <p:attrNameLst>
                                          <p:attrName>style.visibility</p:attrName>
                                        </p:attrNameLst>
                                      </p:cBhvr>
                                      <p:to>
                                        <p:strVal val="hidden"/>
                                      </p:to>
                                    </p:set>
                                  </p:childTnLst>
                                </p:cTn>
                              </p:par>
                              <p:par>
                                <p:cTn id="222" presetID="10" presetClass="exit" presetSubtype="0" fill="hold" grpId="1" nodeType="withEffect">
                                  <p:stCondLst>
                                    <p:cond delay="7500"/>
                                  </p:stCondLst>
                                  <p:childTnLst>
                                    <p:animEffect transition="out" filter="fade">
                                      <p:cBhvr>
                                        <p:cTn id="223" dur="500"/>
                                        <p:tgtEl>
                                          <p:spTgt spid="52"/>
                                        </p:tgtEl>
                                      </p:cBhvr>
                                    </p:animEffect>
                                    <p:set>
                                      <p:cBhvr>
                                        <p:cTn id="224" dur="1" fill="hold">
                                          <p:stCondLst>
                                            <p:cond delay="499"/>
                                          </p:stCondLst>
                                        </p:cTn>
                                        <p:tgtEl>
                                          <p:spTgt spid="52"/>
                                        </p:tgtEl>
                                        <p:attrNameLst>
                                          <p:attrName>style.visibility</p:attrName>
                                        </p:attrNameLst>
                                      </p:cBhvr>
                                      <p:to>
                                        <p:strVal val="hidden"/>
                                      </p:to>
                                    </p:set>
                                  </p:childTnLst>
                                </p:cTn>
                              </p:par>
                              <p:par>
                                <p:cTn id="225" presetID="10" presetClass="exit" presetSubtype="0" fill="hold" grpId="1" nodeType="withEffect">
                                  <p:stCondLst>
                                    <p:cond delay="7500"/>
                                  </p:stCondLst>
                                  <p:childTnLst>
                                    <p:animEffect transition="out" filter="fade">
                                      <p:cBhvr>
                                        <p:cTn id="226" dur="500"/>
                                        <p:tgtEl>
                                          <p:spTgt spid="53"/>
                                        </p:tgtEl>
                                      </p:cBhvr>
                                    </p:animEffect>
                                    <p:set>
                                      <p:cBhvr>
                                        <p:cTn id="227" dur="1" fill="hold">
                                          <p:stCondLst>
                                            <p:cond delay="499"/>
                                          </p:stCondLst>
                                        </p:cTn>
                                        <p:tgtEl>
                                          <p:spTgt spid="53"/>
                                        </p:tgtEl>
                                        <p:attrNameLst>
                                          <p:attrName>style.visibility</p:attrName>
                                        </p:attrNameLst>
                                      </p:cBhvr>
                                      <p:to>
                                        <p:strVal val="hidden"/>
                                      </p:to>
                                    </p:set>
                                  </p:childTnLst>
                                </p:cTn>
                              </p:par>
                              <p:par>
                                <p:cTn id="228" presetID="10" presetClass="exit" presetSubtype="0" fill="hold" grpId="1" nodeType="withEffect">
                                  <p:stCondLst>
                                    <p:cond delay="7500"/>
                                  </p:stCondLst>
                                  <p:childTnLst>
                                    <p:animEffect transition="out" filter="fade">
                                      <p:cBhvr>
                                        <p:cTn id="229" dur="500"/>
                                        <p:tgtEl>
                                          <p:spTgt spid="50"/>
                                        </p:tgtEl>
                                      </p:cBhvr>
                                    </p:animEffect>
                                    <p:set>
                                      <p:cBhvr>
                                        <p:cTn id="230" dur="1" fill="hold">
                                          <p:stCondLst>
                                            <p:cond delay="499"/>
                                          </p:stCondLst>
                                        </p:cTn>
                                        <p:tgtEl>
                                          <p:spTgt spid="50"/>
                                        </p:tgtEl>
                                        <p:attrNameLst>
                                          <p:attrName>style.visibility</p:attrName>
                                        </p:attrNameLst>
                                      </p:cBhvr>
                                      <p:to>
                                        <p:strVal val="hidden"/>
                                      </p:to>
                                    </p:set>
                                  </p:childTnLst>
                                </p:cTn>
                              </p:par>
                              <p:par>
                                <p:cTn id="231" presetID="10" presetClass="exit" presetSubtype="0" fill="hold" grpId="1" nodeType="withEffect">
                                  <p:stCondLst>
                                    <p:cond delay="7500"/>
                                  </p:stCondLst>
                                  <p:childTnLst>
                                    <p:animEffect transition="out" filter="fade">
                                      <p:cBhvr>
                                        <p:cTn id="232" dur="500"/>
                                        <p:tgtEl>
                                          <p:spTgt spid="51"/>
                                        </p:tgtEl>
                                      </p:cBhvr>
                                    </p:animEffect>
                                    <p:set>
                                      <p:cBhvr>
                                        <p:cTn id="233" dur="1" fill="hold">
                                          <p:stCondLst>
                                            <p:cond delay="499"/>
                                          </p:stCondLst>
                                        </p:cTn>
                                        <p:tgtEl>
                                          <p:spTgt spid="51"/>
                                        </p:tgtEl>
                                        <p:attrNameLst>
                                          <p:attrName>style.visibility</p:attrName>
                                        </p:attrNameLst>
                                      </p:cBhvr>
                                      <p:to>
                                        <p:strVal val="hidden"/>
                                      </p:to>
                                    </p:set>
                                  </p:childTnLst>
                                </p:cTn>
                              </p:par>
                            </p:childTnLst>
                          </p:cTn>
                        </p:par>
                        <p:par>
                          <p:cTn id="234" fill="hold">
                            <p:stCondLst>
                              <p:cond delay="10500"/>
                            </p:stCondLst>
                            <p:childTnLst>
                              <p:par>
                                <p:cTn id="235" presetID="10" presetClass="exit" presetSubtype="0" fill="hold" grpId="2" nodeType="afterEffect">
                                  <p:stCondLst>
                                    <p:cond delay="0"/>
                                  </p:stCondLst>
                                  <p:childTnLst>
                                    <p:animEffect transition="out" filter="fade">
                                      <p:cBhvr>
                                        <p:cTn id="236" dur="500"/>
                                        <p:tgtEl>
                                          <p:spTgt spid="68"/>
                                        </p:tgtEl>
                                      </p:cBhvr>
                                    </p:animEffect>
                                    <p:set>
                                      <p:cBhvr>
                                        <p:cTn id="237" dur="1" fill="hold">
                                          <p:stCondLst>
                                            <p:cond delay="499"/>
                                          </p:stCondLst>
                                        </p:cTn>
                                        <p:tgtEl>
                                          <p:spTgt spid="68"/>
                                        </p:tgtEl>
                                        <p:attrNameLst>
                                          <p:attrName>style.visibility</p:attrName>
                                        </p:attrNameLst>
                                      </p:cBhvr>
                                      <p:to>
                                        <p:strVal val="hidden"/>
                                      </p:to>
                                    </p:set>
                                  </p:childTnLst>
                                </p:cTn>
                              </p:par>
                            </p:childTnLst>
                          </p:cTn>
                        </p:par>
                        <p:par>
                          <p:cTn id="238" fill="hold">
                            <p:stCondLst>
                              <p:cond delay="11000"/>
                            </p:stCondLst>
                            <p:childTnLst>
                              <p:par>
                                <p:cTn id="239" presetID="10" presetClass="exit" presetSubtype="0" fill="hold" grpId="1" nodeType="afterEffect">
                                  <p:stCondLst>
                                    <p:cond delay="0"/>
                                  </p:stCondLst>
                                  <p:childTnLst>
                                    <p:animEffect transition="out" filter="fade">
                                      <p:cBhvr>
                                        <p:cTn id="240" dur="500"/>
                                        <p:tgtEl>
                                          <p:spTgt spid="69"/>
                                        </p:tgtEl>
                                      </p:cBhvr>
                                    </p:animEffect>
                                    <p:set>
                                      <p:cBhvr>
                                        <p:cTn id="241" dur="1" fill="hold">
                                          <p:stCondLst>
                                            <p:cond delay="499"/>
                                          </p:stCondLst>
                                        </p:cTn>
                                        <p:tgtEl>
                                          <p:spTgt spid="69"/>
                                        </p:tgtEl>
                                        <p:attrNameLst>
                                          <p:attrName>style.visibility</p:attrName>
                                        </p:attrNameLst>
                                      </p:cBhvr>
                                      <p:to>
                                        <p:strVal val="hidden"/>
                                      </p:to>
                                    </p:set>
                                  </p:childTnLst>
                                </p:cTn>
                              </p:par>
                            </p:childTnLst>
                          </p:cTn>
                        </p:par>
                        <p:par>
                          <p:cTn id="242" fill="hold">
                            <p:stCondLst>
                              <p:cond delay="11500"/>
                            </p:stCondLst>
                            <p:childTnLst>
                              <p:par>
                                <p:cTn id="243" presetID="10" presetClass="exit" presetSubtype="0" fill="hold" grpId="2" nodeType="afterEffect">
                                  <p:stCondLst>
                                    <p:cond delay="0"/>
                                  </p:stCondLst>
                                  <p:childTnLst>
                                    <p:animEffect transition="out" filter="fade">
                                      <p:cBhvr>
                                        <p:cTn id="244" dur="500"/>
                                        <p:tgtEl>
                                          <p:spTgt spid="7"/>
                                        </p:tgtEl>
                                      </p:cBhvr>
                                    </p:animEffect>
                                    <p:set>
                                      <p:cBhvr>
                                        <p:cTn id="245" dur="1" fill="hold">
                                          <p:stCondLst>
                                            <p:cond delay="499"/>
                                          </p:stCondLst>
                                        </p:cTn>
                                        <p:tgtEl>
                                          <p:spTgt spid="7"/>
                                        </p:tgtEl>
                                        <p:attrNameLst>
                                          <p:attrName>style.visibility</p:attrName>
                                        </p:attrNameLst>
                                      </p:cBhvr>
                                      <p:to>
                                        <p:strVal val="hidden"/>
                                      </p:to>
                                    </p:set>
                                  </p:childTnLst>
                                </p:cTn>
                              </p:par>
                              <p:par>
                                <p:cTn id="246" presetID="10" presetClass="exit" presetSubtype="0" fill="hold" grpId="1" nodeType="withEffect">
                                  <p:stCondLst>
                                    <p:cond delay="0"/>
                                  </p:stCondLst>
                                  <p:childTnLst>
                                    <p:animEffect transition="out" filter="fade">
                                      <p:cBhvr>
                                        <p:cTn id="247" dur="500"/>
                                        <p:tgtEl>
                                          <p:spTgt spid="66"/>
                                        </p:tgtEl>
                                      </p:cBhvr>
                                    </p:animEffect>
                                    <p:set>
                                      <p:cBhvr>
                                        <p:cTn id="248" dur="1" fill="hold">
                                          <p:stCondLst>
                                            <p:cond delay="499"/>
                                          </p:stCondLst>
                                        </p:cTn>
                                        <p:tgtEl>
                                          <p:spTgt spid="66"/>
                                        </p:tgtEl>
                                        <p:attrNameLst>
                                          <p:attrName>style.visibility</p:attrName>
                                        </p:attrNameLst>
                                      </p:cBhvr>
                                      <p:to>
                                        <p:strVal val="hidden"/>
                                      </p:to>
                                    </p:set>
                                  </p:childTnLst>
                                </p:cTn>
                              </p:par>
                              <p:par>
                                <p:cTn id="249" presetID="10" presetClass="exit" presetSubtype="0" fill="hold" grpId="1" nodeType="withEffect">
                                  <p:stCondLst>
                                    <p:cond delay="0"/>
                                  </p:stCondLst>
                                  <p:childTnLst>
                                    <p:animEffect transition="out" filter="fade">
                                      <p:cBhvr>
                                        <p:cTn id="250" dur="500"/>
                                        <p:tgtEl>
                                          <p:spTgt spid="67"/>
                                        </p:tgtEl>
                                      </p:cBhvr>
                                    </p:animEffect>
                                    <p:set>
                                      <p:cBhvr>
                                        <p:cTn id="251" dur="1" fill="hold">
                                          <p:stCondLst>
                                            <p:cond delay="499"/>
                                          </p:stCondLst>
                                        </p:cTn>
                                        <p:tgtEl>
                                          <p:spTgt spid="67"/>
                                        </p:tgtEl>
                                        <p:attrNameLst>
                                          <p:attrName>style.visibility</p:attrName>
                                        </p:attrNameLst>
                                      </p:cBhvr>
                                      <p:to>
                                        <p:strVal val="hidden"/>
                                      </p:to>
                                    </p:set>
                                  </p:childTnLst>
                                </p:cTn>
                              </p:par>
                              <p:par>
                                <p:cTn id="252" presetID="10" presetClass="exit" presetSubtype="0" fill="hold" grpId="1" nodeType="withEffect">
                                  <p:stCondLst>
                                    <p:cond delay="0"/>
                                  </p:stCondLst>
                                  <p:childTnLst>
                                    <p:animEffect transition="out" filter="fade">
                                      <p:cBhvr>
                                        <p:cTn id="253" dur="500"/>
                                        <p:tgtEl>
                                          <p:spTgt spid="65"/>
                                        </p:tgtEl>
                                      </p:cBhvr>
                                    </p:animEffect>
                                    <p:set>
                                      <p:cBhvr>
                                        <p:cTn id="254" dur="1" fill="hold">
                                          <p:stCondLst>
                                            <p:cond delay="499"/>
                                          </p:stCondLst>
                                        </p:cTn>
                                        <p:tgtEl>
                                          <p:spTgt spid="65"/>
                                        </p:tgtEl>
                                        <p:attrNameLst>
                                          <p:attrName>style.visibility</p:attrName>
                                        </p:attrNameLst>
                                      </p:cBhvr>
                                      <p:to>
                                        <p:strVal val="hidden"/>
                                      </p:to>
                                    </p:set>
                                  </p:childTnLst>
                                </p:cTn>
                              </p:par>
                              <p:par>
                                <p:cTn id="255" presetID="10" presetClass="exit" presetSubtype="0" fill="hold" grpId="1" nodeType="withEffect">
                                  <p:stCondLst>
                                    <p:cond delay="0"/>
                                  </p:stCondLst>
                                  <p:childTnLst>
                                    <p:animEffect transition="out" filter="fade">
                                      <p:cBhvr>
                                        <p:cTn id="256" dur="500"/>
                                        <p:tgtEl>
                                          <p:spTgt spid="64"/>
                                        </p:tgtEl>
                                      </p:cBhvr>
                                    </p:animEffect>
                                    <p:set>
                                      <p:cBhvr>
                                        <p:cTn id="257" dur="1" fill="hold">
                                          <p:stCondLst>
                                            <p:cond delay="499"/>
                                          </p:stCondLst>
                                        </p:cTn>
                                        <p:tgtEl>
                                          <p:spTgt spid="64"/>
                                        </p:tgtEl>
                                        <p:attrNameLst>
                                          <p:attrName>style.visibility</p:attrName>
                                        </p:attrNameLst>
                                      </p:cBhvr>
                                      <p:to>
                                        <p:strVal val="hidden"/>
                                      </p:to>
                                    </p:set>
                                  </p:childTnLst>
                                </p:cTn>
                              </p:par>
                              <p:par>
                                <p:cTn id="258" presetID="1" presetClass="entr" presetSubtype="0" fill="hold" grpId="1" nodeType="withEffect">
                                  <p:stCondLst>
                                    <p:cond delay="0"/>
                                  </p:stCondLst>
                                  <p:childTnLst>
                                    <p:set>
                                      <p:cBhvr>
                                        <p:cTn id="259" dur="1" fill="hold">
                                          <p:stCondLst>
                                            <p:cond delay="0"/>
                                          </p:stCondLst>
                                        </p:cTn>
                                        <p:tgtEl>
                                          <p:spTgt spid="76"/>
                                        </p:tgtEl>
                                        <p:attrNameLst>
                                          <p:attrName>style.visibility</p:attrName>
                                        </p:attrNameLst>
                                      </p:cBhvr>
                                      <p:to>
                                        <p:strVal val="visible"/>
                                      </p:to>
                                    </p:set>
                                  </p:childTnLst>
                                </p:cTn>
                              </p:par>
                            </p:childTnLst>
                          </p:cTn>
                        </p:par>
                        <p:par>
                          <p:cTn id="260" fill="hold">
                            <p:stCondLst>
                              <p:cond delay="12000"/>
                            </p:stCondLst>
                            <p:childTnLst>
                              <p:par>
                                <p:cTn id="261" presetID="10" presetClass="exit" presetSubtype="0" fill="hold" grpId="2" nodeType="afterEffect">
                                  <p:stCondLst>
                                    <p:cond delay="0"/>
                                  </p:stCondLst>
                                  <p:childTnLst>
                                    <p:animEffect transition="out" filter="fade">
                                      <p:cBhvr>
                                        <p:cTn id="262" dur="500"/>
                                        <p:tgtEl>
                                          <p:spTgt spid="76"/>
                                        </p:tgtEl>
                                      </p:cBhvr>
                                    </p:animEffect>
                                    <p:set>
                                      <p:cBhvr>
                                        <p:cTn id="263" dur="1" fill="hold">
                                          <p:stCondLst>
                                            <p:cond delay="499"/>
                                          </p:stCondLst>
                                        </p:cTn>
                                        <p:tgtEl>
                                          <p:spTgt spid="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13" grpId="0" animBg="1"/>
      <p:bldP spid="13" grpId="1" animBg="1"/>
      <p:bldP spid="13" grpId="2" animBg="1"/>
      <p:bldP spid="31" grpId="0"/>
      <p:bldP spid="31" grpId="1"/>
      <p:bldP spid="32" grpId="0"/>
      <p:bldP spid="32" grpId="1"/>
      <p:bldP spid="33" grpId="0" animBg="1"/>
      <p:bldP spid="33" grpId="1" animBg="1"/>
      <p:bldP spid="34" grpId="0" animBg="1"/>
      <p:bldP spid="34" grpId="1" animBg="1"/>
      <p:bldP spid="35" grpId="0"/>
      <p:bldP spid="35" grpId="1"/>
      <p:bldP spid="36" grpId="0"/>
      <p:bldP spid="36" grpId="1"/>
      <p:bldP spid="37" grpId="0" animBg="1"/>
      <p:bldP spid="37" grpId="1" animBg="1"/>
      <p:bldP spid="38" grpId="0" animBg="1"/>
      <p:bldP spid="38" grpId="1" animBg="1"/>
      <p:bldP spid="39" grpId="0" animBg="1"/>
      <p:bldP spid="39" grpId="1" animBg="1"/>
      <p:bldP spid="39" grpId="2" animBg="1"/>
      <p:bldP spid="40" grpId="0"/>
      <p:bldP spid="40" grpId="1"/>
      <p:bldP spid="40" grpId="2"/>
      <p:bldP spid="44" grpId="0" animBg="1"/>
      <p:bldP spid="44" grpId="1" animBg="1"/>
      <p:bldP spid="44" grpId="2" animBg="1"/>
      <p:bldP spid="50" grpId="0"/>
      <p:bldP spid="50" grpId="1"/>
      <p:bldP spid="51" grpId="0"/>
      <p:bldP spid="51" grpId="1"/>
      <p:bldP spid="52" grpId="0" animBg="1"/>
      <p:bldP spid="52" grpId="1" animBg="1"/>
      <p:bldP spid="53" grpId="0" animBg="1"/>
      <p:bldP spid="53" grpId="1" animBg="1"/>
      <p:bldP spid="56" grpId="0"/>
      <p:bldP spid="56" grpId="1"/>
      <p:bldP spid="57" grpId="0"/>
      <p:bldP spid="57" grpId="1"/>
      <p:bldP spid="58" grpId="0" animBg="1"/>
      <p:bldP spid="58" grpId="1" animBg="1"/>
      <p:bldP spid="59" grpId="0" animBg="1"/>
      <p:bldP spid="59" grpId="1" animBg="1"/>
      <p:bldP spid="64" grpId="0"/>
      <p:bldP spid="64" grpId="1"/>
      <p:bldP spid="65" grpId="0"/>
      <p:bldP spid="65" grpId="1"/>
      <p:bldP spid="66" grpId="0" animBg="1"/>
      <p:bldP spid="66" grpId="1" animBg="1"/>
      <p:bldP spid="67" grpId="0" animBg="1"/>
      <p:bldP spid="67" grpId="1" animBg="1"/>
      <p:bldP spid="6" grpId="0" animBg="1"/>
      <p:bldP spid="6" grpId="1" animBg="1"/>
      <p:bldP spid="6" grpId="2" animBg="1"/>
      <p:bldP spid="68" grpId="0"/>
      <p:bldP spid="68" grpId="1"/>
      <p:bldP spid="68" grpId="2"/>
      <p:bldP spid="69" grpId="0" animBg="1"/>
      <p:bldP spid="69" grpId="1" animBg="1"/>
      <p:bldP spid="69" grpId="2" animBg="1"/>
      <p:bldP spid="7" grpId="0" animBg="1"/>
      <p:bldP spid="7" grpId="1" animBg="1"/>
      <p:bldP spid="7" grpId="2" animBg="1"/>
      <p:bldP spid="76" grpId="0" animBg="1"/>
      <p:bldP spid="76" grpId="1" animBg="1"/>
      <p:bldP spid="76" grpId="2" animBg="1"/>
      <p:bldP spid="76" grpId="3" animBg="1"/>
      <p:bldP spid="76" grpId="4" animBg="1"/>
      <p:bldP spid="77" grpId="0"/>
      <p:bldP spid="77" grpId="1"/>
      <p:bldP spid="77" grpId="2"/>
      <p:bldP spid="78" grpId="0" animBg="1"/>
      <p:bldP spid="78" grpId="1" animBg="1"/>
      <p:bldP spid="78" grpId="2" animBg="1"/>
      <p:bldP spid="79" grpId="0" animBg="1"/>
      <p:bldP spid="79" grpId="1" animBg="1"/>
      <p:bldP spid="79" grpId="2" animBg="1"/>
      <p:bldP spid="15" grpId="0" animBg="1"/>
      <p:bldP spid="15" grpId="1" animBg="1"/>
      <p:bldP spid="15" grpId="2" animBg="1"/>
      <p:bldP spid="16" grpId="0" animBg="1"/>
      <p:bldP spid="16" grpId="1" animBg="1"/>
      <p:bldP spid="16" grpId="2" animBg="1"/>
      <p:bldP spid="45" grpId="0" animBg="1"/>
      <p:bldP spid="45" grpId="1" animBg="1"/>
      <p:bldP spid="45" grpId="2" animBg="1"/>
      <p:bldP spid="46" grpId="0" animBg="1"/>
      <p:bldP spid="46" grpId="1" animBg="1"/>
      <p:bldP spid="46" grpId="2" animBg="1"/>
    </p:bldLst>
  </p:timing>
</p:sld>
</file>

<file path=ppt/tags/tag1.xml><?xml version="1.0" encoding="utf-8"?>
<p:tagLst xmlns:a="http://schemas.openxmlformats.org/drawingml/2006/main" xmlns:r="http://schemas.openxmlformats.org/officeDocument/2006/relationships" xmlns:p="http://schemas.openxmlformats.org/presentationml/2006/main">
  <p:tag name="OFFISYNC_SLIDE_GUID" val="1d91c425-a76f-48a1-ac2a-d23155fe3d1b"/>
</p:tagLst>
</file>

<file path=ppt/tags/tag2.xml><?xml version="1.0" encoding="utf-8"?>
<p:tagLst xmlns:a="http://schemas.openxmlformats.org/drawingml/2006/main" xmlns:r="http://schemas.openxmlformats.org/officeDocument/2006/relationships" xmlns:p="http://schemas.openxmlformats.org/presentationml/2006/main">
  <p:tag name="OFFISYNC_SLIDE_GUID" val="1d91c425-a76f-48a1-ac2a-d23155fe3d1b"/>
</p:tagLst>
</file>

<file path=ppt/theme/theme1.xml><?xml version="1.0" encoding="utf-8"?>
<a:theme xmlns:a="http://schemas.openxmlformats.org/drawingml/2006/main" name="Theme1">
  <a:themeElements>
    <a:clrScheme name="Intel 2020">
      <a:dk1>
        <a:srgbClr val="525252"/>
      </a:dk1>
      <a:lt1>
        <a:srgbClr val="FFFFFF"/>
      </a:lt1>
      <a:dk2>
        <a:srgbClr val="004A86"/>
      </a:dk2>
      <a:lt2>
        <a:srgbClr val="FFFFFF"/>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Intel2021">
      <a:majorFont>
        <a:latin typeface="IntelOne Display Light"/>
        <a:ea typeface="Helvetica Neue"/>
        <a:cs typeface="Helvetica Neue"/>
      </a:majorFont>
      <a:minorFont>
        <a:latin typeface="IntelOne Text Light"/>
        <a:ea typeface="Helvetica Neue"/>
        <a:cs typeface="Helvetica Neu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Classic Tint 2">
      <a:srgbClr val="76CEFF"/>
    </a:custClr>
    <a:custClr name="Energy Tint 2">
      <a:srgbClr val="B4F0FF"/>
    </a:custClr>
    <a:custClr name="Carbon Tint 2">
      <a:srgbClr val="E9E9E9"/>
    </a:custClr>
    <a:custClr name="Steel Tint 2">
      <a:srgbClr val="B9D6E5"/>
    </a:custClr>
    <a:custClr name="Geode Tint 2">
      <a:srgbClr val="EEC3F7"/>
    </a:custClr>
    <a:custClr name="Moss Tint 2">
      <a:srgbClr val="D7F3A2"/>
    </a:custClr>
    <a:custClr name="Rust Tint 2">
      <a:srgbClr val="FFC599"/>
    </a:custClr>
    <a:custClr name="Cobalt Tint 2">
      <a:srgbClr val="98A1FF"/>
    </a:custClr>
    <a:custClr name="Coral Tint 2">
      <a:srgbClr val="FFB6B9"/>
    </a:custClr>
    <a:custClr name="white">
      <a:srgbClr val="FFFFFF"/>
    </a:custClr>
    <a:custClr name="Classic Tint 1">
      <a:srgbClr val="00A3F6"/>
    </a:custClr>
    <a:custClr name="Energy Tint 1">
      <a:srgbClr val="7BDEFF"/>
    </a:custClr>
    <a:custClr name="Carbon Tint 1">
      <a:srgbClr val="AEAEAE"/>
    </a:custClr>
    <a:custClr name="Steel Tint 1">
      <a:srgbClr val="86B3CA"/>
    </a:custClr>
    <a:custClr name="Geode Tint 1">
      <a:srgbClr val="CC94DA"/>
    </a:custClr>
    <a:custClr name="Moss Tint 1">
      <a:srgbClr val="B1D272"/>
    </a:custClr>
    <a:custClr name="Rust Tint 1">
      <a:srgbClr val="FF8F51"/>
    </a:custClr>
    <a:custClr name="Cobalt Tint 1">
      <a:srgbClr val="5B69FF"/>
    </a:custClr>
    <a:custClr name="Coral Tint 1">
      <a:srgbClr val="FF848A"/>
    </a:custClr>
    <a:custClr name="Daisy Tint 1">
      <a:srgbClr val="FFE17A"/>
    </a:custClr>
    <a:custClr name="Classic">
      <a:srgbClr val="0068B5"/>
    </a:custClr>
    <a:custClr name="Energy">
      <a:srgbClr val="00C7FD"/>
    </a:custClr>
    <a:custClr name="Carbon">
      <a:srgbClr val="808080"/>
    </a:custClr>
    <a:custClr name="Steel">
      <a:srgbClr val="548FAD"/>
    </a:custClr>
    <a:custClr name="Geode">
      <a:srgbClr val="8F5DA2"/>
    </a:custClr>
    <a:custClr name="Moss">
      <a:srgbClr val="8BAE46"/>
    </a:custClr>
    <a:custClr name="Rust">
      <a:srgbClr val="E96115"/>
    </a:custClr>
    <a:custClr name="Cobalt">
      <a:srgbClr val="1E2EB8"/>
    </a:custClr>
    <a:custClr name="Coral">
      <a:srgbClr val="FF5662"/>
    </a:custClr>
    <a:custClr name="Daisy">
      <a:srgbClr val="FEC91B"/>
    </a:custClr>
    <a:custClr name="Classic Shade 1">
      <a:srgbClr val="004A86"/>
    </a:custClr>
    <a:custClr name="Energy Shade 1">
      <a:srgbClr val="0095CA"/>
    </a:custClr>
    <a:custClr name="Carbon Shade 1">
      <a:srgbClr val="525252"/>
    </a:custClr>
    <a:custClr name="Steel Shade 1">
      <a:srgbClr val="41728A"/>
    </a:custClr>
    <a:custClr name="Geode Shade 1">
      <a:srgbClr val="653171"/>
    </a:custClr>
    <a:custClr name="Moss Shade 1">
      <a:srgbClr val="708541"/>
    </a:custClr>
    <a:custClr name="Rust Shade 1">
      <a:srgbClr val="B24501"/>
    </a:custClr>
    <a:custClr name="Cobalt Shade 1">
      <a:srgbClr val="000F8A"/>
    </a:custClr>
    <a:custClr name="Coral Shade 1">
      <a:srgbClr val="C81326"/>
    </a:custClr>
    <a:custClr name="Daisy Shade 1">
      <a:srgbClr val="EDB200"/>
    </a:custClr>
    <a:custClr name="Classic Shade 2">
      <a:srgbClr val="00285A"/>
    </a:custClr>
    <a:custClr name="Energy Shade 2">
      <a:srgbClr val="005B85"/>
    </a:custClr>
    <a:custClr name="Carbon Shade 2">
      <a:srgbClr val="262626"/>
    </a:custClr>
    <a:custClr name="Steel Shade 2">
      <a:srgbClr val="183544"/>
    </a:custClr>
    <a:custClr name="black">
      <a:srgbClr val="000000"/>
    </a:custClr>
    <a:custClr name="Moss Shade 2">
      <a:srgbClr val="515A3D"/>
    </a:custClr>
    <a:custClr name="black">
      <a:srgbClr val="000000"/>
    </a:custClr>
    <a:custClr name="Cobalt Shade 2">
      <a:srgbClr val="000864"/>
    </a:custClr>
    <a:custClr name="black">
      <a:srgbClr val="000000"/>
    </a:custClr>
    <a:custClr name="Daisy Shade 2">
      <a:srgbClr val="C98F00"/>
    </a:custClr>
  </a:custClrLst>
  <a:extLst>
    <a:ext uri="{05A4C25C-085E-4340-85A3-A5531E510DB2}">
      <thm15:themeFamily xmlns:thm15="http://schemas.microsoft.com/office/thememl/2012/main" name="brand-ppt-template (1)" id="{D1FD4282-8E8D-7F42-BC8A-A99EC679DECD}" vid="{1CC8D8C3-0D29-4A4E-A4A8-B2C57FCDFB6E}"/>
    </a:ext>
  </a:extLst>
</a:theme>
</file>

<file path=ppt/theme/theme2.xml><?xml version="1.0" encoding="utf-8"?>
<a:theme xmlns:a="http://schemas.openxmlformats.org/drawingml/2006/main" name="Office Theme">
  <a:themeElements>
    <a:clrScheme name="Intel2020">
      <a:dk1>
        <a:srgbClr val="525252"/>
      </a:dk1>
      <a:lt1>
        <a:srgbClr val="FFFFFF"/>
      </a:lt1>
      <a:dk2>
        <a:srgbClr val="004A86"/>
      </a:dk2>
      <a:lt2>
        <a:srgbClr val="FFFFFF"/>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Intel2020">
      <a:dk1>
        <a:srgbClr val="525252"/>
      </a:dk1>
      <a:lt1>
        <a:srgbClr val="FFFFFF"/>
      </a:lt1>
      <a:dk2>
        <a:srgbClr val="004A86"/>
      </a:dk2>
      <a:lt2>
        <a:srgbClr val="FFFFFF"/>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C5967B1E29274CA6A143F9D247F5D2" ma:contentTypeVersion="7" ma:contentTypeDescription="Create a new document." ma:contentTypeScope="" ma:versionID="9819de19e41484a37a447bcf84aa6d55">
  <xsd:schema xmlns:xsd="http://www.w3.org/2001/XMLSchema" xmlns:xs="http://www.w3.org/2001/XMLSchema" xmlns:p="http://schemas.microsoft.com/office/2006/metadata/properties" xmlns:ns2="9d0ad4f0-f6c6-4618-80e3-c8c887f74e95" targetNamespace="http://schemas.microsoft.com/office/2006/metadata/properties" ma:root="true" ma:fieldsID="b59c733d175ad7222cb8d5c6f2bbcb1c" ns2:_="">
    <xsd:import namespace="9d0ad4f0-f6c6-4618-80e3-c8c887f74e9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0ad4f0-f6c6-4618-80e3-c8c887f74e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2C3A3C-576F-4FC6-816E-4EF5F321DBE0}">
  <ds:schemaRefs>
    <ds:schemaRef ds:uri="http://schemas.microsoft.com/sharepoint/v3/contenttype/forms"/>
  </ds:schemaRefs>
</ds:datastoreItem>
</file>

<file path=customXml/itemProps2.xml><?xml version="1.0" encoding="utf-8"?>
<ds:datastoreItem xmlns:ds="http://schemas.openxmlformats.org/officeDocument/2006/customXml" ds:itemID="{2B87B9AE-D33C-468F-9E6B-281C9FE82DF0}">
  <ds:schemaRefs>
    <ds:schemaRef ds:uri="http://purl.org/dc/terms/"/>
    <ds:schemaRef ds:uri="http://schemas.microsoft.com/office/infopath/2007/PartnerControls"/>
    <ds:schemaRef ds:uri="http://schemas.openxmlformats.org/package/2006/metadata/core-properties"/>
    <ds:schemaRef ds:uri="http://purl.org/dc/dcmitype/"/>
    <ds:schemaRef ds:uri="http://www.w3.org/XML/1998/namespace"/>
    <ds:schemaRef ds:uri="http://purl.org/dc/elements/1.1/"/>
    <ds:schemaRef ds:uri="http://schemas.microsoft.com/office/2006/documentManagement/types"/>
    <ds:schemaRef ds:uri="9d0ad4f0-f6c6-4618-80e3-c8c887f74e95"/>
    <ds:schemaRef ds:uri="http://schemas.microsoft.com/office/2006/metadata/properties"/>
  </ds:schemaRefs>
</ds:datastoreItem>
</file>

<file path=customXml/itemProps3.xml><?xml version="1.0" encoding="utf-8"?>
<ds:datastoreItem xmlns:ds="http://schemas.openxmlformats.org/officeDocument/2006/customXml" ds:itemID="{A0EDCF7D-79F1-4880-B1A5-E42F8E015D91}">
  <ds:schemaRefs>
    <ds:schemaRef ds:uri="9d0ad4f0-f6c6-4618-80e3-c8c887f74e9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46c98d88-e344-4ed4-8496-4ed7712e255d}" enabled="0" method="" siteId="{46c98d88-e344-4ed4-8496-4ed7712e255d}" removed="1"/>
</clbl:labelList>
</file>

<file path=docProps/app.xml><?xml version="1.0" encoding="utf-8"?>
<Properties xmlns="http://schemas.openxmlformats.org/officeDocument/2006/extended-properties" xmlns:vt="http://schemas.openxmlformats.org/officeDocument/2006/docPropsVTypes">
  <Template>Standard Powerpoint Template Intel One</Template>
  <TotalTime>7588</TotalTime>
  <Words>2818</Words>
  <Application>Microsoft Office PowerPoint</Application>
  <PresentationFormat>Widescreen</PresentationFormat>
  <Paragraphs>359</Paragraphs>
  <Slides>23</Slides>
  <Notes>21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23</vt:i4>
      </vt:variant>
    </vt:vector>
  </HeadingPairs>
  <TitlesOfParts>
    <vt:vector size="37" baseType="lpstr">
      <vt:lpstr>IntelOne Text</vt:lpstr>
      <vt:lpstr>IntelOne Text Light</vt:lpstr>
      <vt:lpstr>맑은 고딕</vt:lpstr>
      <vt:lpstr>Wingdings</vt:lpstr>
      <vt:lpstr>arial</vt:lpstr>
      <vt:lpstr>Segoe UI</vt:lpstr>
      <vt:lpstr>Calibri</vt:lpstr>
      <vt:lpstr>IntelOne Display Light</vt:lpstr>
      <vt:lpstr>IntelOne Display Regular</vt:lpstr>
      <vt:lpstr>Intel Clear</vt:lpstr>
      <vt:lpstr>arial</vt:lpstr>
      <vt:lpstr>Intel Clear Bold</vt:lpstr>
      <vt:lpstr>Helvetica Neue Medium</vt:lpstr>
      <vt:lpstr>Theme1</vt:lpstr>
      <vt:lpstr>A Quantitative Analysis and Guidelines of Data Streaming Accelerator in Modern Intel® Xeon® Scalable Processors </vt:lpstr>
      <vt:lpstr>Datacenter and Systems Taxes </vt:lpstr>
      <vt:lpstr>Datacenter and Systems Taxes </vt:lpstr>
      <vt:lpstr>Intel Data Streaming Accelerator (DSA)</vt:lpstr>
      <vt:lpstr>DSA Unique Features</vt:lpstr>
      <vt:lpstr>DSA Architecture and Interface</vt:lpstr>
      <vt:lpstr>DSA Architecture and Interface</vt:lpstr>
      <vt:lpstr>DSA Architecture and Interface</vt:lpstr>
      <vt:lpstr>Intel DSA Programming Models</vt:lpstr>
      <vt:lpstr>Intel DSA Software Stacks and Enablements</vt:lpstr>
      <vt:lpstr>Intel DSA Software Stacks and Enablements</vt:lpstr>
      <vt:lpstr>Performance: Throughput Improvement vs 1 CPU core  </vt:lpstr>
      <vt:lpstr>Performance: Aggregate Throughput with More Instances </vt:lpstr>
      <vt:lpstr>Performance: Working with CXL Memory</vt:lpstr>
      <vt:lpstr>More Details in the Paper</vt:lpstr>
      <vt:lpstr>Make the Most out of DSA:</vt:lpstr>
      <vt:lpstr>Make the Most out of DSA: An Example with Guidelines</vt:lpstr>
      <vt:lpstr>Make the Most out of DSA: An Example with Guidelines</vt:lpstr>
      <vt:lpstr>Make the Most out of DSA: An Example with Guidelines</vt:lpstr>
      <vt:lpstr>Make the Most out of DSA: An Example with Guidelines</vt:lpstr>
      <vt:lpstr>Conclusion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Corporate PowerPoint Template Use IntelOne Fonts For All Text  (General Employee Usage)</dc:title>
  <dc:creator>Yuan, Yifan</dc:creator>
  <cp:lastModifiedBy>Yuan, Yifan</cp:lastModifiedBy>
  <cp:revision>2</cp:revision>
  <dcterms:created xsi:type="dcterms:W3CDTF">2024-02-27T18:27:32Z</dcterms:created>
  <dcterms:modified xsi:type="dcterms:W3CDTF">2024-05-02T00:56:45Z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0x01010079C5967B1E29274CA6A143F9D247F5D2</vt:lpwstr>
  </property>
</Properties>
</file>