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6" r:id="rId3"/>
    <p:sldId id="297" r:id="rId4"/>
    <p:sldId id="278" r:id="rId5"/>
    <p:sldId id="277" r:id="rId6"/>
    <p:sldId id="296" r:id="rId7"/>
    <p:sldId id="279" r:id="rId8"/>
    <p:sldId id="280" r:id="rId9"/>
    <p:sldId id="303" r:id="rId10"/>
    <p:sldId id="288" r:id="rId11"/>
    <p:sldId id="289" r:id="rId12"/>
    <p:sldId id="290" r:id="rId13"/>
    <p:sldId id="304" r:id="rId14"/>
    <p:sldId id="311" r:id="rId15"/>
    <p:sldId id="308" r:id="rId16"/>
    <p:sldId id="299" r:id="rId17"/>
    <p:sldId id="293" r:id="rId18"/>
    <p:sldId id="309" r:id="rId19"/>
    <p:sldId id="310" r:id="rId20"/>
    <p:sldId id="31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C78"/>
    <a:srgbClr val="FFFFFF"/>
    <a:srgbClr val="4472C4"/>
    <a:srgbClr val="7F7F7F"/>
    <a:srgbClr val="404040"/>
    <a:srgbClr val="A7612D"/>
    <a:srgbClr val="009BCB"/>
    <a:srgbClr val="538234"/>
    <a:srgbClr val="05283A"/>
    <a:srgbClr val="336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4"/>
    <p:restoredTop sz="63434"/>
  </p:normalViewPr>
  <p:slideViewPr>
    <p:cSldViewPr snapToGrid="0">
      <p:cViewPr varScale="1">
        <p:scale>
          <a:sx n="74" d="100"/>
          <a:sy n="74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3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6C0270-9DC4-46A3-A308-65E51821EA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88B9D-339C-A1DB-3F1E-974283C602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A856C-71D8-6D4E-B85C-9BF0615CC99D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EEEAF-55C5-F9A5-42D2-3AD322EF1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74D84-F7FF-D711-CF94-B78908485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F9FA0-2E98-9948-A843-C631483E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98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291D-7A44-7540-B9FB-247148963F32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C632-7298-624B-9EE5-B884470A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2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the introduction, Hi everyone, today, I will be presenting our recent work in demystifying CXL memory with genuine CXL-ready system and devices. </a:t>
            </a:r>
          </a:p>
          <a:p>
            <a:endParaRPr lang="en-US" dirty="0"/>
          </a:p>
          <a:p>
            <a:r>
              <a:rPr lang="en-US" dirty="0"/>
              <a:t>This is a collaboration between University of Illinois, Intel and the Seoul National University.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B770C-CB0E-5D45-9EC3-B81323495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seeing the dynamic latency of CXL, let’s turn our focus to the bandwidth of these devices.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figures on the right shows the efficiency value calculated as “bandwidth observed” over “theoretical maximum bandwidth”.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First, we observed that load efficiency is better on the single-channel remote socket DDR5. We believe this is because the CPU has a better memory controller than the CXL devices.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On the other hand, the store efficiency of the CXL devices can be better than that of remote socket DDR5.</a:t>
            </a:r>
          </a:p>
          <a:p>
            <a:r>
              <a:rPr lang="en-US" dirty="0"/>
              <a:t>This is because the cache-coherence optimization that CXL enjoys.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Finally, the implementation and the design of a CXL device matters a lot. </a:t>
            </a:r>
          </a:p>
          <a:p>
            <a:endParaRPr lang="en-US" dirty="0"/>
          </a:p>
          <a:p>
            <a:r>
              <a:rPr lang="en-US" dirty="0"/>
              <a:t>Not only does it impact the latency / but also greatly affect the access efficiency. </a:t>
            </a:r>
          </a:p>
          <a:p>
            <a:endParaRPr lang="en-US" dirty="0"/>
          </a:p>
          <a:p>
            <a:r>
              <a:rPr lang="en-US" dirty="0"/>
              <a:t>In all cases, an ASIC-based CXL device provides a better access efficiency than an FPGA-based CXL 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1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these interesting characteristic</a:t>
            </a:r>
            <a:r>
              <a:rPr lang="en-US" altLang="zh-CN" dirty="0"/>
              <a:t>s</a:t>
            </a:r>
            <a:r>
              <a:rPr lang="en-US" dirty="0"/>
              <a:t> in mind, let’s see how applications perform when having their memory allocated to CXL!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altLang="zh-CN" dirty="0"/>
          </a:p>
          <a:p>
            <a:r>
              <a:rPr lang="en-US" altLang="zh-CN" dirty="0"/>
              <a:t>First, we tested CXL memory with Redis,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r>
              <a:rPr lang="en-US" altLang="zh-CN" dirty="0"/>
              <a:t> the Death-Star-Bench micro-service benchmark,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r>
              <a:rPr lang="en-US" altLang="zh-CN" dirty="0"/>
              <a:t>and Linux file cache.</a:t>
            </a:r>
          </a:p>
          <a:p>
            <a:endParaRPr lang="en-US" altLang="zh-CN" dirty="0"/>
          </a:p>
          <a:p>
            <a:r>
              <a:rPr lang="en-US" altLang="zh-CN" dirty="0"/>
              <a:t>For this group of application, they are considered as latency critical application, as the tail latency is the metric here.</a:t>
            </a:r>
          </a:p>
          <a:p>
            <a:endParaRPr lang="en-US" altLang="zh-CN" dirty="0"/>
          </a:p>
          <a:p>
            <a:r>
              <a:rPr lang="en-US" altLang="zh-CN" dirty="0"/>
              <a:t>&lt;click&gt;</a:t>
            </a:r>
          </a:p>
          <a:p>
            <a:endParaRPr lang="en-US" altLang="zh-CN" dirty="0"/>
          </a:p>
          <a:p>
            <a:r>
              <a:rPr lang="en-US" altLang="zh-CN" dirty="0"/>
              <a:t>Next, we tested CXL memory with Redis, </a:t>
            </a:r>
          </a:p>
          <a:p>
            <a:r>
              <a:rPr lang="en-US" altLang="zh-CN" dirty="0"/>
              <a:t>but this time for the maximum achievable query-per-second,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&lt;click&gt;</a:t>
            </a:r>
          </a:p>
          <a:p>
            <a:r>
              <a:rPr lang="en-US" altLang="zh-CN" dirty="0"/>
              <a:t>and we also tested multi-threaded inference for deep-learning-recommendation-model.</a:t>
            </a:r>
          </a:p>
          <a:p>
            <a:endParaRPr lang="en-US" altLang="zh-CN" dirty="0"/>
          </a:p>
          <a:p>
            <a:r>
              <a:rPr lang="en-US" altLang="zh-CN" dirty="0"/>
              <a:t>For this group of application, the throughput is the metric.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CXL memory is used by latency critical applications, the penalty may vary depend</a:t>
            </a:r>
            <a:r>
              <a:rPr lang="en-US" altLang="zh-CN" dirty="0"/>
              <a:t>ing</a:t>
            </a:r>
            <a:r>
              <a:rPr lang="en-US" dirty="0"/>
              <a:t> on the workload.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For example, for the highly-optimized in-memory database, like Redis, their m</a:t>
            </a:r>
            <a:r>
              <a:rPr lang="en-US" altLang="zh-CN" dirty="0"/>
              <a:t>icro</a:t>
            </a:r>
            <a:r>
              <a:rPr lang="en-US" dirty="0"/>
              <a:t>-second-level query latency may experience a notable penalty when their memory is allocated to CXL.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graph on the left shows the 99-th percentile latency of Redis. We see a huge increase in 99-th percentile latency when all memory is allocated to CXL.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Meanwhile, for micro services that operates on milli-second level latency, and with layers of intermediate computations, we found that using CXL memory can bring benefits.</a:t>
            </a:r>
          </a:p>
          <a:p>
            <a:endParaRPr lang="en-US" dirty="0"/>
          </a:p>
          <a:p>
            <a:r>
              <a:rPr lang="en-US" dirty="0"/>
              <a:t>The graph on the right shows the 99-th percentile latency of the social-network micro services in the Death-Star-Bench benchmark. </a:t>
            </a:r>
          </a:p>
          <a:p>
            <a:endParaRPr lang="en-US" dirty="0"/>
          </a:p>
          <a:p>
            <a:r>
              <a:rPr lang="en-US" dirty="0"/>
              <a:t>The difference between the yellow and the green line is that we put all database memory on CXL for the green line, and on the DDR5 for the yellow line.</a:t>
            </a:r>
          </a:p>
          <a:p>
            <a:endParaRPr lang="en-US" dirty="0"/>
          </a:p>
          <a:p>
            <a:r>
              <a:rPr lang="en-US" dirty="0"/>
              <a:t>The rest of the micro-service components are all on DDR5.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Note that the green line has a significantly lower latency  than the yellow line for several QPS, which indicates that the memory bandwidth offloading offered by CXL memory can bring true performance benefits.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result of these </a:t>
            </a:r>
            <a:r>
              <a:rPr lang="zh-CN" altLang="en-US" dirty="0"/>
              <a:t> </a:t>
            </a:r>
            <a:r>
              <a:rPr lang="en-US" dirty="0"/>
              <a:t>applications shows that we must use CXL memory for the right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applications that uses throughput as a metric, we found that CXL memory can also bring performance gain, if we use it wisely.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In single-threaded application, like Redis, we found that putting any amount of memory on CXL can lead to performance lost.</a:t>
            </a:r>
          </a:p>
          <a:p>
            <a:endParaRPr lang="en-US" dirty="0"/>
          </a:p>
          <a:p>
            <a:r>
              <a:rPr lang="en-US" dirty="0"/>
              <a:t>This is because a single-threaded application draws limited load-store bandwidth from the memory, therefore the memory bandwidth is not the bottleneck here.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For multi-threaded applications, like inferencing for deep-learning-recommendation-model, we found that as the thread count increases, DRAM bandwidth becomes the bottleneck.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red dashed line outlines the inference throughput of using only DRAM. We see that the inference throughput max out at 16 threads.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On the other hand, the yellow dashed line outlines the best inference throughput achieved by interleaving some memory traffic to CXL.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In this case, we see a linear scaling of the throughput, as CXL provide extra memory bandwidth to the system.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experiment in DLRM shows that CXL has the potential of being used as a memory bandwidth expander,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and this should used only when the application is memory bandwidth bounded.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6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applications that uses throughput as a metric, we found that CXL memory can also bring performance gain, if we use it wisely.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In single-threaded application, like Redis, we found that putting any amount of memory on CXL can lead to performance loss.</a:t>
            </a:r>
          </a:p>
          <a:p>
            <a:endParaRPr lang="en-US" dirty="0"/>
          </a:p>
          <a:p>
            <a:r>
              <a:rPr lang="en-US" dirty="0"/>
              <a:t>This is because a single-threaded application draws limited load-store bandwidth from the memory, therefore the memory bandwidth is not the bottleneck here.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For multi-threaded applications, like inferenc</a:t>
            </a:r>
            <a:r>
              <a:rPr lang="en-US" altLang="zh-CN" dirty="0"/>
              <a:t>e</a:t>
            </a:r>
            <a:r>
              <a:rPr lang="en-US" dirty="0"/>
              <a:t> for deep-learning-recommendation-model, we found that as the thread count increases, DRAM bandwidth becomes the bottleneck.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red dashed line traces the inference throughput of using only DRAM. We see that the inference throughput max out at 16 threads.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On the other hand, the yellow dashed line traces the best inference throughput achieved by interleaving some memory traffic to CXL.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In this case, we see a linear scaling of the throughput, as CXL provide extra memory bandwidth to the system.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experiment in DLRM shows that CXL has the potential of being used as a memory bandwidth expander,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and this should be used only when the application is memory bandwidth bounded.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6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dig deeper into how memory should be placed on CXL, let’s go over some background on the memory allocation scheme / provided by Linux / for NUMA systems.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default memory interleaving provide</a:t>
            </a:r>
            <a:r>
              <a:rPr lang="en-US" altLang="zh-CN" dirty="0"/>
              <a:t>d</a:t>
            </a:r>
            <a:r>
              <a:rPr lang="en-US" dirty="0"/>
              <a:t> by the Linux Kernel will allocate memory in a round-robin fashion to the specified node. Such allocation is done in the page granularity.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For example, </a:t>
            </a:r>
            <a:r>
              <a:rPr lang="en-US" altLang="zh-CN" dirty="0"/>
              <a:t>suppose</a:t>
            </a:r>
            <a:r>
              <a:rPr lang="en-US" dirty="0"/>
              <a:t> 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en-US" dirty="0"/>
              <a:t> two NUMA nodes,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first page will go to node 0,</a:t>
            </a:r>
            <a:r>
              <a:rPr lang="zh-CN" altLang="en-US" dirty="0"/>
              <a:t> </a:t>
            </a:r>
            <a:r>
              <a:rPr lang="en-US" dirty="0"/>
              <a:t>Second page will go to node 1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Third to node 0 again,</a:t>
            </a:r>
            <a:r>
              <a:rPr lang="zh-CN" altLang="en-US" dirty="0"/>
              <a:t> </a:t>
            </a:r>
            <a:r>
              <a:rPr lang="en-US" dirty="0"/>
              <a:t>Fourth to node 1,</a:t>
            </a:r>
            <a:r>
              <a:rPr lang="zh-CN" altLang="en-US" dirty="0"/>
              <a:t> </a:t>
            </a:r>
            <a:r>
              <a:rPr lang="en-US" dirty="0"/>
              <a:t>So on and so forth.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A recent Kernel patch enhanced the interleave mode by allow</a:t>
            </a:r>
            <a:r>
              <a:rPr lang="en-US" altLang="zh-CN" dirty="0"/>
              <a:t>ing</a:t>
            </a:r>
            <a:r>
              <a:rPr lang="en-US" dirty="0"/>
              <a:t> the user to specify a weight for the round-robin allocation.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&lt;click&gt;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For example, if the user want to allocate 25% of memory on CXL, they may set the kernel parameter to 3 to 1 before the allocation.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openness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CXL</a:t>
            </a:r>
            <a:r>
              <a:rPr lang="zh-CN" altLang="en-US" dirty="0"/>
              <a:t> </a:t>
            </a:r>
            <a:r>
              <a:rPr lang="en-US" altLang="zh-CN" dirty="0"/>
              <a:t>protocol,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CXL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device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exhibit</a:t>
            </a:r>
            <a:r>
              <a:rPr lang="zh-CN" altLang="en-US" dirty="0"/>
              <a:t> </a:t>
            </a:r>
            <a:r>
              <a:rPr lang="en-US" altLang="zh-CN" dirty="0"/>
              <a:t>distinct</a:t>
            </a:r>
            <a:r>
              <a:rPr lang="zh-CN" altLang="en-US" dirty="0"/>
              <a:t> </a:t>
            </a:r>
            <a:r>
              <a:rPr lang="en-US" altLang="zh-CN" dirty="0"/>
              <a:t>characteristics,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</a:p>
          <a:p>
            <a:endParaRPr lang="en-US" dirty="0"/>
          </a:p>
          <a:p>
            <a:r>
              <a:rPr lang="en-US" altLang="zh-CN" dirty="0"/>
              <a:t>&lt;click&gt;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variety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bandwidth,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interleaving</a:t>
            </a:r>
            <a:r>
              <a:rPr lang="zh-CN" altLang="en-US" dirty="0"/>
              <a:t> </a:t>
            </a:r>
            <a:r>
              <a:rPr lang="en-US" altLang="zh-CN" dirty="0"/>
              <a:t>ratios.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With that in-mind, how can one choose the right ratio to achieve the optimal throughput?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B770C-CB0E-5D45-9EC3-B81323495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6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en-US" dirty="0"/>
              <a:t>e propose Caption.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Caption is a general framework that aims to expand the system memory bandwidth by finding the right ratio.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has three components</a:t>
            </a:r>
          </a:p>
          <a:p>
            <a:endParaRPr lang="en-US" dirty="0"/>
          </a:p>
          <a:p>
            <a:r>
              <a:rPr lang="en-US" dirty="0"/>
              <a:t>&lt;click&gt; </a:t>
            </a:r>
          </a:p>
          <a:p>
            <a:endParaRPr lang="en-US" dirty="0"/>
          </a:p>
          <a:p>
            <a:r>
              <a:rPr lang="en-US" dirty="0"/>
              <a:t>The monitor module may track the performance counters from the OS as well as the hardware, such as IPC, L1 miss latency, and DDR latency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raw value of these counters are pass</a:t>
            </a:r>
            <a:r>
              <a:rPr lang="en-US" altLang="zh-CN" dirty="0"/>
              <a:t>ed</a:t>
            </a:r>
            <a:r>
              <a:rPr lang="en-US" dirty="0"/>
              <a:t> to the estimator module, where estimator module may deploy some modeling and machine learning techni</a:t>
            </a:r>
            <a:r>
              <a:rPr lang="en-US" altLang="zh-CN" dirty="0"/>
              <a:t>que</a:t>
            </a:r>
            <a:r>
              <a:rPr lang="en-US" dirty="0"/>
              <a:t>s to find the correlation between the system state.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estimated system state is then passed to the tuner module, </a:t>
            </a:r>
          </a:p>
          <a:p>
            <a:r>
              <a:rPr lang="en-US" dirty="0"/>
              <a:t>which tunes the CXL memory allocation ratio to a particular direction in a greedy approach.</a:t>
            </a:r>
            <a:endParaRPr lang="en-US" altLang="zh-CN" dirty="0"/>
          </a:p>
          <a:p>
            <a:r>
              <a:rPr lang="en-US" altLang="zh-CN" dirty="0"/>
              <a:t>Gradually, the</a:t>
            </a:r>
            <a:r>
              <a:rPr lang="zh-CN" altLang="en-US" dirty="0"/>
              <a:t> </a:t>
            </a:r>
            <a:r>
              <a:rPr lang="en-US" altLang="zh-CN" dirty="0"/>
              <a:t>CXL memory ratio will converge to the optimal ratio for memory bandwidth expansion.</a:t>
            </a:r>
          </a:p>
          <a:p>
            <a:endParaRPr lang="en-US" altLang="zh-CN" dirty="0"/>
          </a:p>
          <a:p>
            <a:r>
              <a:rPr lang="en-US" altLang="zh-CN" dirty="0"/>
              <a:t>&lt;click&gt;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7 rigorous tests cases, we found that Caption can provide as much as 20% performance gain compare</a:t>
            </a:r>
            <a:r>
              <a:rPr lang="en-US" altLang="zh-CN" dirty="0"/>
              <a:t>d</a:t>
            </a:r>
            <a:r>
              <a:rPr lang="en-US" dirty="0"/>
              <a:t> to using all DRAM or the default </a:t>
            </a:r>
            <a:r>
              <a:rPr lang="en-US" altLang="zh-CN" dirty="0"/>
              <a:t>1:1</a:t>
            </a:r>
            <a:r>
              <a:rPr lang="en-US" dirty="0"/>
              <a:t> memory interleave scheme.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To conclude this work, we found that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CXL memory are very different from NUMA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As it has a highly design-dependent performance,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 better transfer efficiency thanks to the cache-coherence optimization that it enjoys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Additionally, we found CXL has a huge potential, but only if one use</a:t>
            </a:r>
            <a:r>
              <a:rPr lang="en-US" altLang="zh-CN" b="0" dirty="0"/>
              <a:t>s</a:t>
            </a:r>
            <a:r>
              <a:rPr lang="en-US" b="0" dirty="0"/>
              <a:t> it correctly.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we must choose carefully for the application to run on CXL memory, 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and we must choose the right allocation ratio to CXL memory.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Finally, we presented Caption, a general tunning scheme that adjusts the allocation ratio for you.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Both memo and caption are open-sourced, here is the link and QR code to our public GitHub repository.</a:t>
            </a:r>
          </a:p>
          <a:p>
            <a:endParaRPr lang="en-US" b="0" dirty="0"/>
          </a:p>
          <a:p>
            <a:r>
              <a:rPr lang="en-US" b="0" dirty="0"/>
              <a:t>Thank you very much!</a:t>
            </a:r>
            <a:r>
              <a:rPr lang="zh-CN" altLang="en-US" b="0" dirty="0"/>
              <a:t> </a:t>
            </a:r>
            <a:r>
              <a:rPr lang="en-US" altLang="zh-CN" b="0" dirty="0"/>
              <a:t>I'm</a:t>
            </a:r>
            <a:r>
              <a:rPr lang="zh-CN" altLang="en-US" b="0" dirty="0"/>
              <a:t> </a:t>
            </a:r>
            <a:r>
              <a:rPr lang="en-US" altLang="zh-CN" b="0" dirty="0"/>
              <a:t>happy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take</a:t>
            </a:r>
            <a:r>
              <a:rPr lang="zh-CN" altLang="en-US" b="0" dirty="0"/>
              <a:t> </a:t>
            </a:r>
            <a:r>
              <a:rPr lang="en-US" altLang="zh-CN" b="0" dirty="0"/>
              <a:t>questions.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1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To conclude this work, we found that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CXL memory are very different from NUMA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As it has a highly design-dependent performance,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 better transfer efficiency thanks to the cache-coherence that it enjoys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Additionally, we found CXL has a huge potential, but only if one use it correctly.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One must choose carefully for the application to run on CXL memory, 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	and one must choose the right allocation ratio to CXL memory.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Finally, we presented Caption, a general tunning scheme that adjusts the allocation ratio for you.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Both memo and caption are open-sourced, here is the link and QR code to our public GitHub repository.</a:t>
            </a:r>
          </a:p>
          <a:p>
            <a:endParaRPr lang="en-US" b="0" dirty="0"/>
          </a:p>
          <a:p>
            <a:r>
              <a:rPr lang="en-US" b="0" dirty="0"/>
              <a:t>Thank you very much!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4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&lt;click&gt;</a:t>
            </a:r>
          </a:p>
          <a:p>
            <a:endParaRPr lang="en-US" dirty="0"/>
          </a:p>
          <a:p>
            <a:r>
              <a:rPr lang="en-US" dirty="0"/>
              <a:t>The CXL </a:t>
            </a:r>
            <a:r>
              <a:rPr lang="en-US" altLang="zh-CN" dirty="0"/>
              <a:t>standard</a:t>
            </a:r>
            <a:r>
              <a:rPr lang="en-US" dirty="0"/>
              <a:t> was introduced in 2019.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 high-level, it uses the high-speed and low latency PCIe link but provides a rich set of features / including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 </a:t>
            </a:r>
            <a:r>
              <a:rPr lang="en-US" dirty="0" err="1"/>
              <a:t>CXL.cache</a:t>
            </a:r>
            <a:r>
              <a:rPr lang="en-US" dirty="0"/>
              <a:t> for device to host cache coherence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 And </a:t>
            </a:r>
            <a:r>
              <a:rPr lang="en-US" dirty="0" err="1"/>
              <a:t>CXL.mem</a:t>
            </a:r>
            <a:r>
              <a:rPr lang="en-US" dirty="0"/>
              <a:t> for host to device cache-able memory accesses.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 As of today, the CXL consortium has gathered 15 board directors, more than 70 contributors, and hundreds of adopters.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1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focus our discussion on CXL type 3 devices, which is meant to be a memory expander.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On the hardware-level, it supports native CPU load store operation on the devices’ memory.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And on the software-level, it is exposed to the system as a CPU-less NUMA node.</a:t>
            </a:r>
          </a:p>
          <a:p>
            <a:endParaRPr lang="en-US" dirty="0"/>
          </a:p>
          <a:p>
            <a:r>
              <a:rPr lang="en-US" dirty="0"/>
              <a:t>Here is an illustration of how CXL Type3 transforms the conventional memory hierarchy.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Traditionally, a CPU has on-chip memory-controller, which controls some memory channels and corresponds to several DIMM slots.</a:t>
            </a:r>
          </a:p>
          <a:p>
            <a:endParaRPr lang="en-US" dirty="0"/>
          </a:p>
          <a:p>
            <a:r>
              <a:rPr lang="en-US" dirty="0"/>
              <a:t>Note that to scale the memory, we need to introduce more memory controllers as well as more DIMM slots. </a:t>
            </a:r>
          </a:p>
          <a:p>
            <a:endParaRPr lang="en-US" dirty="0"/>
          </a:p>
          <a:p>
            <a:r>
              <a:rPr lang="en-US" dirty="0"/>
              <a:t>CXL Type 3 disaggregates the memory channels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&lt;click&gt; (mem ctrl move)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	first decoupling the memory controller from the CPU.</a:t>
            </a:r>
          </a:p>
          <a:p>
            <a:endParaRPr lang="en-US" dirty="0"/>
          </a:p>
          <a:p>
            <a:r>
              <a:rPr lang="en-US" dirty="0"/>
              <a:t>	&lt;click&gt;</a:t>
            </a:r>
          </a:p>
          <a:p>
            <a:endParaRPr lang="en-US" dirty="0"/>
          </a:p>
          <a:p>
            <a:r>
              <a:rPr lang="en-US" dirty="0"/>
              <a:t>	then implements a CXL controller within the CPU</a:t>
            </a:r>
          </a:p>
          <a:p>
            <a:endParaRPr lang="en-US" dirty="0"/>
          </a:p>
          <a:p>
            <a:r>
              <a:rPr lang="en-US" dirty="0"/>
              <a:t>	&lt;click&gt;</a:t>
            </a:r>
          </a:p>
          <a:p>
            <a:endParaRPr lang="en-US" dirty="0"/>
          </a:p>
          <a:p>
            <a:r>
              <a:rPr lang="en-US" dirty="0"/>
              <a:t>	And with an external CXL controller on the Type 3 device</a:t>
            </a:r>
          </a:p>
          <a:p>
            <a:endParaRPr lang="en-US" dirty="0"/>
          </a:p>
          <a:p>
            <a:r>
              <a:rPr lang="en-US" dirty="0"/>
              <a:t>	&lt;click&gt;</a:t>
            </a:r>
          </a:p>
          <a:p>
            <a:endParaRPr lang="en-US" dirty="0"/>
          </a:p>
          <a:p>
            <a:r>
              <a:rPr lang="en-US" dirty="0"/>
              <a:t>	The host can now use the decoupled memory through the serial PCIe link.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Note that we may chain arbitrary kind of memory and huge number of memory chips on the Type3 device, making it cost-efficient to scale.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its in</a:t>
            </a:r>
            <a:r>
              <a:rPr lang="en-US" altLang="zh-CN" dirty="0"/>
              <a:t>troductio</a:t>
            </a:r>
            <a:r>
              <a:rPr lang="en-US" dirty="0"/>
              <a:t>n, it attracted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en-US" dirty="0"/>
              <a:t> attention from the industry.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&lt;click, show until </a:t>
            </a:r>
            <a:r>
              <a:rPr lang="en-US" dirty="0" err="1"/>
              <a:t>agilex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Various companies start to build their own CXL memory devices.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0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same time, the academia is even more fanatic about this new link.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New computing concepts with CXL were proposed in an amazing speed.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&lt;click&gt;</a:t>
            </a:r>
          </a:p>
          <a:p>
            <a:endParaRPr lang="en-US" dirty="0"/>
          </a:p>
          <a:p>
            <a:r>
              <a:rPr lang="en-US" dirty="0"/>
              <a:t>HOWEVER. Most of these works were done with NUMA emulated systems rather than TRUE CXL devices. 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&lt;click&gt;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dirty="0"/>
              <a:t>demystif</a:t>
            </a:r>
            <a:r>
              <a:rPr lang="en-US" altLang="zh-CN" dirty="0"/>
              <a:t>ying</a:t>
            </a:r>
            <a:r>
              <a:rPr lang="en-US" dirty="0"/>
              <a:t> the TRUE behavior of CXL on the lat</a:t>
            </a:r>
            <a:r>
              <a:rPr lang="en-US" altLang="zh-CN" dirty="0"/>
              <a:t>est</a:t>
            </a:r>
            <a:r>
              <a:rPr lang="en-US" dirty="0"/>
              <a:t> systems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his work attempts to bridge the gap between how people imagine CXL and how CXL performs in the state-of-the-art systems.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Here are the high-level summary of our findings.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First, CXL exhibits some unique characteristics due to its design as well as the host CPU hardware, which makes it very different from the NUMA memory.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In some cases, CXL can have a lower latency or better transfer efficiency than NUMA.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clikc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Second, using CXL well is not easy.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The latency of CXL is still higher than local-socket DDR5, and therefore, using CXL wrong can introduce penalty in access latency.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Meanwhile, we found that using CXL for the right software components or in the right ratio / can bring significant performance gain.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dirty="0"/>
              <a:t>Finally, we propose to use CXL as a memory bandwidth expander, and we developed a scheme to automatically tune for the best CXL memory ratio, for such use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latest Intel 4</a:t>
            </a:r>
            <a:r>
              <a:rPr lang="en-US" baseline="30000" dirty="0"/>
              <a:t>th</a:t>
            </a:r>
            <a:r>
              <a:rPr lang="en-US" dirty="0"/>
              <a:t> generation Xeon scalable processor, 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we tested 3 CXL devices, each with a unique implementation on their CXL IP and memory technology. </a:t>
            </a:r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to further identify what’s missing in the prior NUMA-emulated work on CXL systems, we tested the characteristic of a single-channel remote socket memory and compare low-level details with micro-benchmarks.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discover the true characteristic of CXL memory on real systems, we start by testing these devices with two microbenchmarks.</a:t>
            </a:r>
          </a:p>
          <a:p>
            <a:endParaRPr lang="en-US" b="1" dirty="0"/>
          </a:p>
          <a:p>
            <a:r>
              <a:rPr lang="en-US" b="0" dirty="0"/>
              <a:t>&lt;click&gt;</a:t>
            </a:r>
          </a:p>
          <a:p>
            <a:endParaRPr lang="en-US" b="1" dirty="0"/>
          </a:p>
          <a:p>
            <a:r>
              <a:rPr lang="en-US" b="0" dirty="0"/>
              <a:t>First, we use the Intel memory latency checker</a:t>
            </a:r>
            <a:r>
              <a:rPr lang="zh-CN" altLang="en-US" b="0" dirty="0"/>
              <a:t> </a:t>
            </a:r>
            <a:r>
              <a:rPr lang="en-US" altLang="zh-CN" b="0" dirty="0"/>
              <a:t>or</a:t>
            </a:r>
            <a:r>
              <a:rPr lang="zh-CN" altLang="en-US" b="0" dirty="0"/>
              <a:t> </a:t>
            </a:r>
            <a:r>
              <a:rPr lang="en-US" altLang="zh-CN" b="0" dirty="0"/>
              <a:t>MLC</a:t>
            </a:r>
            <a:r>
              <a:rPr lang="en-US" b="0" dirty="0"/>
              <a:t>, the de facto tool for testing memory systems.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We used it to extract the basic latency and throughput of the devices.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Next, we built our own microbenchmark called memo. </a:t>
            </a:r>
          </a:p>
          <a:p>
            <a:endParaRPr lang="en-US" b="0" dirty="0"/>
          </a:p>
          <a:p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It is written in C and x86 assembly / and supports specific operation</a:t>
            </a:r>
            <a:r>
              <a:rPr lang="en-US" altLang="zh-CN" b="0" dirty="0"/>
              <a:t>s</a:t>
            </a:r>
            <a:r>
              <a:rPr lang="en-US" b="0" dirty="0"/>
              <a:t> like load, non-temporal load, store, non-temporal store, and the la</a:t>
            </a:r>
            <a:r>
              <a:rPr lang="en-US" altLang="zh-CN" b="0" dirty="0"/>
              <a:t>te</a:t>
            </a:r>
            <a:r>
              <a:rPr lang="en-US" b="0" dirty="0"/>
              <a:t>s</a:t>
            </a:r>
            <a:r>
              <a:rPr lang="en-US" altLang="zh-CN" b="0" dirty="0"/>
              <a:t>t</a:t>
            </a:r>
            <a:r>
              <a:rPr lang="en-US" b="0" dirty="0"/>
              <a:t> move-dir-64-B instruction.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It can profile both latency and throughput of these instructions /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&lt;click&gt;</a:t>
            </a:r>
          </a:p>
          <a:p>
            <a:endParaRPr lang="en-US" b="0" dirty="0"/>
          </a:p>
          <a:p>
            <a:r>
              <a:rPr lang="en-US" b="0" dirty="0"/>
              <a:t>and it is open-sourced for everyone to play with.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altLang="zh-CN" b="1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these micro-benchmarks, we collected the memory latency of the three CXL devices and the remote socket NUMA under five cases. </a:t>
            </a:r>
          </a:p>
          <a:p>
            <a:endParaRPr lang="en-US" altLang="zh-CN" dirty="0"/>
          </a:p>
          <a:p>
            <a:r>
              <a:rPr lang="en-US" altLang="zh-CN" dirty="0"/>
              <a:t>The bars on the right shows the normalized latency values. </a:t>
            </a:r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the case of MLC, we found that CXL-B outperforms CXL-C even though it is using a memory with slower clock.</a:t>
            </a:r>
            <a:endParaRPr lang="en-US" dirty="0"/>
          </a:p>
          <a:p>
            <a:endParaRPr lang="en-US" dirty="0"/>
          </a:p>
          <a:p>
            <a:r>
              <a:rPr lang="en-US" dirty="0"/>
              <a:t>&lt;click&gt;</a:t>
            </a:r>
          </a:p>
          <a:p>
            <a:endParaRPr lang="en-US" dirty="0"/>
          </a:p>
          <a:p>
            <a:r>
              <a:rPr lang="en-US" altLang="zh-CN" dirty="0"/>
              <a:t>This indicates that CXL memory latency depends heavily on its CXL controller’s design.</a:t>
            </a:r>
          </a:p>
          <a:p>
            <a:r>
              <a:rPr lang="en-US" altLang="zh-CN" dirty="0"/>
              <a:t>	</a:t>
            </a:r>
          </a:p>
          <a:p>
            <a:r>
              <a:rPr lang="en-US" altLang="zh-CN" dirty="0"/>
              <a:t>&lt;click&gt;</a:t>
            </a:r>
          </a:p>
          <a:p>
            <a:endParaRPr lang="en-US" altLang="zh-CN" dirty="0"/>
          </a:p>
          <a:p>
            <a:r>
              <a:rPr lang="en-US" altLang="zh-CN" dirty="0"/>
              <a:t>On the other hand, CXL does not always have a higher latency than NUMA setups.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&lt;click&gt;</a:t>
            </a:r>
          </a:p>
          <a:p>
            <a:endParaRPr lang="en-US" altLang="zh-CN" dirty="0"/>
          </a:p>
          <a:p>
            <a:r>
              <a:rPr lang="en-US" altLang="zh-CN" dirty="0"/>
              <a:t>Focusing on the non-temporal store latencies on the right bars, we found that two out of three CXL devices have a lower latency value than the remote socket DDR5.</a:t>
            </a:r>
          </a:p>
          <a:p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&lt;click&gt;</a:t>
            </a:r>
          </a:p>
          <a:p>
            <a:endParaRPr lang="en-US" altLang="zh-CN" dirty="0"/>
          </a:p>
          <a:p>
            <a:r>
              <a:rPr lang="en-US" altLang="zh-CN" dirty="0"/>
              <a:t>We attribute such difference to the cache-coherence optimization that CXL enjoys. Please refer to the paper for the in-depth insights.</a:t>
            </a:r>
          </a:p>
          <a:p>
            <a:r>
              <a:rPr lang="en-US" altLang="zh-CN" dirty="0"/>
              <a:t>	</a:t>
            </a:r>
          </a:p>
          <a:p>
            <a:r>
              <a:rPr lang="en-US" altLang="zh-CN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C632-7298-624B-9EE5-B884470AC6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3AAD-0510-6046-AD6D-AED18374AE54}" type="datetime1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925F-1F6D-EB4D-AAFC-F3AB0663B995}" type="datetime1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7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C76-DD4C-5E4A-9A42-296FD67D3E3E}" type="datetime1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0F2F-1F74-A14F-A7FF-00BF7500E350}" type="datetime1">
              <a:rPr lang="en-US" smtClean="0"/>
              <a:pPr/>
              <a:t>10/29/23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4B79-DC71-654C-9387-881F287C3CCF}" type="datetime1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C27B-E53B-B744-9B75-CDE812424EA4}" type="datetime1">
              <a:rPr lang="en-US" smtClean="0"/>
              <a:t>10/29/23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4182-523B-FE42-B6DF-0FD8B52AF62E}" type="datetime1">
              <a:rPr lang="en-US" smtClean="0"/>
              <a:t>10/29/23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2AC6-B019-154E-BEF4-8EEBDED8074F}" type="datetime1">
              <a:rPr lang="en-US" smtClean="0"/>
              <a:t>10/29/23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CDCA-C52E-374B-BA64-2E8D01CCA9BA}" type="datetime1">
              <a:rPr lang="en-US" smtClean="0"/>
              <a:t>10/29/23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2B56-045F-DB42-8832-7356434F0845}" type="datetime1">
              <a:rPr lang="en-US" smtClean="0"/>
              <a:t>10/29/23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6B84-E032-E243-88DD-07C8B66E85E3}" type="datetime1">
              <a:rPr lang="en-US" smtClean="0"/>
              <a:t>10/29/23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AC60E-786E-2B4E-AAB4-D69FEEDD7C7C}" type="datetime1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6766-07A2-D44A-904A-5BC77D01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github.com/brianfrankcooper/YCSB/tree/master/workloads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NU-ARC/MERCI" TargetMode="External"/><Relationship Id="rId5" Type="http://schemas.openxmlformats.org/officeDocument/2006/relationships/hyperlink" Target="https://github.com/axboe/fio" TargetMode="External"/><Relationship Id="rId10" Type="http://schemas.openxmlformats.org/officeDocument/2006/relationships/image" Target="../media/image40.jpeg"/><Relationship Id="rId4" Type="http://schemas.openxmlformats.org/officeDocument/2006/relationships/hyperlink" Target="https://github.com/delimitrou/DeathStarBench" TargetMode="Externa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3.png"/><Relationship Id="rId4" Type="http://schemas.openxmlformats.org/officeDocument/2006/relationships/hyperlink" Target="https://github.com/ece-fast-lab/cxl_type3_test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FCD1-30F3-6489-7C00-9941B8A9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92" y="959830"/>
            <a:ext cx="11621814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vetica Light" panose="020B0403020202020204" pitchFamily="34" charset="0"/>
              </a:rPr>
              <a:t>Demystifying CXL Memory with Genuine </a:t>
            </a:r>
            <a:br>
              <a:rPr lang="en-US" sz="4400" b="1" dirty="0">
                <a:latin typeface="Helvetica Light" panose="020B0403020202020204" pitchFamily="34" charset="0"/>
              </a:rPr>
            </a:br>
            <a:r>
              <a:rPr lang="en-US" sz="4400" b="1" dirty="0">
                <a:latin typeface="Helvetica Light" panose="020B0403020202020204" pitchFamily="34" charset="0"/>
              </a:rPr>
              <a:t>CXL-Ready Systems and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899FD-D0E2-8725-0F89-2D9ADBFD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48" y="3507314"/>
            <a:ext cx="10943904" cy="2013717"/>
          </a:xfrm>
        </p:spPr>
        <p:txBody>
          <a:bodyPr>
            <a:normAutofit fontScale="85000" lnSpcReduction="10000"/>
          </a:bodyPr>
          <a:lstStyle/>
          <a:p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Yan Sun, </a:t>
            </a:r>
            <a:r>
              <a:rPr lang="en-US" sz="2000" baseline="30000" dirty="0">
                <a:latin typeface="Helvetica Light" panose="020B0403020202020204" pitchFamily="34" charset="0"/>
              </a:rPr>
              <a:t>2</a:t>
            </a:r>
            <a:r>
              <a:rPr lang="en-US" sz="2000" b="1" u="sng" dirty="0">
                <a:latin typeface="Helvetica" pitchFamily="2" charset="0"/>
              </a:rPr>
              <a:t>Yifan Yuan</a:t>
            </a:r>
            <a:r>
              <a:rPr lang="en-US" sz="2000" dirty="0">
                <a:latin typeface="Helvetica Light" panose="020B0403020202020204" pitchFamily="34" charset="0"/>
              </a:rPr>
              <a:t>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Zeduo Yu,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Reese </a:t>
            </a:r>
            <a:r>
              <a:rPr lang="en-US" sz="2000" dirty="0" err="1">
                <a:latin typeface="Helvetica Light" panose="020B0403020202020204" pitchFamily="34" charset="0"/>
              </a:rPr>
              <a:t>Kuper</a:t>
            </a:r>
            <a:r>
              <a:rPr lang="en-US" sz="2000" dirty="0">
                <a:latin typeface="Helvetica Light" panose="020B0403020202020204" pitchFamily="34" charset="0"/>
              </a:rPr>
              <a:t>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Chihun Song,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Jinghan Huang,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Houxiang Ji, </a:t>
            </a:r>
          </a:p>
          <a:p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Siddharth Agarwal,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Jiaqi Lou,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Ipoom </a:t>
            </a:r>
            <a:r>
              <a:rPr lang="en-US" sz="2000" dirty="0" err="1">
                <a:latin typeface="Helvetica Light" panose="020B0403020202020204" pitchFamily="34" charset="0"/>
              </a:rPr>
              <a:t>Jeong</a:t>
            </a:r>
            <a:r>
              <a:rPr lang="en-US" sz="2000" dirty="0">
                <a:latin typeface="Helvetica Light" panose="020B0403020202020204" pitchFamily="34" charset="0"/>
              </a:rPr>
              <a:t>, </a:t>
            </a:r>
            <a:r>
              <a:rPr lang="en-US" sz="2000" baseline="30000" dirty="0">
                <a:latin typeface="Helvetica Light" panose="020B0403020202020204" pitchFamily="34" charset="0"/>
              </a:rPr>
              <a:t>2</a:t>
            </a:r>
            <a:r>
              <a:rPr lang="en-US" sz="2000" dirty="0">
                <a:latin typeface="Helvetica Light" panose="020B0403020202020204" pitchFamily="34" charset="0"/>
              </a:rPr>
              <a:t>Ren Wang, </a:t>
            </a:r>
            <a:r>
              <a:rPr lang="en-US" sz="2000" baseline="30000" dirty="0">
                <a:latin typeface="Helvetica Light" panose="020B0403020202020204" pitchFamily="34" charset="0"/>
              </a:rPr>
              <a:t>3</a:t>
            </a:r>
            <a:r>
              <a:rPr lang="en-US" sz="2000" dirty="0">
                <a:latin typeface="Helvetica Light" panose="020B0403020202020204" pitchFamily="34" charset="0"/>
              </a:rPr>
              <a:t>Jung Ho </a:t>
            </a:r>
            <a:r>
              <a:rPr lang="en-US" sz="2000" dirty="0" err="1">
                <a:latin typeface="Helvetica Light" panose="020B0403020202020204" pitchFamily="34" charset="0"/>
              </a:rPr>
              <a:t>Ahn</a:t>
            </a:r>
            <a:r>
              <a:rPr lang="en-US" sz="2000" dirty="0">
                <a:latin typeface="Helvetica Light" panose="020B0403020202020204" pitchFamily="34" charset="0"/>
              </a:rPr>
              <a:t>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Tianyin Xu, </a:t>
            </a:r>
            <a:r>
              <a:rPr lang="en-US" sz="2000" baseline="30000" dirty="0">
                <a:latin typeface="Helvetica Light" panose="020B0403020202020204" pitchFamily="34" charset="0"/>
              </a:rPr>
              <a:t>1</a:t>
            </a:r>
            <a:r>
              <a:rPr lang="en-US" sz="2000" dirty="0">
                <a:latin typeface="Helvetica Light" panose="020B0403020202020204" pitchFamily="34" charset="0"/>
              </a:rPr>
              <a:t>Nam Sung Kim</a:t>
            </a:r>
          </a:p>
          <a:p>
            <a:endParaRPr lang="en-US" sz="2000" dirty="0">
              <a:latin typeface="Helvetica Light" panose="020B0403020202020204" pitchFamily="34" charset="0"/>
            </a:endParaRPr>
          </a:p>
          <a:p>
            <a:r>
              <a:rPr lang="en-US" sz="2000" i="1" baseline="30000" dirty="0">
                <a:latin typeface="Helvetica Light" panose="020B0403020202020204" pitchFamily="34" charset="0"/>
              </a:rPr>
              <a:t>1</a:t>
            </a:r>
            <a:r>
              <a:rPr lang="en-US" sz="2000" i="1" dirty="0">
                <a:latin typeface="Helvetica Light" panose="020B0403020202020204" pitchFamily="34" charset="0"/>
              </a:rPr>
              <a:t>University of Illinois Urbana-Champaign</a:t>
            </a:r>
          </a:p>
          <a:p>
            <a:r>
              <a:rPr lang="en-US" sz="2000" i="1" baseline="30000" dirty="0">
                <a:latin typeface="Helvetica Light" panose="020B0403020202020204" pitchFamily="34" charset="0"/>
              </a:rPr>
              <a:t>2</a:t>
            </a:r>
            <a:r>
              <a:rPr lang="en-US" sz="2000" i="1" dirty="0">
                <a:latin typeface="Helvetica Light" panose="020B0403020202020204" pitchFamily="34" charset="0"/>
              </a:rPr>
              <a:t>Intel Labs</a:t>
            </a:r>
          </a:p>
          <a:p>
            <a:r>
              <a:rPr lang="en-US" sz="2000" i="1" baseline="30000" dirty="0">
                <a:latin typeface="Helvetica Light" panose="020B0403020202020204" pitchFamily="34" charset="0"/>
              </a:rPr>
              <a:t>3</a:t>
            </a:r>
            <a:r>
              <a:rPr lang="en-US" sz="2000" i="1" dirty="0">
                <a:latin typeface="Helvetica Light" panose="020B0403020202020204" pitchFamily="34" charset="0"/>
              </a:rPr>
              <a:t>Seoul National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D3D40-2545-2465-0E95-B17E438D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University logo and wordmark">
            <a:extLst>
              <a:ext uri="{FF2B5EF4-FFF2-40B4-BE49-F238E27FC236}">
                <a16:creationId xmlns:a16="http://schemas.microsoft.com/office/drawing/2014/main" id="{90400F88-C2AC-4AB8-8AD1-CA0C1B96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25" y="5797217"/>
            <a:ext cx="546409" cy="7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A6767D-73A6-A22E-60CA-331A1DEC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45" y="5876335"/>
            <a:ext cx="1551393" cy="6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oul National University - Wikipedia">
            <a:extLst>
              <a:ext uri="{FF2B5EF4-FFF2-40B4-BE49-F238E27FC236}">
                <a16:creationId xmlns:a16="http://schemas.microsoft.com/office/drawing/2014/main" id="{3E035460-06CF-A177-B895-A00126FF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49" y="5710686"/>
            <a:ext cx="926715" cy="9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9A35D3C-EC03-B604-A632-115DEC57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8" y="2283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D9236-C2BE-C8E5-1EC9-8A543B59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6" y="2283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01C69-A51B-966E-9455-0E403DF4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57" y="2283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7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B7E736-5647-D6B7-A90E-E7396201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4932"/>
              </p:ext>
            </p:extLst>
          </p:nvPr>
        </p:nvGraphicFramePr>
        <p:xfrm>
          <a:off x="6107078" y="5323394"/>
          <a:ext cx="6084922" cy="116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23">
                  <a:extLst>
                    <a:ext uri="{9D8B030D-6E8A-4147-A177-3AD203B41FA5}">
                      <a16:colId xmlns:a16="http://schemas.microsoft.com/office/drawing/2014/main" val="3147935303"/>
                    </a:ext>
                  </a:extLst>
                </a:gridCol>
                <a:gridCol w="1190147">
                  <a:extLst>
                    <a:ext uri="{9D8B030D-6E8A-4147-A177-3AD203B41FA5}">
                      <a16:colId xmlns:a16="http://schemas.microsoft.com/office/drawing/2014/main" val="3998453637"/>
                    </a:ext>
                  </a:extLst>
                </a:gridCol>
                <a:gridCol w="1216984">
                  <a:extLst>
                    <a:ext uri="{9D8B030D-6E8A-4147-A177-3AD203B41FA5}">
                      <a16:colId xmlns:a16="http://schemas.microsoft.com/office/drawing/2014/main" val="3527351862"/>
                    </a:ext>
                  </a:extLst>
                </a:gridCol>
                <a:gridCol w="1216984">
                  <a:extLst>
                    <a:ext uri="{9D8B030D-6E8A-4147-A177-3AD203B41FA5}">
                      <a16:colId xmlns:a16="http://schemas.microsoft.com/office/drawing/2014/main" val="3776175335"/>
                    </a:ext>
                  </a:extLst>
                </a:gridCol>
                <a:gridCol w="1216984">
                  <a:extLst>
                    <a:ext uri="{9D8B030D-6E8A-4147-A177-3AD203B41FA5}">
                      <a16:colId xmlns:a16="http://schemas.microsoft.com/office/drawing/2014/main" val="1584700286"/>
                    </a:ext>
                  </a:extLst>
                </a:gridCol>
              </a:tblGrid>
              <a:tr h="389827"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DDR5-R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CXL-A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CXL-B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Helvetica" pitchFamily="2" charset="0"/>
                        </a:rPr>
                        <a:t>CXL-C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491503"/>
                  </a:ext>
                </a:extLst>
              </a:tr>
              <a:tr h="3898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822374"/>
                  </a:ext>
                </a:extLst>
              </a:tr>
              <a:tr h="3898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Mem Tech.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DDR4-2400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DDR4-3200 x1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23748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DB2A64-1263-ADE9-019D-25EE8629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Micro-benchmarking </a:t>
            </a:r>
            <a:r>
              <a:rPr lang="en-US" dirty="0">
                <a:effectLst/>
                <a:latin typeface="Apple Color Emoji" pitchFamily="2" charset="0"/>
              </a:rPr>
              <a:t>🔍</a:t>
            </a:r>
            <a:r>
              <a:rPr lang="en-US" dirty="0">
                <a:effectLst/>
                <a:latin typeface="Helvetica Light" panose="020B0403020202020204" pitchFamily="34" charset="0"/>
              </a:rPr>
              <a:t> – Bandwidth </a:t>
            </a: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6465-1BF4-9B30-C75F-55C121DC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93666" cy="4351338"/>
          </a:xfrm>
        </p:spPr>
        <p:txBody>
          <a:bodyPr>
            <a:normAutofit/>
          </a:bodyPr>
          <a:lstStyle/>
          <a:p>
            <a:r>
              <a:rPr lang="en-US" dirty="0"/>
              <a:t>Efficiency = BW / Theo. Max BW</a:t>
            </a:r>
          </a:p>
          <a:p>
            <a:r>
              <a:rPr lang="en-US" dirty="0" err="1"/>
              <a:t>ld</a:t>
            </a:r>
            <a:r>
              <a:rPr lang="en-US" dirty="0"/>
              <a:t> efficiency is better on NUMA</a:t>
            </a:r>
          </a:p>
          <a:p>
            <a:pPr lvl="1"/>
            <a:r>
              <a:rPr lang="en-US" dirty="0"/>
              <a:t>Better memory </a:t>
            </a:r>
            <a:r>
              <a:rPr lang="en-US" dirty="0">
                <a:latin typeface="Helvetica Light" panose="020B0403020202020204" pitchFamily="34" charset="0"/>
              </a:rPr>
              <a:t>controller on CPU</a:t>
            </a:r>
          </a:p>
          <a:p>
            <a:r>
              <a:rPr lang="en-US" dirty="0" err="1"/>
              <a:t>st</a:t>
            </a:r>
            <a:r>
              <a:rPr lang="en-US" dirty="0"/>
              <a:t> efficiency can be better on CXL</a:t>
            </a:r>
          </a:p>
          <a:p>
            <a:pPr lvl="1"/>
            <a:r>
              <a:rPr lang="en-US" dirty="0"/>
              <a:t>Cache-coherence</a:t>
            </a:r>
          </a:p>
          <a:p>
            <a:r>
              <a:rPr lang="en-US" dirty="0"/>
              <a:t>CXL IP </a:t>
            </a:r>
            <a:r>
              <a:rPr lang="en-US" dirty="0" err="1"/>
              <a:t>impl</a:t>
            </a:r>
            <a:r>
              <a:rPr lang="en-US" dirty="0"/>
              <a:t>. matters a lot!</a:t>
            </a:r>
          </a:p>
          <a:p>
            <a:pPr lvl="1"/>
            <a:r>
              <a:rPr lang="en-US" dirty="0"/>
              <a:t>Hard CXL IPs have clear advantage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AB4B786-FFE8-D4F4-B2D7-30A6B3FB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10</a:t>
            </a:fld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EADEC5-704A-005E-F729-AEAC7432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00" y="1498157"/>
            <a:ext cx="5367500" cy="1930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93824-08A7-B08E-C6FD-F18E6DA22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00" y="3429001"/>
            <a:ext cx="5367500" cy="17959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BF6155-120A-C679-00B9-22DA2729A017}"/>
              </a:ext>
            </a:extLst>
          </p:cNvPr>
          <p:cNvSpPr/>
          <p:nvPr/>
        </p:nvSpPr>
        <p:spPr>
          <a:xfrm>
            <a:off x="6651523" y="1661988"/>
            <a:ext cx="673100" cy="3562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EC0EA5-FDFA-D340-6B89-87B5AC56F8D9}"/>
              </a:ext>
            </a:extLst>
          </p:cNvPr>
          <p:cNvSpPr/>
          <p:nvPr/>
        </p:nvSpPr>
        <p:spPr>
          <a:xfrm>
            <a:off x="7392962" y="1825625"/>
            <a:ext cx="4781107" cy="3362832"/>
          </a:xfrm>
          <a:custGeom>
            <a:avLst/>
            <a:gdLst>
              <a:gd name="connsiteX0" fmla="*/ 104638 w 4781107"/>
              <a:gd name="connsiteY0" fmla="*/ 42839 h 3534218"/>
              <a:gd name="connsiteX1" fmla="*/ 104638 w 4781107"/>
              <a:gd name="connsiteY1" fmla="*/ 3490382 h 3534218"/>
              <a:gd name="connsiteX2" fmla="*/ 969373 w 4781107"/>
              <a:gd name="connsiteY2" fmla="*/ 3490382 h 3534218"/>
              <a:gd name="connsiteX3" fmla="*/ 969373 w 4781107"/>
              <a:gd name="connsiteY3" fmla="*/ 42839 h 3534218"/>
              <a:gd name="connsiteX4" fmla="*/ 0 w 4781107"/>
              <a:gd name="connsiteY4" fmla="*/ 0 h 3534218"/>
              <a:gd name="connsiteX5" fmla="*/ 4781107 w 4781107"/>
              <a:gd name="connsiteY5" fmla="*/ 0 h 3534218"/>
              <a:gd name="connsiteX6" fmla="*/ 4781107 w 4781107"/>
              <a:gd name="connsiteY6" fmla="*/ 3534218 h 3534218"/>
              <a:gd name="connsiteX7" fmla="*/ 0 w 4781107"/>
              <a:gd name="connsiteY7" fmla="*/ 3534218 h 353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1107" h="3534218">
                <a:moveTo>
                  <a:pt x="104638" y="42839"/>
                </a:moveTo>
                <a:lnTo>
                  <a:pt x="104638" y="3490382"/>
                </a:lnTo>
                <a:lnTo>
                  <a:pt x="969373" y="3490382"/>
                </a:lnTo>
                <a:lnTo>
                  <a:pt x="969373" y="42839"/>
                </a:lnTo>
                <a:close/>
                <a:moveTo>
                  <a:pt x="0" y="0"/>
                </a:moveTo>
                <a:lnTo>
                  <a:pt x="4781107" y="0"/>
                </a:lnTo>
                <a:lnTo>
                  <a:pt x="4781107" y="3534218"/>
                </a:lnTo>
                <a:lnTo>
                  <a:pt x="0" y="3534218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4248402-5A53-705A-3F81-2F0E92242E5A}"/>
              </a:ext>
            </a:extLst>
          </p:cNvPr>
          <p:cNvSpPr/>
          <p:nvPr/>
        </p:nvSpPr>
        <p:spPr>
          <a:xfrm>
            <a:off x="7400260" y="1825625"/>
            <a:ext cx="4791740" cy="3447793"/>
          </a:xfrm>
          <a:custGeom>
            <a:avLst/>
            <a:gdLst>
              <a:gd name="connsiteX0" fmla="*/ 2436914 w 4791740"/>
              <a:gd name="connsiteY0" fmla="*/ 1916773 h 3534218"/>
              <a:gd name="connsiteX1" fmla="*/ 2436914 w 4791740"/>
              <a:gd name="connsiteY1" fmla="*/ 3477310 h 3534218"/>
              <a:gd name="connsiteX2" fmla="*/ 4626640 w 4791740"/>
              <a:gd name="connsiteY2" fmla="*/ 3477310 h 3534218"/>
              <a:gd name="connsiteX3" fmla="*/ 4626640 w 4791740"/>
              <a:gd name="connsiteY3" fmla="*/ 1916773 h 3534218"/>
              <a:gd name="connsiteX4" fmla="*/ 1202807 w 4791740"/>
              <a:gd name="connsiteY4" fmla="*/ 42838 h 3534218"/>
              <a:gd name="connsiteX5" fmla="*/ 1202807 w 4791740"/>
              <a:gd name="connsiteY5" fmla="*/ 1603375 h 3534218"/>
              <a:gd name="connsiteX6" fmla="*/ 4626640 w 4791740"/>
              <a:gd name="connsiteY6" fmla="*/ 1603375 h 3534218"/>
              <a:gd name="connsiteX7" fmla="*/ 4626640 w 4791740"/>
              <a:gd name="connsiteY7" fmla="*/ 42838 h 3534218"/>
              <a:gd name="connsiteX8" fmla="*/ 0 w 4791740"/>
              <a:gd name="connsiteY8" fmla="*/ 0 h 3534218"/>
              <a:gd name="connsiteX9" fmla="*/ 4791740 w 4791740"/>
              <a:gd name="connsiteY9" fmla="*/ 0 h 3534218"/>
              <a:gd name="connsiteX10" fmla="*/ 4791740 w 4791740"/>
              <a:gd name="connsiteY10" fmla="*/ 3534218 h 3534218"/>
              <a:gd name="connsiteX11" fmla="*/ 0 w 4791740"/>
              <a:gd name="connsiteY11" fmla="*/ 3534218 h 353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1740" h="3534218">
                <a:moveTo>
                  <a:pt x="2436914" y="1916773"/>
                </a:moveTo>
                <a:lnTo>
                  <a:pt x="2436914" y="3477310"/>
                </a:lnTo>
                <a:lnTo>
                  <a:pt x="4626640" y="3477310"/>
                </a:lnTo>
                <a:lnTo>
                  <a:pt x="4626640" y="1916773"/>
                </a:lnTo>
                <a:close/>
                <a:moveTo>
                  <a:pt x="1202807" y="42838"/>
                </a:moveTo>
                <a:lnTo>
                  <a:pt x="1202807" y="1603375"/>
                </a:lnTo>
                <a:lnTo>
                  <a:pt x="4626640" y="1603375"/>
                </a:lnTo>
                <a:lnTo>
                  <a:pt x="4626640" y="42838"/>
                </a:lnTo>
                <a:close/>
                <a:moveTo>
                  <a:pt x="0" y="0"/>
                </a:moveTo>
                <a:lnTo>
                  <a:pt x="4791740" y="0"/>
                </a:lnTo>
                <a:lnTo>
                  <a:pt x="4791740" y="3534218"/>
                </a:lnTo>
                <a:lnTo>
                  <a:pt x="0" y="3534218"/>
                </a:lnTo>
                <a:close/>
              </a:path>
            </a:pathLst>
          </a:cu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B43D07C-A127-DA34-611E-9E8B2CF201B9}"/>
              </a:ext>
            </a:extLst>
          </p:cNvPr>
          <p:cNvSpPr/>
          <p:nvPr/>
        </p:nvSpPr>
        <p:spPr>
          <a:xfrm>
            <a:off x="7399813" y="1825294"/>
            <a:ext cx="4781107" cy="3448124"/>
          </a:xfrm>
          <a:custGeom>
            <a:avLst/>
            <a:gdLst>
              <a:gd name="connsiteX0" fmla="*/ 437725 w 4781107"/>
              <a:gd name="connsiteY0" fmla="*/ 392399 h 3448124"/>
              <a:gd name="connsiteX1" fmla="*/ 437725 w 4781107"/>
              <a:gd name="connsiteY1" fmla="*/ 1338201 h 3448124"/>
              <a:gd name="connsiteX2" fmla="*/ 228174 w 4781107"/>
              <a:gd name="connsiteY2" fmla="*/ 1338201 h 3448124"/>
              <a:gd name="connsiteX3" fmla="*/ 228174 w 4781107"/>
              <a:gd name="connsiteY3" fmla="*/ 1568737 h 3448124"/>
              <a:gd name="connsiteX4" fmla="*/ 4552935 w 4781107"/>
              <a:gd name="connsiteY4" fmla="*/ 1568737 h 3448124"/>
              <a:gd name="connsiteX5" fmla="*/ 4552935 w 4781107"/>
              <a:gd name="connsiteY5" fmla="*/ 1338201 h 3448124"/>
              <a:gd name="connsiteX6" fmla="*/ 4552935 w 4781107"/>
              <a:gd name="connsiteY6" fmla="*/ 392399 h 3448124"/>
              <a:gd name="connsiteX7" fmla="*/ 4028138 w 4781107"/>
              <a:gd name="connsiteY7" fmla="*/ 392399 h 3448124"/>
              <a:gd name="connsiteX8" fmla="*/ 4028138 w 4781107"/>
              <a:gd name="connsiteY8" fmla="*/ 1338201 h 3448124"/>
              <a:gd name="connsiteX9" fmla="*/ 3338447 w 4781107"/>
              <a:gd name="connsiteY9" fmla="*/ 1338201 h 3448124"/>
              <a:gd name="connsiteX10" fmla="*/ 3338447 w 4781107"/>
              <a:gd name="connsiteY10" fmla="*/ 392399 h 3448124"/>
              <a:gd name="connsiteX11" fmla="*/ 2813650 w 4781107"/>
              <a:gd name="connsiteY11" fmla="*/ 392399 h 3448124"/>
              <a:gd name="connsiteX12" fmla="*/ 2813650 w 4781107"/>
              <a:gd name="connsiteY12" fmla="*/ 1338201 h 3448124"/>
              <a:gd name="connsiteX13" fmla="*/ 2160419 w 4781107"/>
              <a:gd name="connsiteY13" fmla="*/ 1338201 h 3448124"/>
              <a:gd name="connsiteX14" fmla="*/ 2160419 w 4781107"/>
              <a:gd name="connsiteY14" fmla="*/ 397176 h 3448124"/>
              <a:gd name="connsiteX15" fmla="*/ 1635622 w 4781107"/>
              <a:gd name="connsiteY15" fmla="*/ 397176 h 3448124"/>
              <a:gd name="connsiteX16" fmla="*/ 1635622 w 4781107"/>
              <a:gd name="connsiteY16" fmla="*/ 1338201 h 3448124"/>
              <a:gd name="connsiteX17" fmla="*/ 962522 w 4781107"/>
              <a:gd name="connsiteY17" fmla="*/ 1338201 h 3448124"/>
              <a:gd name="connsiteX18" fmla="*/ 962522 w 4781107"/>
              <a:gd name="connsiteY18" fmla="*/ 392399 h 3448124"/>
              <a:gd name="connsiteX19" fmla="*/ 0 w 4781107"/>
              <a:gd name="connsiteY19" fmla="*/ 0 h 3448124"/>
              <a:gd name="connsiteX20" fmla="*/ 4781107 w 4781107"/>
              <a:gd name="connsiteY20" fmla="*/ 0 h 3448124"/>
              <a:gd name="connsiteX21" fmla="*/ 4781107 w 4781107"/>
              <a:gd name="connsiteY21" fmla="*/ 3448124 h 3448124"/>
              <a:gd name="connsiteX22" fmla="*/ 0 w 4781107"/>
              <a:gd name="connsiteY22" fmla="*/ 3448124 h 344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81107" h="3448124">
                <a:moveTo>
                  <a:pt x="437725" y="392399"/>
                </a:moveTo>
                <a:lnTo>
                  <a:pt x="437725" y="1338201"/>
                </a:lnTo>
                <a:lnTo>
                  <a:pt x="228174" y="1338201"/>
                </a:lnTo>
                <a:lnTo>
                  <a:pt x="228174" y="1568737"/>
                </a:lnTo>
                <a:lnTo>
                  <a:pt x="4552935" y="1568737"/>
                </a:lnTo>
                <a:lnTo>
                  <a:pt x="4552935" y="1338201"/>
                </a:lnTo>
                <a:lnTo>
                  <a:pt x="4552935" y="392399"/>
                </a:lnTo>
                <a:lnTo>
                  <a:pt x="4028138" y="392399"/>
                </a:lnTo>
                <a:lnTo>
                  <a:pt x="4028138" y="1338201"/>
                </a:lnTo>
                <a:lnTo>
                  <a:pt x="3338447" y="1338201"/>
                </a:lnTo>
                <a:lnTo>
                  <a:pt x="3338447" y="392399"/>
                </a:lnTo>
                <a:lnTo>
                  <a:pt x="2813650" y="392399"/>
                </a:lnTo>
                <a:lnTo>
                  <a:pt x="2813650" y="1338201"/>
                </a:lnTo>
                <a:lnTo>
                  <a:pt x="2160419" y="1338201"/>
                </a:lnTo>
                <a:lnTo>
                  <a:pt x="2160419" y="397176"/>
                </a:lnTo>
                <a:lnTo>
                  <a:pt x="1635622" y="397176"/>
                </a:lnTo>
                <a:lnTo>
                  <a:pt x="1635622" y="1338201"/>
                </a:lnTo>
                <a:lnTo>
                  <a:pt x="962522" y="1338201"/>
                </a:lnTo>
                <a:lnTo>
                  <a:pt x="962522" y="392399"/>
                </a:lnTo>
                <a:close/>
                <a:moveTo>
                  <a:pt x="0" y="0"/>
                </a:moveTo>
                <a:lnTo>
                  <a:pt x="4781107" y="0"/>
                </a:lnTo>
                <a:lnTo>
                  <a:pt x="4781107" y="3448124"/>
                </a:lnTo>
                <a:lnTo>
                  <a:pt x="0" y="3448124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 w="0"/>
              <a:solidFill>
                <a:schemeClr val="accent2"/>
              </a:solidFill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17CE027-AA94-4F47-6E24-D0F9B0BB56AE}"/>
              </a:ext>
            </a:extLst>
          </p:cNvPr>
          <p:cNvSpPr/>
          <p:nvPr/>
        </p:nvSpPr>
        <p:spPr>
          <a:xfrm>
            <a:off x="6078069" y="5316492"/>
            <a:ext cx="6096000" cy="1219457"/>
          </a:xfrm>
          <a:custGeom>
            <a:avLst/>
            <a:gdLst>
              <a:gd name="connsiteX0" fmla="*/ 3729122 w 6096000"/>
              <a:gd name="connsiteY0" fmla="*/ 43020 h 1219457"/>
              <a:gd name="connsiteX1" fmla="*/ 3729122 w 6096000"/>
              <a:gd name="connsiteY1" fmla="*/ 772809 h 1219457"/>
              <a:gd name="connsiteX2" fmla="*/ 6020146 w 6096000"/>
              <a:gd name="connsiteY2" fmla="*/ 772809 h 1219457"/>
              <a:gd name="connsiteX3" fmla="*/ 6020146 w 6096000"/>
              <a:gd name="connsiteY3" fmla="*/ 43020 h 1219457"/>
              <a:gd name="connsiteX4" fmla="*/ 97327 w 6096000"/>
              <a:gd name="connsiteY4" fmla="*/ 43020 h 1219457"/>
              <a:gd name="connsiteX5" fmla="*/ 97327 w 6096000"/>
              <a:gd name="connsiteY5" fmla="*/ 772809 h 1219457"/>
              <a:gd name="connsiteX6" fmla="*/ 1166793 w 6096000"/>
              <a:gd name="connsiteY6" fmla="*/ 772809 h 1219457"/>
              <a:gd name="connsiteX7" fmla="*/ 1166793 w 6096000"/>
              <a:gd name="connsiteY7" fmla="*/ 43020 h 1219457"/>
              <a:gd name="connsiteX8" fmla="*/ 0 w 6096000"/>
              <a:gd name="connsiteY8" fmla="*/ 0 h 1219457"/>
              <a:gd name="connsiteX9" fmla="*/ 6096000 w 6096000"/>
              <a:gd name="connsiteY9" fmla="*/ 0 h 1219457"/>
              <a:gd name="connsiteX10" fmla="*/ 6096000 w 6096000"/>
              <a:gd name="connsiteY10" fmla="*/ 1219457 h 1219457"/>
              <a:gd name="connsiteX11" fmla="*/ 0 w 6096000"/>
              <a:gd name="connsiteY11" fmla="*/ 1219457 h 121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219457">
                <a:moveTo>
                  <a:pt x="3729122" y="43020"/>
                </a:moveTo>
                <a:lnTo>
                  <a:pt x="3729122" y="772809"/>
                </a:lnTo>
                <a:lnTo>
                  <a:pt x="6020146" y="772809"/>
                </a:lnTo>
                <a:lnTo>
                  <a:pt x="6020146" y="43020"/>
                </a:lnTo>
                <a:close/>
                <a:moveTo>
                  <a:pt x="97327" y="43020"/>
                </a:moveTo>
                <a:lnTo>
                  <a:pt x="97327" y="772809"/>
                </a:lnTo>
                <a:lnTo>
                  <a:pt x="1166793" y="772809"/>
                </a:lnTo>
                <a:lnTo>
                  <a:pt x="1166793" y="4302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1219457"/>
                </a:lnTo>
                <a:lnTo>
                  <a:pt x="0" y="1219457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5C69C-7CFE-C9D3-2DDC-DA6228D35321}"/>
              </a:ext>
            </a:extLst>
          </p:cNvPr>
          <p:cNvSpPr/>
          <p:nvPr/>
        </p:nvSpPr>
        <p:spPr>
          <a:xfrm>
            <a:off x="7487478" y="1825626"/>
            <a:ext cx="872066" cy="3490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F1561-D9E8-A91E-0DC1-FF8FB547F7BA}"/>
              </a:ext>
            </a:extLst>
          </p:cNvPr>
          <p:cNvSpPr/>
          <p:nvPr/>
        </p:nvSpPr>
        <p:spPr>
          <a:xfrm>
            <a:off x="8610600" y="2001078"/>
            <a:ext cx="3494538" cy="1427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BF3702-E1AF-D35D-D10D-765A5430EEC6}"/>
              </a:ext>
            </a:extLst>
          </p:cNvPr>
          <p:cNvSpPr/>
          <p:nvPr/>
        </p:nvSpPr>
        <p:spPr>
          <a:xfrm>
            <a:off x="9886122" y="3875948"/>
            <a:ext cx="2219016" cy="1427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E87EA-94DA-C078-1A39-8DEB69009629}"/>
              </a:ext>
            </a:extLst>
          </p:cNvPr>
          <p:cNvSpPr/>
          <p:nvPr/>
        </p:nvSpPr>
        <p:spPr>
          <a:xfrm>
            <a:off x="8958470" y="2199860"/>
            <a:ext cx="622852" cy="1194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AF6B4A-2C3B-81ED-B133-11189606E069}"/>
              </a:ext>
            </a:extLst>
          </p:cNvPr>
          <p:cNvSpPr/>
          <p:nvPr/>
        </p:nvSpPr>
        <p:spPr>
          <a:xfrm>
            <a:off x="9886122" y="5308386"/>
            <a:ext cx="2219016" cy="9570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FD072-37F9-A450-168F-F44400F87329}"/>
              </a:ext>
            </a:extLst>
          </p:cNvPr>
          <p:cNvSpPr/>
          <p:nvPr/>
        </p:nvSpPr>
        <p:spPr>
          <a:xfrm>
            <a:off x="7743162" y="2199860"/>
            <a:ext cx="622852" cy="1194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0CEE2-FAF4-A8F2-8482-6E5AD1B4FC18}"/>
              </a:ext>
            </a:extLst>
          </p:cNvPr>
          <p:cNvSpPr/>
          <p:nvPr/>
        </p:nvSpPr>
        <p:spPr>
          <a:xfrm>
            <a:off x="10156635" y="2199860"/>
            <a:ext cx="622852" cy="1194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7B535-06BE-FA5D-C607-C36C7386B92E}"/>
              </a:ext>
            </a:extLst>
          </p:cNvPr>
          <p:cNvSpPr/>
          <p:nvPr/>
        </p:nvSpPr>
        <p:spPr>
          <a:xfrm>
            <a:off x="11353800" y="2199859"/>
            <a:ext cx="622852" cy="1194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22" grpId="0" animBg="1"/>
      <p:bldP spid="22" grpId="1" animBg="1"/>
      <p:bldP spid="23" grpId="0" animBg="1"/>
      <p:bldP spid="28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2A64-1263-ADE9-019D-25EE8629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6465-1BF4-9B30-C75F-55C121DC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411498" cy="3891888"/>
          </a:xfrm>
        </p:spPr>
        <p:txBody>
          <a:bodyPr>
            <a:normAutofit/>
          </a:bodyPr>
          <a:lstStyle/>
          <a:p>
            <a:r>
              <a:rPr lang="en-US" dirty="0"/>
              <a:t>Latency-critical applications</a:t>
            </a:r>
          </a:p>
          <a:p>
            <a:pPr lvl="1"/>
            <a:r>
              <a:rPr lang="en-US" b="1" dirty="0"/>
              <a:t>Redis</a:t>
            </a:r>
            <a:r>
              <a:rPr lang="en-US" b="1" baseline="30000" dirty="0"/>
              <a:t>1</a:t>
            </a:r>
            <a:r>
              <a:rPr lang="en-US" b="1" dirty="0"/>
              <a:t>: In-memory database</a:t>
            </a:r>
          </a:p>
          <a:p>
            <a:pPr lvl="1"/>
            <a:r>
              <a:rPr lang="en-US" b="1" dirty="0"/>
              <a:t>DeathStarBench</a:t>
            </a:r>
            <a:r>
              <a:rPr lang="en-US" b="1" baseline="30000" dirty="0"/>
              <a:t>2</a:t>
            </a:r>
            <a:r>
              <a:rPr lang="en-US" b="1" dirty="0"/>
              <a:t>: Micro-service benchmarks</a:t>
            </a:r>
          </a:p>
          <a:p>
            <a:pPr lvl="1"/>
            <a:r>
              <a:rPr lang="en-US" b="1" dirty="0"/>
              <a:t>FIO</a:t>
            </a:r>
            <a:r>
              <a:rPr lang="en-US" b="1" baseline="30000" dirty="0"/>
              <a:t>3</a:t>
            </a:r>
            <a:r>
              <a:rPr lang="en-US" b="1" dirty="0"/>
              <a:t>: Flexible I/O Tester</a:t>
            </a:r>
          </a:p>
          <a:p>
            <a:r>
              <a:rPr lang="en-US" dirty="0"/>
              <a:t>Throughput-oriented applications</a:t>
            </a:r>
          </a:p>
          <a:p>
            <a:pPr lvl="1"/>
            <a:r>
              <a:rPr lang="en-US" b="1" dirty="0"/>
              <a:t>Redis</a:t>
            </a:r>
            <a:r>
              <a:rPr lang="en-US" b="1" baseline="30000" dirty="0"/>
              <a:t>1</a:t>
            </a:r>
            <a:r>
              <a:rPr lang="en-US" b="1" dirty="0"/>
              <a:t>: (max QPS)</a:t>
            </a:r>
          </a:p>
          <a:p>
            <a:pPr lvl="1"/>
            <a:r>
              <a:rPr lang="en-US" b="1" dirty="0"/>
              <a:t>DLRM</a:t>
            </a:r>
            <a:r>
              <a:rPr lang="en-US" b="1" baseline="30000" dirty="0"/>
              <a:t>4</a:t>
            </a:r>
            <a:r>
              <a:rPr lang="en-US" b="1" dirty="0"/>
              <a:t>: Deep-learning recommendation model inferencing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B1077-1DDB-1DFB-98D5-B6371494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6B7F0-B71D-69E5-A69F-81FCE4B93EDA}"/>
              </a:ext>
            </a:extLst>
          </p:cNvPr>
          <p:cNvSpPr txBox="1"/>
          <p:nvPr/>
        </p:nvSpPr>
        <p:spPr>
          <a:xfrm>
            <a:off x="838199" y="5369361"/>
            <a:ext cx="82184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Helvetica" pitchFamily="2" charset="0"/>
              </a:rPr>
              <a:t>(YCSB-Redis) </a:t>
            </a:r>
            <a:r>
              <a:rPr lang="en-US" sz="1400" dirty="0">
                <a:latin typeface="Helvetica" pitchFamily="2" charset="0"/>
                <a:hlinkClick r:id="rId3"/>
              </a:rPr>
              <a:t>https://github.com/brianfrankcooper/YCSB/tree/master/workloads</a:t>
            </a:r>
            <a:r>
              <a:rPr lang="en-US" sz="1400" dirty="0">
                <a:latin typeface="Helvetica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" pitchFamily="2" charset="0"/>
              </a:rPr>
              <a:t>(</a:t>
            </a:r>
            <a:r>
              <a:rPr lang="en-US" sz="1400" dirty="0" err="1">
                <a:latin typeface="Helvetica" pitchFamily="2" charset="0"/>
              </a:rPr>
              <a:t>DeathStarBench</a:t>
            </a:r>
            <a:r>
              <a:rPr lang="en-US" sz="1400" dirty="0">
                <a:latin typeface="Helvetica" pitchFamily="2" charset="0"/>
              </a:rPr>
              <a:t>) </a:t>
            </a:r>
            <a:r>
              <a:rPr lang="en-US" sz="1400" dirty="0">
                <a:latin typeface="Helvetica" pitchFamily="2" charset="0"/>
                <a:hlinkClick r:id="rId4"/>
              </a:rPr>
              <a:t>https://github.com/delimitrou/DeathStarBench</a:t>
            </a:r>
            <a:r>
              <a:rPr lang="en-US" sz="1400" dirty="0">
                <a:latin typeface="Helvetica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" pitchFamily="2" charset="0"/>
              </a:rPr>
              <a:t>(FIO) </a:t>
            </a:r>
            <a:r>
              <a:rPr lang="en-US" sz="1400" dirty="0">
                <a:latin typeface="Helvetica" pitchFamily="2" charset="0"/>
                <a:hlinkClick r:id="rId5"/>
              </a:rPr>
              <a:t>https://github.com/axboe/fio</a:t>
            </a:r>
            <a:r>
              <a:rPr lang="en-US" sz="1400" dirty="0">
                <a:latin typeface="Helvetica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" pitchFamily="2" charset="0"/>
              </a:rPr>
              <a:t>(DLRM) </a:t>
            </a:r>
            <a:r>
              <a:rPr lang="en-US" sz="1400" dirty="0">
                <a:latin typeface="Helvetica" pitchFamily="2" charset="0"/>
                <a:hlinkClick r:id="rId6"/>
              </a:rPr>
              <a:t>https://github.com/SNU-ARC/MERCI</a:t>
            </a:r>
            <a:r>
              <a:rPr lang="en-US" sz="1400" dirty="0">
                <a:latin typeface="Helvetica" pitchFamily="2" charset="0"/>
              </a:rPr>
              <a:t> </a:t>
            </a:r>
          </a:p>
          <a:p>
            <a:pPr marL="342900" indent="-342900">
              <a:buAutoNum type="arabicPeriod"/>
            </a:pPr>
            <a:endParaRPr lang="en-US" sz="1400" dirty="0">
              <a:latin typeface="Helvetica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606F23-4A22-3D78-2FA4-2A5ACBD4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67" y="597483"/>
            <a:ext cx="2345260" cy="8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ath Star Bold - Openclipart">
            <a:extLst>
              <a:ext uri="{FF2B5EF4-FFF2-40B4-BE49-F238E27FC236}">
                <a16:creationId xmlns:a16="http://schemas.microsoft.com/office/drawing/2014/main" id="{24E05206-1356-C755-0625-31D35C59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58" y="1719340"/>
            <a:ext cx="1354678" cy="13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lid State Drive Ssd Polygon Computer Device Hard Disk Vector Illustration  Stock Illustration - Download Image Now - iStock">
            <a:extLst>
              <a:ext uri="{FF2B5EF4-FFF2-40B4-BE49-F238E27FC236}">
                <a16:creationId xmlns:a16="http://schemas.microsoft.com/office/drawing/2014/main" id="{1A4CC88B-17F6-A419-990E-7D720219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21881" r="4320" b="22861"/>
          <a:stretch/>
        </p:blipFill>
        <p:spPr bwMode="auto">
          <a:xfrm>
            <a:off x="8744867" y="3381223"/>
            <a:ext cx="2345260" cy="1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commendation Engine Icon Illustration 26226891 Vector Art at Vecteezy">
            <a:extLst>
              <a:ext uri="{FF2B5EF4-FFF2-40B4-BE49-F238E27FC236}">
                <a16:creationId xmlns:a16="http://schemas.microsoft.com/office/drawing/2014/main" id="{829E3382-723D-FC8C-8CF6-5128D5EB9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5324" r="8486" b="5324"/>
          <a:stretch/>
        </p:blipFill>
        <p:spPr bwMode="auto">
          <a:xfrm>
            <a:off x="9138074" y="4970396"/>
            <a:ext cx="1558846" cy="16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9FB3-B862-BF90-463B-8ED3EE14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critical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9C857B-C1D6-7303-BED1-1C571B65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658"/>
            <a:ext cx="4960961" cy="392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E840E-7412-B92D-6261-B37F7767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161" y="1828658"/>
            <a:ext cx="4960961" cy="39281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681155-7BB3-0827-1370-FE240A66DA77}"/>
              </a:ext>
            </a:extLst>
          </p:cNvPr>
          <p:cNvSpPr/>
          <p:nvPr/>
        </p:nvSpPr>
        <p:spPr>
          <a:xfrm>
            <a:off x="1319405" y="5894824"/>
            <a:ext cx="9553190" cy="855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Use CXL wisely for latency critical app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4328BF3-1C0E-A366-CBA5-BE6DA65F51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30" t="-9892" r="25094" b="74577"/>
          <a:stretch/>
        </p:blipFill>
        <p:spPr>
          <a:xfrm>
            <a:off x="2434040" y="1232666"/>
            <a:ext cx="7716946" cy="595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3F4929-21EF-FEC8-84EB-DBDE2A50466F}"/>
              </a:ext>
            </a:extLst>
          </p:cNvPr>
          <p:cNvSpPr/>
          <p:nvPr/>
        </p:nvSpPr>
        <p:spPr>
          <a:xfrm>
            <a:off x="802421" y="1828657"/>
            <a:ext cx="378000" cy="32827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80A1B-E943-8863-9BE7-B6B0A3BA2768}"/>
              </a:ext>
            </a:extLst>
          </p:cNvPr>
          <p:cNvSpPr/>
          <p:nvPr/>
        </p:nvSpPr>
        <p:spPr>
          <a:xfrm>
            <a:off x="5798218" y="1828658"/>
            <a:ext cx="378000" cy="32827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6117422-6D0A-F66B-6626-8983BAA44069}"/>
              </a:ext>
            </a:extLst>
          </p:cNvPr>
          <p:cNvSpPr/>
          <p:nvPr/>
        </p:nvSpPr>
        <p:spPr>
          <a:xfrm>
            <a:off x="1901535" y="1966627"/>
            <a:ext cx="3850205" cy="3010618"/>
          </a:xfrm>
          <a:custGeom>
            <a:avLst/>
            <a:gdLst>
              <a:gd name="connsiteX0" fmla="*/ 3488827 w 3850205"/>
              <a:gd name="connsiteY0" fmla="*/ 34484 h 3010618"/>
              <a:gd name="connsiteX1" fmla="*/ 3488827 w 3850205"/>
              <a:gd name="connsiteY1" fmla="*/ 2972366 h 3010618"/>
              <a:gd name="connsiteX2" fmla="*/ 3846089 w 3850205"/>
              <a:gd name="connsiteY2" fmla="*/ 2972366 h 3010618"/>
              <a:gd name="connsiteX3" fmla="*/ 3846089 w 3850205"/>
              <a:gd name="connsiteY3" fmla="*/ 34484 h 3010618"/>
              <a:gd name="connsiteX4" fmla="*/ 0 w 3850205"/>
              <a:gd name="connsiteY4" fmla="*/ 0 h 3010618"/>
              <a:gd name="connsiteX5" fmla="*/ 3850205 w 3850205"/>
              <a:gd name="connsiteY5" fmla="*/ 0 h 3010618"/>
              <a:gd name="connsiteX6" fmla="*/ 3850205 w 3850205"/>
              <a:gd name="connsiteY6" fmla="*/ 3010618 h 3010618"/>
              <a:gd name="connsiteX7" fmla="*/ 0 w 3850205"/>
              <a:gd name="connsiteY7" fmla="*/ 3010618 h 301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205" h="3010618">
                <a:moveTo>
                  <a:pt x="3488827" y="34484"/>
                </a:moveTo>
                <a:lnTo>
                  <a:pt x="3488827" y="2972366"/>
                </a:lnTo>
                <a:lnTo>
                  <a:pt x="3846089" y="2972366"/>
                </a:lnTo>
                <a:lnTo>
                  <a:pt x="3846089" y="34484"/>
                </a:lnTo>
                <a:close/>
                <a:moveTo>
                  <a:pt x="0" y="0"/>
                </a:moveTo>
                <a:lnTo>
                  <a:pt x="3850205" y="0"/>
                </a:lnTo>
                <a:lnTo>
                  <a:pt x="3850205" y="3010618"/>
                </a:lnTo>
                <a:lnTo>
                  <a:pt x="0" y="3010618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B09511-964D-92D6-094F-81E4F33D5496}"/>
              </a:ext>
            </a:extLst>
          </p:cNvPr>
          <p:cNvSpPr/>
          <p:nvPr/>
        </p:nvSpPr>
        <p:spPr>
          <a:xfrm>
            <a:off x="5443490" y="2098478"/>
            <a:ext cx="275421" cy="27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8DB53F-9447-FCCC-C0B9-698BD54901C6}"/>
              </a:ext>
            </a:extLst>
          </p:cNvPr>
          <p:cNvSpPr/>
          <p:nvPr/>
        </p:nvSpPr>
        <p:spPr>
          <a:xfrm>
            <a:off x="5441652" y="3409547"/>
            <a:ext cx="275421" cy="27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36D02A7-5475-1773-0CEC-E6A58986C238}"/>
              </a:ext>
            </a:extLst>
          </p:cNvPr>
          <p:cNvSpPr/>
          <p:nvPr/>
        </p:nvSpPr>
        <p:spPr>
          <a:xfrm flipH="1">
            <a:off x="4955594" y="2163666"/>
            <a:ext cx="396015" cy="1379633"/>
          </a:xfrm>
          <a:prstGeom prst="rightBrace">
            <a:avLst>
              <a:gd name="adj1" fmla="val 8333"/>
              <a:gd name="adj2" fmla="val 5046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6B5E3-595B-5713-4F21-04D2DED271A4}"/>
              </a:ext>
            </a:extLst>
          </p:cNvPr>
          <p:cNvSpPr txBox="1"/>
          <p:nvPr/>
        </p:nvSpPr>
        <p:spPr>
          <a:xfrm>
            <a:off x="3272958" y="2589901"/>
            <a:ext cx="171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Perf. </a:t>
            </a:r>
            <a:r>
              <a:rPr lang="en-US" sz="2400" b="1" dirty="0">
                <a:solidFill>
                  <a:srgbClr val="FF0000"/>
                </a:solidFill>
                <a:latin typeface="Helvetica" pitchFamily="2" charset="0"/>
              </a:rPr>
              <a:t>loss!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E27F89D-B3EF-64E3-8EDE-5832A51EC996}"/>
              </a:ext>
            </a:extLst>
          </p:cNvPr>
          <p:cNvSpPr/>
          <p:nvPr/>
        </p:nvSpPr>
        <p:spPr>
          <a:xfrm>
            <a:off x="7012531" y="1964743"/>
            <a:ext cx="3522519" cy="3010618"/>
          </a:xfrm>
          <a:custGeom>
            <a:avLst/>
            <a:gdLst>
              <a:gd name="connsiteX0" fmla="*/ 883523 w 3522519"/>
              <a:gd name="connsiteY0" fmla="*/ 409593 h 3010618"/>
              <a:gd name="connsiteX1" fmla="*/ 883523 w 3522519"/>
              <a:gd name="connsiteY1" fmla="*/ 2387165 h 3010618"/>
              <a:gd name="connsiteX2" fmla="*/ 2081673 w 3522519"/>
              <a:gd name="connsiteY2" fmla="*/ 2387165 h 3010618"/>
              <a:gd name="connsiteX3" fmla="*/ 2081673 w 3522519"/>
              <a:gd name="connsiteY3" fmla="*/ 409593 h 3010618"/>
              <a:gd name="connsiteX4" fmla="*/ 0 w 3522519"/>
              <a:gd name="connsiteY4" fmla="*/ 0 h 3010618"/>
              <a:gd name="connsiteX5" fmla="*/ 3522519 w 3522519"/>
              <a:gd name="connsiteY5" fmla="*/ 0 h 3010618"/>
              <a:gd name="connsiteX6" fmla="*/ 3522519 w 3522519"/>
              <a:gd name="connsiteY6" fmla="*/ 3010618 h 3010618"/>
              <a:gd name="connsiteX7" fmla="*/ 0 w 3522519"/>
              <a:gd name="connsiteY7" fmla="*/ 3010618 h 301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2519" h="3010618">
                <a:moveTo>
                  <a:pt x="883523" y="409593"/>
                </a:moveTo>
                <a:lnTo>
                  <a:pt x="883523" y="2387165"/>
                </a:lnTo>
                <a:lnTo>
                  <a:pt x="2081673" y="2387165"/>
                </a:lnTo>
                <a:lnTo>
                  <a:pt x="2081673" y="409593"/>
                </a:lnTo>
                <a:close/>
                <a:moveTo>
                  <a:pt x="0" y="0"/>
                </a:moveTo>
                <a:lnTo>
                  <a:pt x="3522519" y="0"/>
                </a:lnTo>
                <a:lnTo>
                  <a:pt x="3522519" y="3010618"/>
                </a:lnTo>
                <a:lnTo>
                  <a:pt x="0" y="3010618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54144A2-0F75-23CA-CC60-5C95175CEE06}"/>
              </a:ext>
            </a:extLst>
          </p:cNvPr>
          <p:cNvSpPr/>
          <p:nvPr/>
        </p:nvSpPr>
        <p:spPr>
          <a:xfrm>
            <a:off x="8628141" y="3051566"/>
            <a:ext cx="396015" cy="836975"/>
          </a:xfrm>
          <a:prstGeom prst="rightBrace">
            <a:avLst>
              <a:gd name="adj1" fmla="val 12314"/>
              <a:gd name="adj2" fmla="val 5046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4E487-2118-7B42-EA00-4FD5E68C2BB4}"/>
              </a:ext>
            </a:extLst>
          </p:cNvPr>
          <p:cNvSpPr txBox="1"/>
          <p:nvPr/>
        </p:nvSpPr>
        <p:spPr>
          <a:xfrm>
            <a:off x="9024156" y="3239220"/>
            <a:ext cx="178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Perf. </a:t>
            </a:r>
            <a:r>
              <a:rPr lang="en-US" sz="2400" b="1" dirty="0">
                <a:solidFill>
                  <a:srgbClr val="00B050"/>
                </a:solidFill>
                <a:latin typeface="Helvetica" pitchFamily="2" charset="0"/>
              </a:rPr>
              <a:t>gain!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6106BC-CC6C-220E-CD05-FA1D53DB8ED5}"/>
              </a:ext>
            </a:extLst>
          </p:cNvPr>
          <p:cNvSpPr/>
          <p:nvPr/>
        </p:nvSpPr>
        <p:spPr>
          <a:xfrm>
            <a:off x="8229744" y="3762701"/>
            <a:ext cx="275421" cy="27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DA8D2D-73F6-9A57-B403-941FB2EE3DB2}"/>
              </a:ext>
            </a:extLst>
          </p:cNvPr>
          <p:cNvSpPr/>
          <p:nvPr/>
        </p:nvSpPr>
        <p:spPr>
          <a:xfrm>
            <a:off x="8229744" y="2960038"/>
            <a:ext cx="275421" cy="2777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1" grpId="1" animBg="1"/>
      <p:bldP spid="12" grpId="0" animBg="1"/>
      <p:bldP spid="19" grpId="0" animBg="1"/>
      <p:bldP spid="13" grpId="0" animBg="1"/>
      <p:bldP spid="13" grpId="1" animBg="1"/>
      <p:bldP spid="14" grpId="0" animBg="1"/>
      <p:bldP spid="14" grpId="1" animBg="1"/>
      <p:bldP spid="8" grpId="0" animBg="1"/>
      <p:bldP spid="8" grpId="1" animBg="1"/>
      <p:bldP spid="9" grpId="0"/>
      <p:bldP spid="9" grpId="1"/>
      <p:bldP spid="22" grpId="0" animBg="1"/>
      <p:bldP spid="6" grpId="0" animBg="1"/>
      <p:bldP spid="7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9FB3-B862-BF90-463B-8ED3EE14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oriented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3FA78C-C166-52BF-AF35-5839F05E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5B44F7-BA77-62A8-96CF-03927917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18" y="2257306"/>
            <a:ext cx="4906818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652B8-A468-E1F6-C9C7-C9E79E342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962" y="2257306"/>
            <a:ext cx="6869546" cy="228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EB8F42-4BC8-24C0-2F70-ADEBB0D0BED5}"/>
              </a:ext>
            </a:extLst>
          </p:cNvPr>
          <p:cNvSpPr/>
          <p:nvPr/>
        </p:nvSpPr>
        <p:spPr>
          <a:xfrm>
            <a:off x="414863" y="5027131"/>
            <a:ext cx="4756728" cy="1080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Is my application memory bandwidth bounded?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olor Emoji" pitchFamily="2" charset="0"/>
              </a:rPr>
              <a:t>🤔</a:t>
            </a:r>
            <a:endParaRPr lang="en-US" sz="2800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Obliqu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A3EE5-AF9D-DABA-0550-3C2D12360377}"/>
              </a:ext>
            </a:extLst>
          </p:cNvPr>
          <p:cNvSpPr txBox="1"/>
          <p:nvPr/>
        </p:nvSpPr>
        <p:spPr>
          <a:xfrm>
            <a:off x="2499292" y="2543165"/>
            <a:ext cx="374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Perf. always </a:t>
            </a: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decreases!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94A137A-9E57-243F-57D1-F84B1A83246B}"/>
              </a:ext>
            </a:extLst>
          </p:cNvPr>
          <p:cNvSpPr/>
          <p:nvPr/>
        </p:nvSpPr>
        <p:spPr>
          <a:xfrm>
            <a:off x="5919838" y="3365544"/>
            <a:ext cx="5354413" cy="506776"/>
          </a:xfrm>
          <a:custGeom>
            <a:avLst/>
            <a:gdLst>
              <a:gd name="connsiteX0" fmla="*/ 0 w 5299114"/>
              <a:gd name="connsiteY0" fmla="*/ 506776 h 506776"/>
              <a:gd name="connsiteX1" fmla="*/ 2203374 w 5299114"/>
              <a:gd name="connsiteY1" fmla="*/ 99152 h 506776"/>
              <a:gd name="connsiteX2" fmla="*/ 5299114 w 5299114"/>
              <a:gd name="connsiteY2" fmla="*/ 0 h 506776"/>
              <a:gd name="connsiteX3" fmla="*/ 5299114 w 5299114"/>
              <a:gd name="connsiteY3" fmla="*/ 0 h 50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114" h="506776">
                <a:moveTo>
                  <a:pt x="0" y="506776"/>
                </a:moveTo>
                <a:cubicBezTo>
                  <a:pt x="660094" y="345195"/>
                  <a:pt x="1320188" y="183615"/>
                  <a:pt x="2203374" y="99152"/>
                </a:cubicBezTo>
                <a:cubicBezTo>
                  <a:pt x="3086560" y="14689"/>
                  <a:pt x="5299114" y="0"/>
                  <a:pt x="5299114" y="0"/>
                </a:cubicBezTo>
                <a:lnTo>
                  <a:pt x="5299114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FD3327-A51E-9585-C700-5130868E3357}"/>
              </a:ext>
            </a:extLst>
          </p:cNvPr>
          <p:cNvSpPr/>
          <p:nvPr/>
        </p:nvSpPr>
        <p:spPr>
          <a:xfrm>
            <a:off x="5996013" y="2651284"/>
            <a:ext cx="5766430" cy="1194340"/>
          </a:xfrm>
          <a:custGeom>
            <a:avLst/>
            <a:gdLst>
              <a:gd name="connsiteX0" fmla="*/ 0 w 5221995"/>
              <a:gd name="connsiteY0" fmla="*/ 1123720 h 1123720"/>
              <a:gd name="connsiteX1" fmla="*/ 2236424 w 5221995"/>
              <a:gd name="connsiteY1" fmla="*/ 583894 h 1123720"/>
              <a:gd name="connsiteX2" fmla="*/ 5221995 w 5221995"/>
              <a:gd name="connsiteY2" fmla="*/ 0 h 1123720"/>
              <a:gd name="connsiteX3" fmla="*/ 5221995 w 5221995"/>
              <a:gd name="connsiteY3" fmla="*/ 0 h 11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995" h="1123720">
                <a:moveTo>
                  <a:pt x="0" y="1123720"/>
                </a:moveTo>
                <a:cubicBezTo>
                  <a:pt x="683046" y="947450"/>
                  <a:pt x="1366092" y="771181"/>
                  <a:pt x="2236424" y="583894"/>
                </a:cubicBezTo>
                <a:cubicBezTo>
                  <a:pt x="3106757" y="396607"/>
                  <a:pt x="5221995" y="0"/>
                  <a:pt x="5221995" y="0"/>
                </a:cubicBezTo>
                <a:lnTo>
                  <a:pt x="5221995" y="0"/>
                </a:lnTo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9CCDC-0E8F-3017-58A2-51D33838F9C3}"/>
              </a:ext>
            </a:extLst>
          </p:cNvPr>
          <p:cNvSpPr txBox="1"/>
          <p:nvPr/>
        </p:nvSpPr>
        <p:spPr>
          <a:xfrm>
            <a:off x="8111307" y="2543165"/>
            <a:ext cx="374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Perf. </a:t>
            </a:r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gain!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CEA558-BC40-6139-2258-7E9EB316591D}"/>
              </a:ext>
            </a:extLst>
          </p:cNvPr>
          <p:cNvSpPr/>
          <p:nvPr/>
        </p:nvSpPr>
        <p:spPr>
          <a:xfrm>
            <a:off x="5812053" y="5027131"/>
            <a:ext cx="5521365" cy="1080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CXL as memory </a:t>
            </a:r>
          </a:p>
          <a:p>
            <a:pPr algn="ctr"/>
            <a:r>
              <a:rPr lang="en-US" sz="2800" i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bandwidth expander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9D16A-24D9-E462-A931-00CA2E12D0FA}"/>
              </a:ext>
            </a:extLst>
          </p:cNvPr>
          <p:cNvSpPr txBox="1"/>
          <p:nvPr/>
        </p:nvSpPr>
        <p:spPr>
          <a:xfrm>
            <a:off x="1924204" y="454330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Single-threaded Redis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25DD2-9DB7-77EB-8CFE-CEFD4B5BC4CC}"/>
              </a:ext>
            </a:extLst>
          </p:cNvPr>
          <p:cNvSpPr txBox="1"/>
          <p:nvPr/>
        </p:nvSpPr>
        <p:spPr>
          <a:xfrm>
            <a:off x="7319828" y="458982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Multi-threaded DLRM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49D7D-F4D0-60B6-A0A3-3AA7F4DD917D}"/>
              </a:ext>
            </a:extLst>
          </p:cNvPr>
          <p:cNvSpPr/>
          <p:nvPr/>
        </p:nvSpPr>
        <p:spPr>
          <a:xfrm>
            <a:off x="5805957" y="4037835"/>
            <a:ext cx="6181049" cy="5067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2" grpId="0" animBg="1"/>
      <p:bldP spid="12" grpId="1" animBg="1"/>
      <p:bldP spid="12" grpId="2" animBg="1"/>
      <p:bldP spid="16" grpId="0" animBg="1"/>
      <p:bldP spid="15" grpId="0"/>
      <p:bldP spid="18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BC5A1ACA-B9BD-0441-7929-4D4DE7D2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22" y="2294911"/>
            <a:ext cx="6859040" cy="2286000"/>
          </a:xfrm>
          <a:prstGeom prst="rect">
            <a:avLst/>
          </a:prstGeom>
        </p:spPr>
      </p:pic>
      <p:pic>
        <p:nvPicPr>
          <p:cNvPr id="10" name="Picture 9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5C540702-EA0C-6D91-6F16-1C7896C5F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09" y="2294911"/>
            <a:ext cx="4900793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49FB3-B862-BF90-463B-8ED3EE14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oriented applications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3FA78C-C166-52BF-AF35-5839F05E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B8F42-4BC8-24C0-2F70-ADEBB0D0BED5}"/>
              </a:ext>
            </a:extLst>
          </p:cNvPr>
          <p:cNvSpPr/>
          <p:nvPr/>
        </p:nvSpPr>
        <p:spPr>
          <a:xfrm>
            <a:off x="414863" y="5027131"/>
            <a:ext cx="4756728" cy="1080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Is my application memory bandwidth bounded?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olor Emoji" pitchFamily="2" charset="0"/>
              </a:rPr>
              <a:t>🤔</a:t>
            </a:r>
            <a:endParaRPr lang="en-US" sz="2800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Obliqu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A3EE5-AF9D-DABA-0550-3C2D12360377}"/>
              </a:ext>
            </a:extLst>
          </p:cNvPr>
          <p:cNvSpPr txBox="1"/>
          <p:nvPr/>
        </p:nvSpPr>
        <p:spPr>
          <a:xfrm>
            <a:off x="2499292" y="2543165"/>
            <a:ext cx="374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Perf. always </a:t>
            </a: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decreases!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94A137A-9E57-243F-57D1-F84B1A83246B}"/>
              </a:ext>
            </a:extLst>
          </p:cNvPr>
          <p:cNvSpPr/>
          <p:nvPr/>
        </p:nvSpPr>
        <p:spPr>
          <a:xfrm>
            <a:off x="5919838" y="3365544"/>
            <a:ext cx="5354413" cy="506776"/>
          </a:xfrm>
          <a:custGeom>
            <a:avLst/>
            <a:gdLst>
              <a:gd name="connsiteX0" fmla="*/ 0 w 5299114"/>
              <a:gd name="connsiteY0" fmla="*/ 506776 h 506776"/>
              <a:gd name="connsiteX1" fmla="*/ 2203374 w 5299114"/>
              <a:gd name="connsiteY1" fmla="*/ 99152 h 506776"/>
              <a:gd name="connsiteX2" fmla="*/ 5299114 w 5299114"/>
              <a:gd name="connsiteY2" fmla="*/ 0 h 506776"/>
              <a:gd name="connsiteX3" fmla="*/ 5299114 w 5299114"/>
              <a:gd name="connsiteY3" fmla="*/ 0 h 50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114" h="506776">
                <a:moveTo>
                  <a:pt x="0" y="506776"/>
                </a:moveTo>
                <a:cubicBezTo>
                  <a:pt x="660094" y="345195"/>
                  <a:pt x="1320188" y="183615"/>
                  <a:pt x="2203374" y="99152"/>
                </a:cubicBezTo>
                <a:cubicBezTo>
                  <a:pt x="3086560" y="14689"/>
                  <a:pt x="5299114" y="0"/>
                  <a:pt x="5299114" y="0"/>
                </a:cubicBezTo>
                <a:lnTo>
                  <a:pt x="5299114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FD3327-A51E-9585-C700-5130868E3357}"/>
              </a:ext>
            </a:extLst>
          </p:cNvPr>
          <p:cNvSpPr/>
          <p:nvPr/>
        </p:nvSpPr>
        <p:spPr>
          <a:xfrm>
            <a:off x="5996013" y="2761320"/>
            <a:ext cx="5564616" cy="1084303"/>
          </a:xfrm>
          <a:custGeom>
            <a:avLst/>
            <a:gdLst>
              <a:gd name="connsiteX0" fmla="*/ 0 w 5221995"/>
              <a:gd name="connsiteY0" fmla="*/ 1123720 h 1123720"/>
              <a:gd name="connsiteX1" fmla="*/ 2236424 w 5221995"/>
              <a:gd name="connsiteY1" fmla="*/ 583894 h 1123720"/>
              <a:gd name="connsiteX2" fmla="*/ 5221995 w 5221995"/>
              <a:gd name="connsiteY2" fmla="*/ 0 h 1123720"/>
              <a:gd name="connsiteX3" fmla="*/ 5221995 w 5221995"/>
              <a:gd name="connsiteY3" fmla="*/ 0 h 11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995" h="1123720">
                <a:moveTo>
                  <a:pt x="0" y="1123720"/>
                </a:moveTo>
                <a:cubicBezTo>
                  <a:pt x="683046" y="947450"/>
                  <a:pt x="1366092" y="771181"/>
                  <a:pt x="2236424" y="583894"/>
                </a:cubicBezTo>
                <a:cubicBezTo>
                  <a:pt x="3106757" y="396607"/>
                  <a:pt x="5221995" y="0"/>
                  <a:pt x="5221995" y="0"/>
                </a:cubicBezTo>
                <a:lnTo>
                  <a:pt x="5221995" y="0"/>
                </a:lnTo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9CCDC-0E8F-3017-58A2-51D33838F9C3}"/>
              </a:ext>
            </a:extLst>
          </p:cNvPr>
          <p:cNvSpPr txBox="1"/>
          <p:nvPr/>
        </p:nvSpPr>
        <p:spPr>
          <a:xfrm>
            <a:off x="8111307" y="2543165"/>
            <a:ext cx="374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Perf. </a:t>
            </a:r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gain!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CEA558-BC40-6139-2258-7E9EB316591D}"/>
              </a:ext>
            </a:extLst>
          </p:cNvPr>
          <p:cNvSpPr/>
          <p:nvPr/>
        </p:nvSpPr>
        <p:spPr>
          <a:xfrm>
            <a:off x="5812053" y="5027131"/>
            <a:ext cx="5521365" cy="1080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CXL as memory </a:t>
            </a:r>
          </a:p>
          <a:p>
            <a:pPr algn="ctr"/>
            <a:r>
              <a:rPr lang="en-US" sz="2800" i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bandwidth expander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9D16A-24D9-E462-A931-00CA2E12D0FA}"/>
              </a:ext>
            </a:extLst>
          </p:cNvPr>
          <p:cNvSpPr txBox="1"/>
          <p:nvPr/>
        </p:nvSpPr>
        <p:spPr>
          <a:xfrm>
            <a:off x="1924204" y="454330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Single-threaded Redis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25DD2-9DB7-77EB-8CFE-CEFD4B5BC4CC}"/>
              </a:ext>
            </a:extLst>
          </p:cNvPr>
          <p:cNvSpPr txBox="1"/>
          <p:nvPr/>
        </p:nvSpPr>
        <p:spPr>
          <a:xfrm>
            <a:off x="7319828" y="458982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Multi-threaded DLRM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49D7D-F4D0-60B6-A0A3-3AA7F4DD917D}"/>
              </a:ext>
            </a:extLst>
          </p:cNvPr>
          <p:cNvSpPr/>
          <p:nvPr/>
        </p:nvSpPr>
        <p:spPr>
          <a:xfrm>
            <a:off x="5805957" y="4037835"/>
            <a:ext cx="6181049" cy="5067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6CDD7-AA78-2C8E-1366-4CADB91ED96A}"/>
              </a:ext>
            </a:extLst>
          </p:cNvPr>
          <p:cNvSpPr/>
          <p:nvPr/>
        </p:nvSpPr>
        <p:spPr>
          <a:xfrm>
            <a:off x="5171591" y="2119745"/>
            <a:ext cx="6835871" cy="28394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436AA-BC71-4DFF-B50E-AFB0DD6F344B}"/>
              </a:ext>
            </a:extLst>
          </p:cNvPr>
          <p:cNvSpPr/>
          <p:nvPr/>
        </p:nvSpPr>
        <p:spPr>
          <a:xfrm>
            <a:off x="120548" y="2102204"/>
            <a:ext cx="4985513" cy="279289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9" grpId="2"/>
      <p:bldP spid="12" grpId="0" animBg="1"/>
      <p:bldP spid="12" grpId="1" animBg="1"/>
      <p:bldP spid="12" grpId="2" animBg="1"/>
      <p:bldP spid="16" grpId="0" animBg="1"/>
      <p:bldP spid="15" grpId="0"/>
      <p:bldP spid="18" grpId="0" animBg="1"/>
      <p:bldP spid="17" grpId="0" animBg="1"/>
      <p:bldP spid="17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nip Single Corner Rectangle 38">
            <a:extLst>
              <a:ext uri="{FF2B5EF4-FFF2-40B4-BE49-F238E27FC236}">
                <a16:creationId xmlns:a16="http://schemas.microsoft.com/office/drawing/2014/main" id="{A522044B-CBBF-987F-99EA-3BC1F4A0965F}"/>
              </a:ext>
            </a:extLst>
          </p:cNvPr>
          <p:cNvSpPr/>
          <p:nvPr/>
        </p:nvSpPr>
        <p:spPr>
          <a:xfrm>
            <a:off x="11022436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0" name="Snip Single Corner Rectangle 39">
            <a:extLst>
              <a:ext uri="{FF2B5EF4-FFF2-40B4-BE49-F238E27FC236}">
                <a16:creationId xmlns:a16="http://schemas.microsoft.com/office/drawing/2014/main" id="{9A76ED7B-E097-32EC-7870-6F4052144F9C}"/>
              </a:ext>
            </a:extLst>
          </p:cNvPr>
          <p:cNvSpPr/>
          <p:nvPr/>
        </p:nvSpPr>
        <p:spPr>
          <a:xfrm>
            <a:off x="10814843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1" name="Snip Single Corner Rectangle 40">
            <a:extLst>
              <a:ext uri="{FF2B5EF4-FFF2-40B4-BE49-F238E27FC236}">
                <a16:creationId xmlns:a16="http://schemas.microsoft.com/office/drawing/2014/main" id="{D0B8A750-9461-0F9C-2E85-A1990111B5BA}"/>
              </a:ext>
            </a:extLst>
          </p:cNvPr>
          <p:cNvSpPr/>
          <p:nvPr/>
        </p:nvSpPr>
        <p:spPr>
          <a:xfrm>
            <a:off x="10629244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2" name="Snip Single Corner Rectangle 41">
            <a:extLst>
              <a:ext uri="{FF2B5EF4-FFF2-40B4-BE49-F238E27FC236}">
                <a16:creationId xmlns:a16="http://schemas.microsoft.com/office/drawing/2014/main" id="{F9018971-2A75-8AAC-353A-4D47A427183F}"/>
              </a:ext>
            </a:extLst>
          </p:cNvPr>
          <p:cNvSpPr/>
          <p:nvPr/>
        </p:nvSpPr>
        <p:spPr>
          <a:xfrm>
            <a:off x="10421651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3" name="Snip Single Corner Rectangle 42">
            <a:extLst>
              <a:ext uri="{FF2B5EF4-FFF2-40B4-BE49-F238E27FC236}">
                <a16:creationId xmlns:a16="http://schemas.microsoft.com/office/drawing/2014/main" id="{4017F878-2CA2-BF14-3E09-54732A8C73E8}"/>
              </a:ext>
            </a:extLst>
          </p:cNvPr>
          <p:cNvSpPr/>
          <p:nvPr/>
        </p:nvSpPr>
        <p:spPr>
          <a:xfrm>
            <a:off x="10246864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4" name="Snip Single Corner Rectangle 43">
            <a:extLst>
              <a:ext uri="{FF2B5EF4-FFF2-40B4-BE49-F238E27FC236}">
                <a16:creationId xmlns:a16="http://schemas.microsoft.com/office/drawing/2014/main" id="{2285F4F4-D0E8-F4F5-7040-063F80568417}"/>
              </a:ext>
            </a:extLst>
          </p:cNvPr>
          <p:cNvSpPr/>
          <p:nvPr/>
        </p:nvSpPr>
        <p:spPr>
          <a:xfrm>
            <a:off x="10039271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5" name="Snip Single Corner Rectangle 44">
            <a:extLst>
              <a:ext uri="{FF2B5EF4-FFF2-40B4-BE49-F238E27FC236}">
                <a16:creationId xmlns:a16="http://schemas.microsoft.com/office/drawing/2014/main" id="{78846827-B550-A556-F803-8BDACF6E17C7}"/>
              </a:ext>
            </a:extLst>
          </p:cNvPr>
          <p:cNvSpPr/>
          <p:nvPr/>
        </p:nvSpPr>
        <p:spPr>
          <a:xfrm>
            <a:off x="9853672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46" name="Snip Single Corner Rectangle 45">
            <a:extLst>
              <a:ext uri="{FF2B5EF4-FFF2-40B4-BE49-F238E27FC236}">
                <a16:creationId xmlns:a16="http://schemas.microsoft.com/office/drawing/2014/main" id="{DC4F986C-AB5A-7DEB-F8C0-EF248A8F7DB4}"/>
              </a:ext>
            </a:extLst>
          </p:cNvPr>
          <p:cNvSpPr/>
          <p:nvPr/>
        </p:nvSpPr>
        <p:spPr>
          <a:xfrm>
            <a:off x="9646079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35" name="Snip Single Corner Rectangle 34">
            <a:extLst>
              <a:ext uri="{FF2B5EF4-FFF2-40B4-BE49-F238E27FC236}">
                <a16:creationId xmlns:a16="http://schemas.microsoft.com/office/drawing/2014/main" id="{346778D4-70F5-DB6A-E604-E0A14805CA0E}"/>
              </a:ext>
            </a:extLst>
          </p:cNvPr>
          <p:cNvSpPr/>
          <p:nvPr/>
        </p:nvSpPr>
        <p:spPr>
          <a:xfrm>
            <a:off x="9469370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36" name="Snip Single Corner Rectangle 35">
            <a:extLst>
              <a:ext uri="{FF2B5EF4-FFF2-40B4-BE49-F238E27FC236}">
                <a16:creationId xmlns:a16="http://schemas.microsoft.com/office/drawing/2014/main" id="{5F5F7A8A-C485-D11A-F693-37A9E08D7414}"/>
              </a:ext>
            </a:extLst>
          </p:cNvPr>
          <p:cNvSpPr/>
          <p:nvPr/>
        </p:nvSpPr>
        <p:spPr>
          <a:xfrm>
            <a:off x="9261777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E2F4AF69-56E1-517B-BDA0-5A3DFB9B7455}"/>
              </a:ext>
            </a:extLst>
          </p:cNvPr>
          <p:cNvSpPr/>
          <p:nvPr/>
        </p:nvSpPr>
        <p:spPr>
          <a:xfrm>
            <a:off x="9076178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38" name="Snip Single Corner Rectangle 37">
            <a:extLst>
              <a:ext uri="{FF2B5EF4-FFF2-40B4-BE49-F238E27FC236}">
                <a16:creationId xmlns:a16="http://schemas.microsoft.com/office/drawing/2014/main" id="{E030AE2B-5286-374D-02B9-390A1C9C8883}"/>
              </a:ext>
            </a:extLst>
          </p:cNvPr>
          <p:cNvSpPr/>
          <p:nvPr/>
        </p:nvSpPr>
        <p:spPr>
          <a:xfrm>
            <a:off x="8868585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503A9F1B-F152-019F-7CD0-7B208E94A73A}"/>
              </a:ext>
            </a:extLst>
          </p:cNvPr>
          <p:cNvSpPr/>
          <p:nvPr/>
        </p:nvSpPr>
        <p:spPr>
          <a:xfrm>
            <a:off x="8693798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74329817-6096-1630-0B42-6EF300BED5D0}"/>
              </a:ext>
            </a:extLst>
          </p:cNvPr>
          <p:cNvSpPr/>
          <p:nvPr/>
        </p:nvSpPr>
        <p:spPr>
          <a:xfrm>
            <a:off x="8486205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B0BFB70E-522D-9540-D892-7FDE7CE997A5}"/>
              </a:ext>
            </a:extLst>
          </p:cNvPr>
          <p:cNvSpPr/>
          <p:nvPr/>
        </p:nvSpPr>
        <p:spPr>
          <a:xfrm>
            <a:off x="8300606" y="2985953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41414-D66F-5F2F-04ED-D25B0AB8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expand bandwidth? Interleaving!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C3F7-64A1-3A02-D351-F88BB94E4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47" y="1825625"/>
            <a:ext cx="5256853" cy="4351338"/>
          </a:xfrm>
        </p:spPr>
        <p:txBody>
          <a:bodyPr>
            <a:normAutofit/>
          </a:bodyPr>
          <a:lstStyle/>
          <a:p>
            <a:r>
              <a:rPr lang="en-US" b="1" dirty="0"/>
              <a:t>Page placement</a:t>
            </a:r>
          </a:p>
          <a:p>
            <a:pPr lvl="1"/>
            <a:r>
              <a:rPr lang="en-US" dirty="0"/>
              <a:t>Interleave (default)</a:t>
            </a:r>
          </a:p>
          <a:p>
            <a:pPr lvl="1"/>
            <a:r>
              <a:rPr lang="en-US" dirty="0"/>
              <a:t>Interleave (N:M interleave)</a:t>
            </a:r>
          </a:p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en-US" dirty="0"/>
              <a:t> CXL device </a:t>
            </a:r>
            <a:r>
              <a:rPr lang="en-US" altLang="zh-CN" dirty="0"/>
              <a:t>are</a:t>
            </a:r>
            <a:r>
              <a:rPr lang="en-US" dirty="0"/>
              <a:t> created equal</a:t>
            </a:r>
          </a:p>
          <a:p>
            <a:pPr lvl="1"/>
            <a:r>
              <a:rPr lang="en-US" dirty="0"/>
              <a:t>Variety of b</a:t>
            </a:r>
            <a:r>
              <a:rPr lang="en-US" dirty="0">
                <a:latin typeface="Helvetica Light" panose="020B0403020202020204" pitchFamily="34" charset="0"/>
              </a:rPr>
              <a:t>andwidth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Each need a </a:t>
            </a:r>
            <a:r>
              <a:rPr lang="en-US" dirty="0"/>
              <a:t>d</a:t>
            </a:r>
            <a:r>
              <a:rPr lang="en-US" dirty="0">
                <a:latin typeface="Helvetica Light" panose="020B0403020202020204" pitchFamily="34" charset="0"/>
              </a:rPr>
              <a:t>ifferent ratio</a:t>
            </a:r>
            <a:endParaRPr lang="en-US" b="1" dirty="0"/>
          </a:p>
          <a:p>
            <a:r>
              <a:rPr lang="en-US" dirty="0"/>
              <a:t>What is the right ratio? </a:t>
            </a:r>
            <a:r>
              <a:rPr lang="en-US" dirty="0">
                <a:effectLst/>
                <a:latin typeface="Apple Color Emoji" pitchFamily="2" charset="0"/>
              </a:rPr>
              <a:t>🤔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CC3C1-3BD4-3E18-AD8A-B81D6C7F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8C4926-04AC-38B2-F3E9-3A2FA5BC5DF4}"/>
              </a:ext>
            </a:extLst>
          </p:cNvPr>
          <p:cNvSpPr/>
          <p:nvPr/>
        </p:nvSpPr>
        <p:spPr>
          <a:xfrm>
            <a:off x="8060672" y="2202617"/>
            <a:ext cx="1828800" cy="64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NUMA </a:t>
            </a:r>
          </a:p>
          <a:p>
            <a:pPr algn="ctr"/>
            <a:r>
              <a:rPr lang="en-US" dirty="0"/>
              <a:t>Node 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E13449-F6D6-6571-97E8-E019B6D2B0DA}"/>
              </a:ext>
            </a:extLst>
          </p:cNvPr>
          <p:cNvSpPr/>
          <p:nvPr/>
        </p:nvSpPr>
        <p:spPr>
          <a:xfrm>
            <a:off x="9980020" y="2195976"/>
            <a:ext cx="1828800" cy="6400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NUMA </a:t>
            </a:r>
          </a:p>
          <a:p>
            <a:pPr algn="ctr"/>
            <a:r>
              <a:rPr lang="en-US" dirty="0"/>
              <a:t>Node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31E09-0710-25BE-5454-B4B17DC43AEB}"/>
              </a:ext>
            </a:extLst>
          </p:cNvPr>
          <p:cNvSpPr txBox="1"/>
          <p:nvPr/>
        </p:nvSpPr>
        <p:spPr>
          <a:xfrm>
            <a:off x="6735755" y="318188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Interleave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FD8E6B-D228-0EC5-E297-853A640FB17D}"/>
              </a:ext>
            </a:extLst>
          </p:cNvPr>
          <p:cNvSpPr txBox="1"/>
          <p:nvPr/>
        </p:nvSpPr>
        <p:spPr>
          <a:xfrm>
            <a:off x="6401243" y="41398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Interleave 3:1</a:t>
            </a:r>
          </a:p>
        </p:txBody>
      </p: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D38EF983-5D69-32F0-315F-79FCE4D48354}"/>
              </a:ext>
            </a:extLst>
          </p:cNvPr>
          <p:cNvSpPr/>
          <p:nvPr/>
        </p:nvSpPr>
        <p:spPr>
          <a:xfrm>
            <a:off x="8082622" y="2985953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57" name="Snip Single Corner Rectangle 56">
            <a:extLst>
              <a:ext uri="{FF2B5EF4-FFF2-40B4-BE49-F238E27FC236}">
                <a16:creationId xmlns:a16="http://schemas.microsoft.com/office/drawing/2014/main" id="{E6AA4CEA-5CA6-566E-58D5-503C144FB238}"/>
              </a:ext>
            </a:extLst>
          </p:cNvPr>
          <p:cNvSpPr/>
          <p:nvPr/>
        </p:nvSpPr>
        <p:spPr>
          <a:xfrm>
            <a:off x="11022015" y="3916377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58" name="Snip Single Corner Rectangle 57">
            <a:extLst>
              <a:ext uri="{FF2B5EF4-FFF2-40B4-BE49-F238E27FC236}">
                <a16:creationId xmlns:a16="http://schemas.microsoft.com/office/drawing/2014/main" id="{DE3EEF75-B7A5-3821-2E22-073A74CB3950}"/>
              </a:ext>
            </a:extLst>
          </p:cNvPr>
          <p:cNvSpPr/>
          <p:nvPr/>
        </p:nvSpPr>
        <p:spPr>
          <a:xfrm>
            <a:off x="10814422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65" name="Snip Single Corner Rectangle 64">
            <a:extLst>
              <a:ext uri="{FF2B5EF4-FFF2-40B4-BE49-F238E27FC236}">
                <a16:creationId xmlns:a16="http://schemas.microsoft.com/office/drawing/2014/main" id="{AC582FE5-33C9-E45C-5A15-FD83C4B0B76A}"/>
              </a:ext>
            </a:extLst>
          </p:cNvPr>
          <p:cNvSpPr/>
          <p:nvPr/>
        </p:nvSpPr>
        <p:spPr>
          <a:xfrm>
            <a:off x="10628823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66" name="Snip Single Corner Rectangle 65">
            <a:extLst>
              <a:ext uri="{FF2B5EF4-FFF2-40B4-BE49-F238E27FC236}">
                <a16:creationId xmlns:a16="http://schemas.microsoft.com/office/drawing/2014/main" id="{E0219ED4-4DF9-01F1-4332-2F959538F809}"/>
              </a:ext>
            </a:extLst>
          </p:cNvPr>
          <p:cNvSpPr/>
          <p:nvPr/>
        </p:nvSpPr>
        <p:spPr>
          <a:xfrm>
            <a:off x="10421230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67" name="Snip Single Corner Rectangle 66">
            <a:extLst>
              <a:ext uri="{FF2B5EF4-FFF2-40B4-BE49-F238E27FC236}">
                <a16:creationId xmlns:a16="http://schemas.microsoft.com/office/drawing/2014/main" id="{13E0D6CD-183D-A259-4E22-1988AA7810E6}"/>
              </a:ext>
            </a:extLst>
          </p:cNvPr>
          <p:cNvSpPr/>
          <p:nvPr/>
        </p:nvSpPr>
        <p:spPr>
          <a:xfrm>
            <a:off x="10246443" y="3916377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68" name="Snip Single Corner Rectangle 67">
            <a:extLst>
              <a:ext uri="{FF2B5EF4-FFF2-40B4-BE49-F238E27FC236}">
                <a16:creationId xmlns:a16="http://schemas.microsoft.com/office/drawing/2014/main" id="{3A0E24FF-1D7F-289B-B8CF-2C5A1FDA86D2}"/>
              </a:ext>
            </a:extLst>
          </p:cNvPr>
          <p:cNvSpPr/>
          <p:nvPr/>
        </p:nvSpPr>
        <p:spPr>
          <a:xfrm>
            <a:off x="10038850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69" name="Snip Single Corner Rectangle 68">
            <a:extLst>
              <a:ext uri="{FF2B5EF4-FFF2-40B4-BE49-F238E27FC236}">
                <a16:creationId xmlns:a16="http://schemas.microsoft.com/office/drawing/2014/main" id="{89DDDDC3-97A5-6553-6312-AA491C46B916}"/>
              </a:ext>
            </a:extLst>
          </p:cNvPr>
          <p:cNvSpPr/>
          <p:nvPr/>
        </p:nvSpPr>
        <p:spPr>
          <a:xfrm>
            <a:off x="9853251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70" name="Snip Single Corner Rectangle 69">
            <a:extLst>
              <a:ext uri="{FF2B5EF4-FFF2-40B4-BE49-F238E27FC236}">
                <a16:creationId xmlns:a16="http://schemas.microsoft.com/office/drawing/2014/main" id="{EA67819C-0B82-8C69-91FF-A5A780976562}"/>
              </a:ext>
            </a:extLst>
          </p:cNvPr>
          <p:cNvSpPr/>
          <p:nvPr/>
        </p:nvSpPr>
        <p:spPr>
          <a:xfrm>
            <a:off x="9645658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71" name="Snip Single Corner Rectangle 70">
            <a:extLst>
              <a:ext uri="{FF2B5EF4-FFF2-40B4-BE49-F238E27FC236}">
                <a16:creationId xmlns:a16="http://schemas.microsoft.com/office/drawing/2014/main" id="{9D26D049-4282-98A4-3601-5B61600228CD}"/>
              </a:ext>
            </a:extLst>
          </p:cNvPr>
          <p:cNvSpPr/>
          <p:nvPr/>
        </p:nvSpPr>
        <p:spPr>
          <a:xfrm>
            <a:off x="9468949" y="3916377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72" name="Snip Single Corner Rectangle 71">
            <a:extLst>
              <a:ext uri="{FF2B5EF4-FFF2-40B4-BE49-F238E27FC236}">
                <a16:creationId xmlns:a16="http://schemas.microsoft.com/office/drawing/2014/main" id="{1506B361-1A79-ED01-12E4-9D7C2DA6D2F8}"/>
              </a:ext>
            </a:extLst>
          </p:cNvPr>
          <p:cNvSpPr/>
          <p:nvPr/>
        </p:nvSpPr>
        <p:spPr>
          <a:xfrm>
            <a:off x="9261356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81" name="Snip Single Corner Rectangle 80">
            <a:extLst>
              <a:ext uri="{FF2B5EF4-FFF2-40B4-BE49-F238E27FC236}">
                <a16:creationId xmlns:a16="http://schemas.microsoft.com/office/drawing/2014/main" id="{641D1FC1-B034-BE8A-F528-A53BD5582049}"/>
              </a:ext>
            </a:extLst>
          </p:cNvPr>
          <p:cNvSpPr/>
          <p:nvPr/>
        </p:nvSpPr>
        <p:spPr>
          <a:xfrm>
            <a:off x="9075757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82" name="Snip Single Corner Rectangle 81">
            <a:extLst>
              <a:ext uri="{FF2B5EF4-FFF2-40B4-BE49-F238E27FC236}">
                <a16:creationId xmlns:a16="http://schemas.microsoft.com/office/drawing/2014/main" id="{044C0563-21B0-B259-1843-8C1F88E606D5}"/>
              </a:ext>
            </a:extLst>
          </p:cNvPr>
          <p:cNvSpPr/>
          <p:nvPr/>
        </p:nvSpPr>
        <p:spPr>
          <a:xfrm>
            <a:off x="8868164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83" name="Snip Single Corner Rectangle 82">
            <a:extLst>
              <a:ext uri="{FF2B5EF4-FFF2-40B4-BE49-F238E27FC236}">
                <a16:creationId xmlns:a16="http://schemas.microsoft.com/office/drawing/2014/main" id="{03366A1C-EDC9-E633-59D3-65B34156E742}"/>
              </a:ext>
            </a:extLst>
          </p:cNvPr>
          <p:cNvSpPr/>
          <p:nvPr/>
        </p:nvSpPr>
        <p:spPr>
          <a:xfrm>
            <a:off x="8693377" y="3916377"/>
            <a:ext cx="786384" cy="77724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84" name="Snip Single Corner Rectangle 83">
            <a:extLst>
              <a:ext uri="{FF2B5EF4-FFF2-40B4-BE49-F238E27FC236}">
                <a16:creationId xmlns:a16="http://schemas.microsoft.com/office/drawing/2014/main" id="{6B6AD3CC-655A-6C5E-8EF9-EEBA7785F69D}"/>
              </a:ext>
            </a:extLst>
          </p:cNvPr>
          <p:cNvSpPr/>
          <p:nvPr/>
        </p:nvSpPr>
        <p:spPr>
          <a:xfrm>
            <a:off x="8485784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85" name="Snip Single Corner Rectangle 84">
            <a:extLst>
              <a:ext uri="{FF2B5EF4-FFF2-40B4-BE49-F238E27FC236}">
                <a16:creationId xmlns:a16="http://schemas.microsoft.com/office/drawing/2014/main" id="{62F633D8-532C-3A7E-4293-4B9ADA144278}"/>
              </a:ext>
            </a:extLst>
          </p:cNvPr>
          <p:cNvSpPr/>
          <p:nvPr/>
        </p:nvSpPr>
        <p:spPr>
          <a:xfrm>
            <a:off x="8300185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  <p:sp>
        <p:nvSpPr>
          <p:cNvPr id="86" name="Snip Single Corner Rectangle 85">
            <a:extLst>
              <a:ext uri="{FF2B5EF4-FFF2-40B4-BE49-F238E27FC236}">
                <a16:creationId xmlns:a16="http://schemas.microsoft.com/office/drawing/2014/main" id="{2493825E-953E-A5D1-1E3F-9E10CD290D88}"/>
              </a:ext>
            </a:extLst>
          </p:cNvPr>
          <p:cNvSpPr/>
          <p:nvPr/>
        </p:nvSpPr>
        <p:spPr>
          <a:xfrm>
            <a:off x="8082201" y="3916377"/>
            <a:ext cx="786384" cy="777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7430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5" grpId="0" animBg="1"/>
      <p:bldP spid="36" grpId="0" animBg="1"/>
      <p:bldP spid="37" grpId="0" animBg="1"/>
      <p:bldP spid="38" grpId="0" animBg="1"/>
      <p:bldP spid="29" grpId="0" animBg="1"/>
      <p:bldP spid="30" grpId="0" animBg="1"/>
      <p:bldP spid="28" grpId="0" animBg="1"/>
      <p:bldP spid="5" grpId="0" animBg="1"/>
      <p:bldP spid="6" grpId="0" animBg="1"/>
      <p:bldP spid="32" grpId="0"/>
      <p:bldP spid="53" grpId="0"/>
      <p:bldP spid="27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6AA7-C14A-4C97-76E7-0CC5F488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CA8B-A6A3-3A1A-DA73-ED68E1E4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89913" cy="2762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Expand memory bandwidth; Find the right ratio!</a:t>
            </a:r>
          </a:p>
          <a:p>
            <a:pPr lvl="1"/>
            <a:r>
              <a:rPr lang="en-US" dirty="0"/>
              <a:t>Monitor</a:t>
            </a:r>
          </a:p>
          <a:p>
            <a:pPr lvl="1"/>
            <a:r>
              <a:rPr lang="en-US" dirty="0"/>
              <a:t>Estimator</a:t>
            </a:r>
          </a:p>
          <a:p>
            <a:pPr lvl="1"/>
            <a:r>
              <a:rPr lang="en-US" dirty="0"/>
              <a:t>Tuner</a:t>
            </a:r>
          </a:p>
          <a:p>
            <a:r>
              <a:rPr lang="en-US" dirty="0"/>
              <a:t>20% performance gain over full DRAM &amp; 50:50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7B46E06-D034-B0FF-B530-AB9B1D1D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16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A3A750-85A3-08BF-F492-867F9B87183A}"/>
              </a:ext>
            </a:extLst>
          </p:cNvPr>
          <p:cNvSpPr/>
          <p:nvPr/>
        </p:nvSpPr>
        <p:spPr>
          <a:xfrm>
            <a:off x="9352749" y="1312724"/>
            <a:ext cx="1435389" cy="1248873"/>
          </a:xfrm>
          <a:prstGeom prst="roundRect">
            <a:avLst/>
          </a:prstGeom>
          <a:solidFill>
            <a:srgbClr val="052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Monitor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6AC5DF-F138-5EF0-CEF1-38D4F3FBDA3D}"/>
              </a:ext>
            </a:extLst>
          </p:cNvPr>
          <p:cNvSpPr/>
          <p:nvPr/>
        </p:nvSpPr>
        <p:spPr>
          <a:xfrm>
            <a:off x="9352749" y="3572028"/>
            <a:ext cx="1435388" cy="1394120"/>
          </a:xfrm>
          <a:prstGeom prst="roundRect">
            <a:avLst/>
          </a:prstGeom>
          <a:solidFill>
            <a:srgbClr val="052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Estimator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53CBA7-D57F-DE07-039D-B51757C90087}"/>
              </a:ext>
            </a:extLst>
          </p:cNvPr>
          <p:cNvSpPr/>
          <p:nvPr/>
        </p:nvSpPr>
        <p:spPr>
          <a:xfrm>
            <a:off x="6573123" y="2547148"/>
            <a:ext cx="1583676" cy="1415199"/>
          </a:xfrm>
          <a:prstGeom prst="roundRect">
            <a:avLst/>
          </a:prstGeom>
          <a:solidFill>
            <a:srgbClr val="052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Tuner</a:t>
            </a:r>
          </a:p>
        </p:txBody>
      </p:sp>
      <p:pic>
        <p:nvPicPr>
          <p:cNvPr id="1028" name="Picture 4" descr="Deep learning - Free electronics icons">
            <a:extLst>
              <a:ext uri="{FF2B5EF4-FFF2-40B4-BE49-F238E27FC236}">
                <a16:creationId xmlns:a16="http://schemas.microsoft.com/office/drawing/2014/main" id="{FE8F1F54-D129-2E1D-45AB-B9EEC508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304" y="4012167"/>
            <a:ext cx="852277" cy="8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aph with a line and arrow&#10;&#10;Description automatically generated">
            <a:extLst>
              <a:ext uri="{FF2B5EF4-FFF2-40B4-BE49-F238E27FC236}">
                <a16:creationId xmlns:a16="http://schemas.microsoft.com/office/drawing/2014/main" id="{D40FCBFD-6499-405A-B7CD-6F9C60D21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230" y="2931997"/>
            <a:ext cx="1395462" cy="906009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52887826-F18C-02E1-AB7E-EB25EDBBA208}"/>
              </a:ext>
            </a:extLst>
          </p:cNvPr>
          <p:cNvSpPr/>
          <p:nvPr/>
        </p:nvSpPr>
        <p:spPr>
          <a:xfrm>
            <a:off x="9790937" y="2783538"/>
            <a:ext cx="559012" cy="587365"/>
          </a:xfrm>
          <a:prstGeom prst="downArrow">
            <a:avLst/>
          </a:prstGeom>
          <a:solidFill>
            <a:srgbClr val="33675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 panose="020B0403020202020204" pitchFamily="34" charset="0"/>
            </a:endParaRP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C376472F-10D9-C0D0-CEBF-E3B96255D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34" y="4588184"/>
            <a:ext cx="5559054" cy="21221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B96597-742D-39C3-C45D-DB4DDB89C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7572" y="1815263"/>
            <a:ext cx="585743" cy="585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C4FC2-D734-C997-1062-54D7DC4C6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229" y="9247146"/>
            <a:ext cx="6985000" cy="33020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142AF7A4-DA0C-2519-F14B-1474C1B30240}"/>
              </a:ext>
            </a:extLst>
          </p:cNvPr>
          <p:cNvSpPr/>
          <p:nvPr/>
        </p:nvSpPr>
        <p:spPr>
          <a:xfrm rot="14110884">
            <a:off x="8386786" y="2041208"/>
            <a:ext cx="559012" cy="587365"/>
          </a:xfrm>
          <a:prstGeom prst="downArrow">
            <a:avLst/>
          </a:prstGeom>
          <a:solidFill>
            <a:srgbClr val="33675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 panose="020B0403020202020204" pitchFamily="34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13D4A90-CA60-9FA8-0E5F-B729A086B328}"/>
              </a:ext>
            </a:extLst>
          </p:cNvPr>
          <p:cNvSpPr/>
          <p:nvPr/>
        </p:nvSpPr>
        <p:spPr>
          <a:xfrm rot="7346943">
            <a:off x="8383890" y="3674192"/>
            <a:ext cx="559012" cy="587365"/>
          </a:xfrm>
          <a:prstGeom prst="downArrow">
            <a:avLst/>
          </a:prstGeom>
          <a:solidFill>
            <a:srgbClr val="33675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 panose="020B0403020202020204" pitchFamily="34" charset="0"/>
            </a:endParaRP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58D1C765-6FE0-3FED-A0BB-97C2237BC85A}"/>
              </a:ext>
            </a:extLst>
          </p:cNvPr>
          <p:cNvSpPr/>
          <p:nvPr/>
        </p:nvSpPr>
        <p:spPr>
          <a:xfrm>
            <a:off x="7183387" y="4347196"/>
            <a:ext cx="1435388" cy="560347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Estimated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system state</a:t>
            </a:r>
          </a:p>
        </p:txBody>
      </p: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0C27662F-02E3-1A5A-336C-A95983EB2616}"/>
              </a:ext>
            </a:extLst>
          </p:cNvPr>
          <p:cNvSpPr/>
          <p:nvPr/>
        </p:nvSpPr>
        <p:spPr>
          <a:xfrm>
            <a:off x="10588808" y="2651081"/>
            <a:ext cx="1435388" cy="852277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Helvetica Light" panose="020B0403020202020204" pitchFamily="34" charset="0"/>
              </a:rPr>
              <a:t>IPC, L1_miss_latency, </a:t>
            </a:r>
            <a:r>
              <a:rPr lang="en-US" sz="1200" dirty="0" err="1">
                <a:latin typeface="Helvetica Light" panose="020B0403020202020204" pitchFamily="34" charset="0"/>
              </a:rPr>
              <a:t>DDR_latency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DED86E9A-EF5F-B9B9-828C-79D0F3E7BC3B}"/>
              </a:ext>
            </a:extLst>
          </p:cNvPr>
          <p:cNvSpPr/>
          <p:nvPr/>
        </p:nvSpPr>
        <p:spPr>
          <a:xfrm>
            <a:off x="7162379" y="1433640"/>
            <a:ext cx="1435388" cy="560347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Tuning direction</a:t>
            </a:r>
          </a:p>
        </p:txBody>
      </p:sp>
    </p:spTree>
    <p:extLst>
      <p:ext uri="{BB962C8B-B14F-4D97-AF65-F5344CB8AC3E}">
        <p14:creationId xmlns:p14="http://schemas.microsoft.com/office/powerpoint/2010/main" val="29034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6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F10B-BD0D-FED2-3662-D33ABF65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5944-AB51-2815-5E6D-CEC2667A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9873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3C78"/>
                </a:solidFill>
              </a:rPr>
              <a:t>CXL != NUMA</a:t>
            </a:r>
          </a:p>
          <a:p>
            <a:pPr lvl="1"/>
            <a:r>
              <a:rPr lang="en-US" dirty="0"/>
              <a:t>Design-depended performance</a:t>
            </a:r>
          </a:p>
          <a:p>
            <a:pPr lvl="1"/>
            <a:r>
              <a:rPr lang="en-US" dirty="0"/>
              <a:t>Better efficiency in some cases</a:t>
            </a:r>
          </a:p>
          <a:p>
            <a:pPr lvl="1"/>
            <a:r>
              <a:rPr lang="en-US" dirty="0"/>
              <a:t>Cache-coherence</a:t>
            </a:r>
          </a:p>
          <a:p>
            <a:r>
              <a:rPr lang="en-US" dirty="0"/>
              <a:t>CXL has huge potential!</a:t>
            </a:r>
          </a:p>
          <a:p>
            <a:pPr lvl="1"/>
            <a:r>
              <a:rPr lang="en-US" dirty="0"/>
              <a:t>Use it for the right app</a:t>
            </a:r>
          </a:p>
          <a:p>
            <a:pPr lvl="1"/>
            <a:r>
              <a:rPr lang="en-US" dirty="0"/>
              <a:t>Choose the right allocation ratio</a:t>
            </a:r>
          </a:p>
          <a:p>
            <a:r>
              <a:rPr lang="en-US" b="1" dirty="0"/>
              <a:t>Caption</a:t>
            </a:r>
          </a:p>
          <a:p>
            <a:pPr lvl="1"/>
            <a:r>
              <a:rPr lang="en-US" dirty="0"/>
              <a:t>Choose the right ratio for you : )</a:t>
            </a:r>
          </a:p>
          <a:p>
            <a:r>
              <a:rPr lang="en-US" b="1" dirty="0"/>
              <a:t>Both memo and Caption are open-sourced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7085-8AF9-B95D-2352-15EA11A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2" descr="Compute Express Link (CXL) 3.0 Announced: Doubled Speeds and Flexible  Fabrics">
            <a:extLst>
              <a:ext uri="{FF2B5EF4-FFF2-40B4-BE49-F238E27FC236}">
                <a16:creationId xmlns:a16="http://schemas.microsoft.com/office/drawing/2014/main" id="{7AE12088-AC65-355A-C0D4-5308272E9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29308"/>
          <a:stretch/>
        </p:blipFill>
        <p:spPr bwMode="auto">
          <a:xfrm>
            <a:off x="6379309" y="1825625"/>
            <a:ext cx="54981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EDF9BA-CDDE-16A5-5199-70B2A23B5254}"/>
              </a:ext>
            </a:extLst>
          </p:cNvPr>
          <p:cNvSpPr txBox="1"/>
          <p:nvPr/>
        </p:nvSpPr>
        <p:spPr>
          <a:xfrm>
            <a:off x="6615387" y="5992297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  <a:hlinkClick r:id="rId4"/>
              </a:rPr>
              <a:t>https://github.com/ece-fast-lab/cxl_type3_tests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3242F6D-B673-A9D4-C4C5-E932C2BB1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892" y="3429000"/>
            <a:ext cx="2423401" cy="242340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87E0141-D083-D6FA-C756-96CEE58C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8" y="2283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E46DED-9766-E509-9B13-ACD1D7BE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6" y="2283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09368-8065-88AA-26B4-7B556B1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57" y="22831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F10B-BD0D-FED2-3662-D33ABF65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7085-8AF9-B95D-2352-15EA11A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28E497-E8CE-7C47-5799-A424B021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nip Single Corner Rectangle 63">
            <a:extLst>
              <a:ext uri="{FF2B5EF4-FFF2-40B4-BE49-F238E27FC236}">
                <a16:creationId xmlns:a16="http://schemas.microsoft.com/office/drawing/2014/main" id="{75DC3147-56A7-A920-435B-BFECEFB58974}"/>
              </a:ext>
            </a:extLst>
          </p:cNvPr>
          <p:cNvSpPr/>
          <p:nvPr/>
        </p:nvSpPr>
        <p:spPr>
          <a:xfrm>
            <a:off x="10080417" y="5774142"/>
            <a:ext cx="704088" cy="60350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5" name="Snip Single Corner Rectangle 64">
            <a:extLst>
              <a:ext uri="{FF2B5EF4-FFF2-40B4-BE49-F238E27FC236}">
                <a16:creationId xmlns:a16="http://schemas.microsoft.com/office/drawing/2014/main" id="{3703E861-6A6A-ED30-E080-530BF9DE7C4E}"/>
              </a:ext>
            </a:extLst>
          </p:cNvPr>
          <p:cNvSpPr/>
          <p:nvPr/>
        </p:nvSpPr>
        <p:spPr>
          <a:xfrm>
            <a:off x="9921811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6" name="Snip Single Corner Rectangle 65">
            <a:extLst>
              <a:ext uri="{FF2B5EF4-FFF2-40B4-BE49-F238E27FC236}">
                <a16:creationId xmlns:a16="http://schemas.microsoft.com/office/drawing/2014/main" id="{2F54C6F5-B250-560D-D193-ADA81484AB76}"/>
              </a:ext>
            </a:extLst>
          </p:cNvPr>
          <p:cNvSpPr/>
          <p:nvPr/>
        </p:nvSpPr>
        <p:spPr>
          <a:xfrm>
            <a:off x="9752541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7" name="Snip Single Corner Rectangle 66">
            <a:extLst>
              <a:ext uri="{FF2B5EF4-FFF2-40B4-BE49-F238E27FC236}">
                <a16:creationId xmlns:a16="http://schemas.microsoft.com/office/drawing/2014/main" id="{310AD197-DCB7-BC6D-3664-53FDA7B863B6}"/>
              </a:ext>
            </a:extLst>
          </p:cNvPr>
          <p:cNvSpPr/>
          <p:nvPr/>
        </p:nvSpPr>
        <p:spPr>
          <a:xfrm>
            <a:off x="9599873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8" name="Snip Single Corner Rectangle 67">
            <a:extLst>
              <a:ext uri="{FF2B5EF4-FFF2-40B4-BE49-F238E27FC236}">
                <a16:creationId xmlns:a16="http://schemas.microsoft.com/office/drawing/2014/main" id="{80701EFC-1F8C-9122-DAF9-2542F75ED252}"/>
              </a:ext>
            </a:extLst>
          </p:cNvPr>
          <p:cNvSpPr/>
          <p:nvPr/>
        </p:nvSpPr>
        <p:spPr>
          <a:xfrm>
            <a:off x="9461234" y="5774142"/>
            <a:ext cx="704088" cy="60350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9" name="Snip Single Corner Rectangle 68">
            <a:extLst>
              <a:ext uri="{FF2B5EF4-FFF2-40B4-BE49-F238E27FC236}">
                <a16:creationId xmlns:a16="http://schemas.microsoft.com/office/drawing/2014/main" id="{B778A080-AF8C-974C-3142-2CC494661F39}"/>
              </a:ext>
            </a:extLst>
          </p:cNvPr>
          <p:cNvSpPr/>
          <p:nvPr/>
        </p:nvSpPr>
        <p:spPr>
          <a:xfrm>
            <a:off x="9302628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70" name="Snip Single Corner Rectangle 69">
            <a:extLst>
              <a:ext uri="{FF2B5EF4-FFF2-40B4-BE49-F238E27FC236}">
                <a16:creationId xmlns:a16="http://schemas.microsoft.com/office/drawing/2014/main" id="{5BA0C549-DC2B-235A-627D-80748613E78F}"/>
              </a:ext>
            </a:extLst>
          </p:cNvPr>
          <p:cNvSpPr/>
          <p:nvPr/>
        </p:nvSpPr>
        <p:spPr>
          <a:xfrm>
            <a:off x="9133358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71" name="Snip Single Corner Rectangle 70">
            <a:extLst>
              <a:ext uri="{FF2B5EF4-FFF2-40B4-BE49-F238E27FC236}">
                <a16:creationId xmlns:a16="http://schemas.microsoft.com/office/drawing/2014/main" id="{338CE5A7-EE25-C22A-FEE1-33943D856512}"/>
              </a:ext>
            </a:extLst>
          </p:cNvPr>
          <p:cNvSpPr/>
          <p:nvPr/>
        </p:nvSpPr>
        <p:spPr>
          <a:xfrm>
            <a:off x="8980690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0" name="Snip Single Corner Rectangle 59">
            <a:extLst>
              <a:ext uri="{FF2B5EF4-FFF2-40B4-BE49-F238E27FC236}">
                <a16:creationId xmlns:a16="http://schemas.microsoft.com/office/drawing/2014/main" id="{4AAEF776-E9B1-50EE-2222-37688907A947}"/>
              </a:ext>
            </a:extLst>
          </p:cNvPr>
          <p:cNvSpPr/>
          <p:nvPr/>
        </p:nvSpPr>
        <p:spPr>
          <a:xfrm>
            <a:off x="8828583" y="5774142"/>
            <a:ext cx="704088" cy="60350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1" name="Snip Single Corner Rectangle 60">
            <a:extLst>
              <a:ext uri="{FF2B5EF4-FFF2-40B4-BE49-F238E27FC236}">
                <a16:creationId xmlns:a16="http://schemas.microsoft.com/office/drawing/2014/main" id="{402EED82-1C05-43FC-B152-C755097D80DD}"/>
              </a:ext>
            </a:extLst>
          </p:cNvPr>
          <p:cNvSpPr/>
          <p:nvPr/>
        </p:nvSpPr>
        <p:spPr>
          <a:xfrm>
            <a:off x="8669977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2" name="Snip Single Corner Rectangle 61">
            <a:extLst>
              <a:ext uri="{FF2B5EF4-FFF2-40B4-BE49-F238E27FC236}">
                <a16:creationId xmlns:a16="http://schemas.microsoft.com/office/drawing/2014/main" id="{E4A69A31-D67C-B938-8850-015457FC5E4A}"/>
              </a:ext>
            </a:extLst>
          </p:cNvPr>
          <p:cNvSpPr/>
          <p:nvPr/>
        </p:nvSpPr>
        <p:spPr>
          <a:xfrm>
            <a:off x="8500707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63" name="Snip Single Corner Rectangle 62">
            <a:extLst>
              <a:ext uri="{FF2B5EF4-FFF2-40B4-BE49-F238E27FC236}">
                <a16:creationId xmlns:a16="http://schemas.microsoft.com/office/drawing/2014/main" id="{8AC39BCE-4B97-BFC2-EB09-5D6F0897FC65}"/>
              </a:ext>
            </a:extLst>
          </p:cNvPr>
          <p:cNvSpPr/>
          <p:nvPr/>
        </p:nvSpPr>
        <p:spPr>
          <a:xfrm>
            <a:off x="8348039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AE8AD-1385-EC0F-53B1-7E2F5451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dirty="0"/>
              <a:t>TPP vs.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0B29-4478-FA0D-4720-AAC92E09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738256" cy="4667251"/>
          </a:xfrm>
        </p:spPr>
        <p:txBody>
          <a:bodyPr>
            <a:normAutofit/>
          </a:bodyPr>
          <a:lstStyle/>
          <a:p>
            <a:r>
              <a:rPr lang="en-US" dirty="0"/>
              <a:t>Page migration (TPP)</a:t>
            </a:r>
          </a:p>
          <a:p>
            <a:pPr lvl="1"/>
            <a:r>
              <a:rPr lang="en-US" dirty="0"/>
              <a:t>Migrate far memory to close memory</a:t>
            </a:r>
          </a:p>
          <a:p>
            <a:pPr lvl="1"/>
            <a:r>
              <a:rPr lang="en-US" dirty="0"/>
              <a:t>Aim for higher fast-tier locality</a:t>
            </a:r>
          </a:p>
          <a:p>
            <a:pPr lvl="1"/>
            <a:r>
              <a:rPr lang="en-US" dirty="0"/>
              <a:t>Does not aim for throughput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Page allocation (Caption)</a:t>
            </a:r>
          </a:p>
          <a:p>
            <a:pPr lvl="1"/>
            <a:r>
              <a:rPr lang="en-US" dirty="0"/>
              <a:t>Interleave memory allocation to nodes</a:t>
            </a:r>
          </a:p>
          <a:p>
            <a:pPr lvl="1"/>
            <a:r>
              <a:rPr lang="en-US" dirty="0"/>
              <a:t>Aim to balance the memory bandwidth to the DDR and CXL link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Yield higher system memory bandwidth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681278-4529-9226-7F98-BFC280EE291C}"/>
              </a:ext>
            </a:extLst>
          </p:cNvPr>
          <p:cNvSpPr/>
          <p:nvPr/>
        </p:nvSpPr>
        <p:spPr>
          <a:xfrm>
            <a:off x="7737809" y="1973221"/>
            <a:ext cx="1828800" cy="64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Mem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Node 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54B81B-564C-2CB8-9B67-40E45B335337}"/>
              </a:ext>
            </a:extLst>
          </p:cNvPr>
          <p:cNvSpPr/>
          <p:nvPr/>
        </p:nvSpPr>
        <p:spPr>
          <a:xfrm>
            <a:off x="9702431" y="1973221"/>
            <a:ext cx="1828800" cy="6400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Mem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Node 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59B7C2-7DD1-F031-725B-68D13D37FD71}"/>
              </a:ext>
            </a:extLst>
          </p:cNvPr>
          <p:cNvSpPr/>
          <p:nvPr/>
        </p:nvSpPr>
        <p:spPr>
          <a:xfrm>
            <a:off x="7737808" y="905422"/>
            <a:ext cx="1828800" cy="640080"/>
          </a:xfrm>
          <a:prstGeom prst="roundRect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Cores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Node 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1A80670-13B3-3D53-F075-2EE73E2EC5B0}"/>
              </a:ext>
            </a:extLst>
          </p:cNvPr>
          <p:cNvSpPr/>
          <p:nvPr/>
        </p:nvSpPr>
        <p:spPr>
          <a:xfrm flipV="1">
            <a:off x="8287537" y="1584370"/>
            <a:ext cx="729343" cy="335114"/>
          </a:xfrm>
          <a:prstGeom prst="downArrow">
            <a:avLst/>
          </a:prstGeom>
          <a:solidFill>
            <a:srgbClr val="5382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 Light" panose="020B0403020202020204" pitchFamily="34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07C84717-1BC4-FEC8-7654-F65F290FC726}"/>
              </a:ext>
            </a:extLst>
          </p:cNvPr>
          <p:cNvCxnSpPr>
            <a:stCxn id="6" idx="2"/>
            <a:endCxn id="5" idx="2"/>
          </p:cNvCxnSpPr>
          <p:nvPr/>
        </p:nvCxnSpPr>
        <p:spPr>
          <a:xfrm rot="5400000">
            <a:off x="9634520" y="1630990"/>
            <a:ext cx="12700" cy="1964622"/>
          </a:xfrm>
          <a:prstGeom prst="curvedConnector3">
            <a:avLst>
              <a:gd name="adj1" fmla="val 1800000"/>
            </a:avLst>
          </a:prstGeom>
          <a:ln w="57150">
            <a:solidFill>
              <a:srgbClr val="5382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0C34BFDC-A11B-7B6D-5778-415F6EFD4349}"/>
              </a:ext>
            </a:extLst>
          </p:cNvPr>
          <p:cNvSpPr/>
          <p:nvPr/>
        </p:nvSpPr>
        <p:spPr>
          <a:xfrm>
            <a:off x="9383500" y="3008502"/>
            <a:ext cx="700172" cy="604452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63D3C8AE-1E87-A47C-3020-9945F3F8E35B}"/>
              </a:ext>
            </a:extLst>
          </p:cNvPr>
          <p:cNvSpPr/>
          <p:nvPr/>
        </p:nvSpPr>
        <p:spPr>
          <a:xfrm>
            <a:off x="9290784" y="2930771"/>
            <a:ext cx="700172" cy="604452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A35D514-8676-513A-FD7B-4880B3618410}"/>
              </a:ext>
            </a:extLst>
          </p:cNvPr>
          <p:cNvSpPr/>
          <p:nvPr/>
        </p:nvSpPr>
        <p:spPr>
          <a:xfrm>
            <a:off x="7696200" y="5025663"/>
            <a:ext cx="1828800" cy="64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Mem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Node 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48CF99C-88AA-878D-1412-F45357EB5513}"/>
              </a:ext>
            </a:extLst>
          </p:cNvPr>
          <p:cNvSpPr/>
          <p:nvPr/>
        </p:nvSpPr>
        <p:spPr>
          <a:xfrm>
            <a:off x="9660822" y="5025663"/>
            <a:ext cx="1828800" cy="6400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Mem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Node 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F0EBDF-9217-6245-62E6-DDAB21966910}"/>
              </a:ext>
            </a:extLst>
          </p:cNvPr>
          <p:cNvSpPr/>
          <p:nvPr/>
        </p:nvSpPr>
        <p:spPr>
          <a:xfrm>
            <a:off x="7696199" y="3957864"/>
            <a:ext cx="1828800" cy="640080"/>
          </a:xfrm>
          <a:prstGeom prst="roundRect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Cores 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Node 0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9E4224E5-BDDA-54EB-CB63-0DFDE76CCC60}"/>
              </a:ext>
            </a:extLst>
          </p:cNvPr>
          <p:cNvSpPr/>
          <p:nvPr/>
        </p:nvSpPr>
        <p:spPr>
          <a:xfrm flipV="1">
            <a:off x="8245928" y="4636812"/>
            <a:ext cx="729343" cy="335114"/>
          </a:xfrm>
          <a:prstGeom prst="downArrow">
            <a:avLst/>
          </a:prstGeom>
          <a:solidFill>
            <a:srgbClr val="5382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 Light" panose="020B0403020202020204" pitchFamily="34" charset="0"/>
            </a:endParaRPr>
          </a:p>
        </p:txBody>
      </p:sp>
      <p:sp>
        <p:nvSpPr>
          <p:cNvPr id="38" name="Bent Arrow 37">
            <a:extLst>
              <a:ext uri="{FF2B5EF4-FFF2-40B4-BE49-F238E27FC236}">
                <a16:creationId xmlns:a16="http://schemas.microsoft.com/office/drawing/2014/main" id="{7D5FBFE5-2E8A-BC7E-B68C-B9BB3C62B37D}"/>
              </a:ext>
            </a:extLst>
          </p:cNvPr>
          <p:cNvSpPr/>
          <p:nvPr/>
        </p:nvSpPr>
        <p:spPr>
          <a:xfrm flipH="1">
            <a:off x="9595755" y="4026010"/>
            <a:ext cx="1164774" cy="980676"/>
          </a:xfrm>
          <a:prstGeom prst="bentArrow">
            <a:avLst/>
          </a:prstGeom>
          <a:solidFill>
            <a:srgbClr val="5382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 Light" panose="020B0403020202020204" pitchFamily="34" charset="0"/>
            </a:endParaRPr>
          </a:p>
        </p:txBody>
      </p:sp>
      <p:sp>
        <p:nvSpPr>
          <p:cNvPr id="56" name="Snip Single Corner Rectangle 55">
            <a:extLst>
              <a:ext uri="{FF2B5EF4-FFF2-40B4-BE49-F238E27FC236}">
                <a16:creationId xmlns:a16="http://schemas.microsoft.com/office/drawing/2014/main" id="{983F1C9D-8B8B-EEE2-A472-1E55E19E1A66}"/>
              </a:ext>
            </a:extLst>
          </p:cNvPr>
          <p:cNvSpPr/>
          <p:nvPr/>
        </p:nvSpPr>
        <p:spPr>
          <a:xfrm>
            <a:off x="8209400" y="5774142"/>
            <a:ext cx="704088" cy="60350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57" name="Snip Single Corner Rectangle 56">
            <a:extLst>
              <a:ext uri="{FF2B5EF4-FFF2-40B4-BE49-F238E27FC236}">
                <a16:creationId xmlns:a16="http://schemas.microsoft.com/office/drawing/2014/main" id="{9D37FC21-3DA7-3BC1-8D31-AA34ABD0F282}"/>
              </a:ext>
            </a:extLst>
          </p:cNvPr>
          <p:cNvSpPr/>
          <p:nvPr/>
        </p:nvSpPr>
        <p:spPr>
          <a:xfrm>
            <a:off x="8050794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58" name="Snip Single Corner Rectangle 57">
            <a:extLst>
              <a:ext uri="{FF2B5EF4-FFF2-40B4-BE49-F238E27FC236}">
                <a16:creationId xmlns:a16="http://schemas.microsoft.com/office/drawing/2014/main" id="{29FC750B-46A1-F792-B3F3-2A8DDDCCE539}"/>
              </a:ext>
            </a:extLst>
          </p:cNvPr>
          <p:cNvSpPr/>
          <p:nvPr/>
        </p:nvSpPr>
        <p:spPr>
          <a:xfrm>
            <a:off x="7881524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59" name="Snip Single Corner Rectangle 58">
            <a:extLst>
              <a:ext uri="{FF2B5EF4-FFF2-40B4-BE49-F238E27FC236}">
                <a16:creationId xmlns:a16="http://schemas.microsoft.com/office/drawing/2014/main" id="{08BD65E3-EB07-34A6-E449-D627CB4DB332}"/>
              </a:ext>
            </a:extLst>
          </p:cNvPr>
          <p:cNvSpPr/>
          <p:nvPr/>
        </p:nvSpPr>
        <p:spPr>
          <a:xfrm>
            <a:off x="7728856" y="5774142"/>
            <a:ext cx="704088" cy="60350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98398C-0189-49FC-C8C4-0560FE6A8F18}"/>
              </a:ext>
            </a:extLst>
          </p:cNvPr>
          <p:cNvSpPr txBox="1"/>
          <p:nvPr/>
        </p:nvSpPr>
        <p:spPr>
          <a:xfrm>
            <a:off x="9103812" y="466414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3:1 traffic</a:t>
            </a:r>
          </a:p>
        </p:txBody>
      </p: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F632C7A1-A068-2F77-7086-7436FEBF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F96766-07A2-D44A-904A-5BC77D01DB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6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597A-E961-D1CC-8986-23BDD7C1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(Compute </a:t>
            </a:r>
            <a:r>
              <a:rPr lang="en-US" dirty="0" err="1"/>
              <a:t>eXpress</a:t>
            </a:r>
            <a:r>
              <a:rPr lang="en-US" dirty="0"/>
              <a:t> Link)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A299-3B19-7475-2578-01561186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54361" cy="4351338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Introduced since 2019</a:t>
            </a:r>
          </a:p>
          <a:p>
            <a:r>
              <a:rPr lang="en-US" b="1" dirty="0">
                <a:latin typeface="Helvetica" pitchFamily="2" charset="0"/>
              </a:rPr>
              <a:t>Built on top of PCIe, but new features</a:t>
            </a:r>
          </a:p>
          <a:p>
            <a:pPr lvl="1"/>
            <a:r>
              <a:rPr lang="en-US" dirty="0" err="1">
                <a:latin typeface="Helvetica Light" panose="020B0403020202020204" pitchFamily="34" charset="0"/>
              </a:rPr>
              <a:t>CXL.cache</a:t>
            </a:r>
            <a:r>
              <a:rPr lang="en-US" dirty="0">
                <a:latin typeface="Helvetica Light" panose="020B0403020202020204" pitchFamily="34" charset="0"/>
              </a:rPr>
              <a:t> (cache coherence) </a:t>
            </a:r>
          </a:p>
          <a:p>
            <a:pPr lvl="1"/>
            <a:r>
              <a:rPr lang="en-US" dirty="0" err="1">
                <a:latin typeface="Helvetica Light" panose="020B0403020202020204" pitchFamily="34" charset="0"/>
              </a:rPr>
              <a:t>CXL.mem</a:t>
            </a:r>
            <a:r>
              <a:rPr lang="en-US" dirty="0">
                <a:latin typeface="Helvetica Light" panose="020B0403020202020204" pitchFamily="34" charset="0"/>
              </a:rPr>
              <a:t>   (memory expander)</a:t>
            </a:r>
          </a:p>
          <a:p>
            <a:r>
              <a:rPr lang="en-US" dirty="0"/>
              <a:t>The CXL Consortium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DD70-190A-6ABE-F15C-DE2A085A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9117" y="6752431"/>
            <a:ext cx="2743200" cy="365125"/>
          </a:xfrm>
        </p:spPr>
        <p:txBody>
          <a:bodyPr/>
          <a:lstStyle/>
          <a:p>
            <a:fld id="{2EF96766-07A2-D44A-904A-5BC77D01DB11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ompute Express Link (CXL) 3.0 Announced: Doubled Speeds and Flexible  Fabrics">
            <a:extLst>
              <a:ext uri="{FF2B5EF4-FFF2-40B4-BE49-F238E27FC236}">
                <a16:creationId xmlns:a16="http://schemas.microsoft.com/office/drawing/2014/main" id="{DDD07F65-5734-9165-C56F-87C362A86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29308"/>
          <a:stretch/>
        </p:blipFill>
        <p:spPr bwMode="auto">
          <a:xfrm>
            <a:off x="6392561" y="2766218"/>
            <a:ext cx="54981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7C267E7-D857-B75B-07C9-B6704186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" y="4503102"/>
            <a:ext cx="1751496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73ABF99-3E40-BBF3-FE58-AC999C7F8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22488" b="19347"/>
          <a:stretch/>
        </p:blipFill>
        <p:spPr bwMode="auto">
          <a:xfrm>
            <a:off x="805543" y="4728972"/>
            <a:ext cx="3268003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1467345-7421-4D94-802D-C8696F79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1" y="4967994"/>
            <a:ext cx="2507578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F374B9D-9A98-8126-D45E-6C4D4E3F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84" y="5254992"/>
            <a:ext cx="2035992" cy="10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7857E7B-9B58-973F-831F-8D884CF8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0" y="5789204"/>
            <a:ext cx="4400506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0491EB12-2328-1266-423E-F67D82F74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83" y="4591732"/>
            <a:ext cx="2456055" cy="9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F10C303-37AF-D78C-3C4D-29C6E4A4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23" y="4764811"/>
            <a:ext cx="2210423" cy="9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30F03CD4-AA35-6750-8F48-407C736D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88" y="4990044"/>
            <a:ext cx="1253908" cy="12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FDB7DF67-7A17-D3F4-D558-2C10B0F4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94" y="5165124"/>
            <a:ext cx="2326673" cy="9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7F5F9F5-85A1-5EF5-1200-8A2A1D69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58" y="5448212"/>
            <a:ext cx="2823173" cy="11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B56356A1-AB33-1B4E-A76B-03C523079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30578" r="13178" b="30902"/>
          <a:stretch/>
        </p:blipFill>
        <p:spPr bwMode="auto">
          <a:xfrm>
            <a:off x="7471189" y="4698244"/>
            <a:ext cx="3478171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46CAA424-C94E-5421-11CA-1A70AA900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17172" r="9531" b="10288"/>
          <a:stretch/>
        </p:blipFill>
        <p:spPr bwMode="auto">
          <a:xfrm>
            <a:off x="7797684" y="4924442"/>
            <a:ext cx="3388807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26DA2F7B-81EF-F637-6AD1-ED6F15A2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35" y="5205894"/>
            <a:ext cx="1501729" cy="11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96C382D5-4DAF-8E38-E35D-EFE52C31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92" y="5474523"/>
            <a:ext cx="3325908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8C2A91A4-2C13-A1C7-9638-6547D036A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21892" r="5430" b="21420"/>
          <a:stretch/>
        </p:blipFill>
        <p:spPr bwMode="auto">
          <a:xfrm>
            <a:off x="7193590" y="5994824"/>
            <a:ext cx="4664564" cy="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E8AD-1385-EC0F-53B1-7E2F5451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TPP vs.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0B29-4478-FA0D-4720-AAC92E09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10120312" cy="4667251"/>
          </a:xfrm>
        </p:spPr>
        <p:txBody>
          <a:bodyPr>
            <a:normAutofit/>
          </a:bodyPr>
          <a:lstStyle/>
          <a:p>
            <a:r>
              <a:rPr lang="en-US" dirty="0"/>
              <a:t>Page migration</a:t>
            </a:r>
          </a:p>
          <a:p>
            <a:pPr lvl="1"/>
            <a:r>
              <a:rPr lang="en-US" dirty="0"/>
              <a:t>Placement decision is made at runtime</a:t>
            </a:r>
          </a:p>
          <a:p>
            <a:pPr lvl="1"/>
            <a:r>
              <a:rPr lang="en-US" dirty="0"/>
              <a:t>Decision is based on </a:t>
            </a:r>
          </a:p>
          <a:p>
            <a:pPr lvl="2"/>
            <a:r>
              <a:rPr lang="en-US" dirty="0"/>
              <a:t>OS far memory detection (</a:t>
            </a:r>
            <a:r>
              <a:rPr lang="en-US" dirty="0" err="1"/>
              <a:t>numa</a:t>
            </a:r>
            <a:r>
              <a:rPr lang="en-US" dirty="0"/>
              <a:t> faults)</a:t>
            </a:r>
          </a:p>
          <a:p>
            <a:pPr lvl="2"/>
            <a:r>
              <a:rPr lang="en-US" dirty="0"/>
              <a:t>Access history (LRU / access frequency)</a:t>
            </a:r>
          </a:p>
          <a:p>
            <a:pPr lvl="1"/>
            <a:r>
              <a:rPr lang="en-US" dirty="0"/>
              <a:t>Migration &amp; detection overheads are not negligible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9BF89-04E5-103F-CF7C-664A4BB3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4963D27-96CD-A022-CCB0-859A27B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0519"/>
            <a:ext cx="4668253" cy="25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Rectangle 1147">
            <a:extLst>
              <a:ext uri="{FF2B5EF4-FFF2-40B4-BE49-F238E27FC236}">
                <a16:creationId xmlns:a16="http://schemas.microsoft.com/office/drawing/2014/main" id="{44C292BB-4237-A42D-EF5A-9D7C710B45DD}"/>
              </a:ext>
            </a:extLst>
          </p:cNvPr>
          <p:cNvSpPr/>
          <p:nvPr/>
        </p:nvSpPr>
        <p:spPr>
          <a:xfrm>
            <a:off x="6534549" y="3438390"/>
            <a:ext cx="3901350" cy="21405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latin typeface="Helvetica Light" panose="020B0403020202020204" pitchFamily="34" charset="0"/>
              </a:rPr>
              <a:t>CXL Type3 Device</a:t>
            </a:r>
          </a:p>
        </p:txBody>
      </p:sp>
      <p:sp>
        <p:nvSpPr>
          <p:cNvPr id="1147" name="Rectangle 1146">
            <a:extLst>
              <a:ext uri="{FF2B5EF4-FFF2-40B4-BE49-F238E27FC236}">
                <a16:creationId xmlns:a16="http://schemas.microsoft.com/office/drawing/2014/main" id="{C6F62956-340D-2B68-ECD3-AB2BC921A65E}"/>
              </a:ext>
            </a:extLst>
          </p:cNvPr>
          <p:cNvSpPr/>
          <p:nvPr/>
        </p:nvSpPr>
        <p:spPr>
          <a:xfrm>
            <a:off x="4491848" y="4201178"/>
            <a:ext cx="2415542" cy="558800"/>
          </a:xfrm>
          <a:prstGeom prst="rect">
            <a:avLst/>
          </a:prstGeom>
          <a:solidFill>
            <a:srgbClr val="A761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 panose="020B0403020202020204" pitchFamily="34" charset="0"/>
              </a:rPr>
              <a:t>PCIe link</a:t>
            </a:r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8C42A0A4-8F67-53CE-9912-A0972EA5E068}"/>
              </a:ext>
            </a:extLst>
          </p:cNvPr>
          <p:cNvSpPr/>
          <p:nvPr/>
        </p:nvSpPr>
        <p:spPr>
          <a:xfrm>
            <a:off x="6907391" y="3583643"/>
            <a:ext cx="1088699" cy="1828800"/>
          </a:xfrm>
          <a:prstGeom prst="rect">
            <a:avLst/>
          </a:prstGeom>
          <a:solidFill>
            <a:srgbClr val="009BCB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CXL </a:t>
            </a:r>
          </a:p>
          <a:p>
            <a:pPr algn="ctr"/>
            <a:r>
              <a:rPr lang="en-US" dirty="0">
                <a:latin typeface="Helvetica Light" panose="020B0403020202020204" pitchFamily="34" charset="0"/>
              </a:rPr>
              <a:t>Ctrl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597A-E961-D1CC-8986-23BDD7C1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CXL Type3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A299-3B19-7475-2578-01561186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5638" cy="4351338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Hardware native load-store</a:t>
            </a:r>
          </a:p>
          <a:p>
            <a:r>
              <a:rPr lang="en-US" dirty="0"/>
              <a:t>Software as a </a:t>
            </a:r>
            <a:r>
              <a:rPr lang="en-US" dirty="0">
                <a:ln w="0"/>
              </a:rPr>
              <a:t>CPU-less</a:t>
            </a:r>
            <a:r>
              <a:rPr lang="en-US" dirty="0"/>
              <a:t> NUMA node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DD70-190A-6ABE-F15C-DE2A085A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3</a:t>
            </a:fld>
            <a:endParaRPr lang="en-US"/>
          </a:p>
        </p:txBody>
      </p:sp>
      <p:cxnSp>
        <p:nvCxnSpPr>
          <p:cNvPr id="1105" name="Straight Connector 1104">
            <a:extLst>
              <a:ext uri="{FF2B5EF4-FFF2-40B4-BE49-F238E27FC236}">
                <a16:creationId xmlns:a16="http://schemas.microsoft.com/office/drawing/2014/main" id="{6C6793B4-1257-3AC2-F48D-7A75D1284624}"/>
              </a:ext>
            </a:extLst>
          </p:cNvPr>
          <p:cNvCxnSpPr/>
          <p:nvPr/>
        </p:nvCxnSpPr>
        <p:spPr>
          <a:xfrm flipV="1">
            <a:off x="4504381" y="4086564"/>
            <a:ext cx="403863" cy="33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Straight Connector 1105">
            <a:extLst>
              <a:ext uri="{FF2B5EF4-FFF2-40B4-BE49-F238E27FC236}">
                <a16:creationId xmlns:a16="http://schemas.microsoft.com/office/drawing/2014/main" id="{2ABF3850-E0DD-3E00-EC57-5D61E4EB5526}"/>
              </a:ext>
            </a:extLst>
          </p:cNvPr>
          <p:cNvCxnSpPr/>
          <p:nvPr/>
        </p:nvCxnSpPr>
        <p:spPr>
          <a:xfrm flipV="1">
            <a:off x="4504381" y="4928813"/>
            <a:ext cx="403863" cy="33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Straight Connector 1106">
            <a:extLst>
              <a:ext uri="{FF2B5EF4-FFF2-40B4-BE49-F238E27FC236}">
                <a16:creationId xmlns:a16="http://schemas.microsoft.com/office/drawing/2014/main" id="{6FDCFEFE-E378-F6E6-AE31-85354AFC21A2}"/>
              </a:ext>
            </a:extLst>
          </p:cNvPr>
          <p:cNvCxnSpPr/>
          <p:nvPr/>
        </p:nvCxnSpPr>
        <p:spPr>
          <a:xfrm flipV="1">
            <a:off x="2271717" y="4964215"/>
            <a:ext cx="403863" cy="33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Straight Connector 1107">
            <a:extLst>
              <a:ext uri="{FF2B5EF4-FFF2-40B4-BE49-F238E27FC236}">
                <a16:creationId xmlns:a16="http://schemas.microsoft.com/office/drawing/2014/main" id="{0601748C-7EC6-A795-276D-ECA399991C03}"/>
              </a:ext>
            </a:extLst>
          </p:cNvPr>
          <p:cNvCxnSpPr>
            <a:stCxn id="1115" idx="3"/>
          </p:cNvCxnSpPr>
          <p:nvPr/>
        </p:nvCxnSpPr>
        <p:spPr>
          <a:xfrm flipV="1">
            <a:off x="2271718" y="4075768"/>
            <a:ext cx="403863" cy="33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9FF3A7BB-7D11-2671-0979-1D24256B2CFD}"/>
              </a:ext>
            </a:extLst>
          </p:cNvPr>
          <p:cNvSpPr/>
          <p:nvPr/>
        </p:nvSpPr>
        <p:spPr>
          <a:xfrm>
            <a:off x="2675581" y="3583643"/>
            <a:ext cx="1828800" cy="182880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CPU</a:t>
            </a:r>
          </a:p>
        </p:txBody>
      </p:sp>
      <p:sp>
        <p:nvSpPr>
          <p:cNvPr id="1110" name="Rectangle 1109">
            <a:extLst>
              <a:ext uri="{FF2B5EF4-FFF2-40B4-BE49-F238E27FC236}">
                <a16:creationId xmlns:a16="http://schemas.microsoft.com/office/drawing/2014/main" id="{1135DA49-BDE2-DA78-A163-C72EB22FDB69}"/>
              </a:ext>
            </a:extLst>
          </p:cNvPr>
          <p:cNvSpPr/>
          <p:nvPr/>
        </p:nvSpPr>
        <p:spPr>
          <a:xfrm rot="16200000">
            <a:off x="1989780" y="4315163"/>
            <a:ext cx="1371600" cy="365760"/>
          </a:xfrm>
          <a:prstGeom prst="rect">
            <a:avLst/>
          </a:prstGeom>
          <a:solidFill>
            <a:srgbClr val="404040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Mem ctrl</a:t>
            </a:r>
          </a:p>
        </p:txBody>
      </p:sp>
      <p:sp>
        <p:nvSpPr>
          <p:cNvPr id="1111" name="Rectangle 1110">
            <a:extLst>
              <a:ext uri="{FF2B5EF4-FFF2-40B4-BE49-F238E27FC236}">
                <a16:creationId xmlns:a16="http://schemas.microsoft.com/office/drawing/2014/main" id="{593AF967-0366-EE2B-667B-65F6DE49DBD7}"/>
              </a:ext>
            </a:extLst>
          </p:cNvPr>
          <p:cNvSpPr/>
          <p:nvPr/>
        </p:nvSpPr>
        <p:spPr>
          <a:xfrm rot="5400000">
            <a:off x="3818581" y="4315163"/>
            <a:ext cx="1371600" cy="365760"/>
          </a:xfrm>
          <a:prstGeom prst="rect">
            <a:avLst/>
          </a:prstGeom>
          <a:solidFill>
            <a:srgbClr val="404040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Mem ctrl</a:t>
            </a:r>
          </a:p>
        </p:txBody>
      </p:sp>
      <p:sp>
        <p:nvSpPr>
          <p:cNvPr id="1112" name="Rectangle 1111">
            <a:extLst>
              <a:ext uri="{FF2B5EF4-FFF2-40B4-BE49-F238E27FC236}">
                <a16:creationId xmlns:a16="http://schemas.microsoft.com/office/drawing/2014/main" id="{0F8C1910-78A6-EC02-620F-8D352D8838BE}"/>
              </a:ext>
            </a:extLst>
          </p:cNvPr>
          <p:cNvSpPr/>
          <p:nvPr/>
        </p:nvSpPr>
        <p:spPr>
          <a:xfrm>
            <a:off x="838199" y="3812244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3" name="Rectangle 1112">
            <a:extLst>
              <a:ext uri="{FF2B5EF4-FFF2-40B4-BE49-F238E27FC236}">
                <a16:creationId xmlns:a16="http://schemas.microsoft.com/office/drawing/2014/main" id="{FD7DB6A5-0243-A672-8A10-6763697D8094}"/>
              </a:ext>
            </a:extLst>
          </p:cNvPr>
          <p:cNvSpPr/>
          <p:nvPr/>
        </p:nvSpPr>
        <p:spPr>
          <a:xfrm>
            <a:off x="838199" y="3812243"/>
            <a:ext cx="1371600" cy="365760"/>
          </a:xfrm>
          <a:prstGeom prst="rect">
            <a:avLst/>
          </a:prstGeom>
          <a:solidFill>
            <a:srgbClr val="53823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4" name="Rectangle 1113">
            <a:extLst>
              <a:ext uri="{FF2B5EF4-FFF2-40B4-BE49-F238E27FC236}">
                <a16:creationId xmlns:a16="http://schemas.microsoft.com/office/drawing/2014/main" id="{103EECE8-AA5B-8F3C-2F2B-C77F0818E1AD}"/>
              </a:ext>
            </a:extLst>
          </p:cNvPr>
          <p:cNvSpPr/>
          <p:nvPr/>
        </p:nvSpPr>
        <p:spPr>
          <a:xfrm>
            <a:off x="900118" y="3896222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5" name="Rectangle 1114">
            <a:extLst>
              <a:ext uri="{FF2B5EF4-FFF2-40B4-BE49-F238E27FC236}">
                <a16:creationId xmlns:a16="http://schemas.microsoft.com/office/drawing/2014/main" id="{207D3FB7-1DC7-54E2-251D-541BFE4302A0}"/>
              </a:ext>
            </a:extLst>
          </p:cNvPr>
          <p:cNvSpPr/>
          <p:nvPr/>
        </p:nvSpPr>
        <p:spPr>
          <a:xfrm>
            <a:off x="900118" y="3896221"/>
            <a:ext cx="1371600" cy="365760"/>
          </a:xfrm>
          <a:prstGeom prst="rect">
            <a:avLst/>
          </a:prstGeom>
          <a:solidFill>
            <a:srgbClr val="53823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id="{4696DF9F-DEFC-9DC4-8D5E-12C1B004917C}"/>
              </a:ext>
            </a:extLst>
          </p:cNvPr>
          <p:cNvSpPr/>
          <p:nvPr/>
        </p:nvSpPr>
        <p:spPr>
          <a:xfrm>
            <a:off x="838199" y="4645841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F8F2E529-B0E9-C807-D979-E57A923D7D6F}"/>
              </a:ext>
            </a:extLst>
          </p:cNvPr>
          <p:cNvSpPr/>
          <p:nvPr/>
        </p:nvSpPr>
        <p:spPr>
          <a:xfrm>
            <a:off x="838199" y="4645840"/>
            <a:ext cx="1371600" cy="365760"/>
          </a:xfrm>
          <a:prstGeom prst="rect">
            <a:avLst/>
          </a:prstGeom>
          <a:solidFill>
            <a:srgbClr val="53823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8" name="Rectangle 1117">
            <a:extLst>
              <a:ext uri="{FF2B5EF4-FFF2-40B4-BE49-F238E27FC236}">
                <a16:creationId xmlns:a16="http://schemas.microsoft.com/office/drawing/2014/main" id="{3E1401B4-2EE2-D896-0CE5-53B51C52912E}"/>
              </a:ext>
            </a:extLst>
          </p:cNvPr>
          <p:cNvSpPr/>
          <p:nvPr/>
        </p:nvSpPr>
        <p:spPr>
          <a:xfrm>
            <a:off x="900118" y="4729819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19" name="Rectangle 1118">
            <a:extLst>
              <a:ext uri="{FF2B5EF4-FFF2-40B4-BE49-F238E27FC236}">
                <a16:creationId xmlns:a16="http://schemas.microsoft.com/office/drawing/2014/main" id="{2741BFD6-99A4-5FDE-D384-53023C8F31FA}"/>
              </a:ext>
            </a:extLst>
          </p:cNvPr>
          <p:cNvSpPr/>
          <p:nvPr/>
        </p:nvSpPr>
        <p:spPr>
          <a:xfrm>
            <a:off x="900118" y="4729818"/>
            <a:ext cx="1371600" cy="365760"/>
          </a:xfrm>
          <a:prstGeom prst="rect">
            <a:avLst/>
          </a:prstGeom>
          <a:solidFill>
            <a:srgbClr val="53823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5570878F-E3A2-365E-9B16-128ACB79C67D}"/>
              </a:ext>
            </a:extLst>
          </p:cNvPr>
          <p:cNvSpPr/>
          <p:nvPr/>
        </p:nvSpPr>
        <p:spPr>
          <a:xfrm>
            <a:off x="4908244" y="3819707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D61E28E1-EDD3-EBEF-A5EE-20DA32BA2E2B}"/>
              </a:ext>
            </a:extLst>
          </p:cNvPr>
          <p:cNvSpPr/>
          <p:nvPr/>
        </p:nvSpPr>
        <p:spPr>
          <a:xfrm>
            <a:off x="4908244" y="3819706"/>
            <a:ext cx="13716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9246F785-595A-C72D-1AB2-44838653A032}"/>
              </a:ext>
            </a:extLst>
          </p:cNvPr>
          <p:cNvSpPr/>
          <p:nvPr/>
        </p:nvSpPr>
        <p:spPr>
          <a:xfrm>
            <a:off x="4970163" y="3903685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BA749512-BD46-DA52-F396-85510ADA1017}"/>
              </a:ext>
            </a:extLst>
          </p:cNvPr>
          <p:cNvSpPr/>
          <p:nvPr/>
        </p:nvSpPr>
        <p:spPr>
          <a:xfrm>
            <a:off x="4970163" y="3903684"/>
            <a:ext cx="13716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A57E60F8-67DE-4877-A020-0BF6A90C7ABA}"/>
              </a:ext>
            </a:extLst>
          </p:cNvPr>
          <p:cNvSpPr/>
          <p:nvPr/>
        </p:nvSpPr>
        <p:spPr>
          <a:xfrm>
            <a:off x="4908244" y="4653304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390357F8-D16A-2211-5A7A-F7E09C168428}"/>
              </a:ext>
            </a:extLst>
          </p:cNvPr>
          <p:cNvSpPr/>
          <p:nvPr/>
        </p:nvSpPr>
        <p:spPr>
          <a:xfrm>
            <a:off x="4908244" y="4653303"/>
            <a:ext cx="1371600" cy="365760"/>
          </a:xfrm>
          <a:prstGeom prst="rect">
            <a:avLst/>
          </a:prstGeom>
          <a:solidFill>
            <a:srgbClr val="53823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2BBC1126-1E8A-31AE-2E0A-81919525C4E3}"/>
              </a:ext>
            </a:extLst>
          </p:cNvPr>
          <p:cNvSpPr/>
          <p:nvPr/>
        </p:nvSpPr>
        <p:spPr>
          <a:xfrm>
            <a:off x="4970163" y="4737282"/>
            <a:ext cx="1371600" cy="457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27" name="Rectangle 1126">
            <a:extLst>
              <a:ext uri="{FF2B5EF4-FFF2-40B4-BE49-F238E27FC236}">
                <a16:creationId xmlns:a16="http://schemas.microsoft.com/office/drawing/2014/main" id="{BED92573-6D08-7399-AA97-A6BABB659032}"/>
              </a:ext>
            </a:extLst>
          </p:cNvPr>
          <p:cNvSpPr/>
          <p:nvPr/>
        </p:nvSpPr>
        <p:spPr>
          <a:xfrm>
            <a:off x="4970163" y="4737281"/>
            <a:ext cx="1371600" cy="365760"/>
          </a:xfrm>
          <a:prstGeom prst="rect">
            <a:avLst/>
          </a:prstGeom>
          <a:solidFill>
            <a:srgbClr val="53823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DIMM</a:t>
            </a:r>
          </a:p>
        </p:txBody>
      </p:sp>
      <p:sp>
        <p:nvSpPr>
          <p:cNvPr id="1146" name="Rectangle 1145">
            <a:extLst>
              <a:ext uri="{FF2B5EF4-FFF2-40B4-BE49-F238E27FC236}">
                <a16:creationId xmlns:a16="http://schemas.microsoft.com/office/drawing/2014/main" id="{E89D69C8-8241-1DE1-716A-05033BD47B07}"/>
              </a:ext>
            </a:extLst>
          </p:cNvPr>
          <p:cNvSpPr/>
          <p:nvPr/>
        </p:nvSpPr>
        <p:spPr>
          <a:xfrm rot="5400000">
            <a:off x="6211685" y="4325802"/>
            <a:ext cx="1371600" cy="36576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CXL / PCIe</a:t>
            </a:r>
          </a:p>
        </p:txBody>
      </p: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7FBE5A0A-B8BD-C589-0176-75D344925BEE}"/>
              </a:ext>
            </a:extLst>
          </p:cNvPr>
          <p:cNvSpPr/>
          <p:nvPr/>
        </p:nvSpPr>
        <p:spPr>
          <a:xfrm rot="5400000">
            <a:off x="3818581" y="4315163"/>
            <a:ext cx="1371600" cy="36576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CXL / PCIe</a:t>
            </a:r>
          </a:p>
        </p:txBody>
      </p:sp>
    </p:spTree>
    <p:extLst>
      <p:ext uri="{BB962C8B-B14F-4D97-AF65-F5344CB8AC3E}">
        <p14:creationId xmlns:p14="http://schemas.microsoft.com/office/powerpoint/2010/main" val="29912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28737 -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8737 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28737 2.96296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8737 3.33333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8737 -3.703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28737 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8737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8737 -4.44444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8737 -1.48148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28737 -2.96296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28737 0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7" grpId="0" animBg="1"/>
      <p:bldP spid="1145" grpId="0" animBg="1"/>
      <p:bldP spid="1109" grpId="0" animBg="1"/>
      <p:bldP spid="1110" grpId="0" animBg="1"/>
      <p:bldP spid="1111" grpId="0" animBg="1"/>
      <p:bldP spid="1111" grpId="1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0" grpId="1" animBg="1"/>
      <p:bldP spid="1121" grpId="0" animBg="1"/>
      <p:bldP spid="1121" grpId="1" animBg="1"/>
      <p:bldP spid="1122" grpId="0" animBg="1"/>
      <p:bldP spid="1122" grpId="1" animBg="1"/>
      <p:bldP spid="1123" grpId="0" animBg="1"/>
      <p:bldP spid="1123" grpId="1" animBg="1"/>
      <p:bldP spid="1124" grpId="0" animBg="1"/>
      <p:bldP spid="1124" grpId="1" animBg="1"/>
      <p:bldP spid="1125" grpId="0" animBg="1"/>
      <p:bldP spid="1125" grpId="1" animBg="1"/>
      <p:bldP spid="1126" grpId="0" animBg="1"/>
      <p:bldP spid="1126" grpId="1" animBg="1"/>
      <p:bldP spid="1127" grpId="0" animBg="1"/>
      <p:bldP spid="1127" grpId="1" animBg="1"/>
      <p:bldP spid="1146" grpId="0" animBg="1"/>
      <p:bldP spid="1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597A-E961-D1CC-8986-23BDD7C1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Type3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A299-3B19-7475-2578-01561186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54361" cy="4351338"/>
          </a:xfrm>
        </p:spPr>
        <p:txBody>
          <a:bodyPr/>
          <a:lstStyle/>
          <a:p>
            <a:r>
              <a:rPr lang="en-US" b="0" dirty="0">
                <a:latin typeface="Helvetica Light" panose="020B0403020202020204" pitchFamily="34" charset="0"/>
              </a:rPr>
              <a:t>Hardware native load-store</a:t>
            </a:r>
          </a:p>
          <a:p>
            <a:r>
              <a:rPr lang="en-US" b="0" dirty="0">
                <a:latin typeface="Helvetica Light" panose="020B0403020202020204" pitchFamily="34" charset="0"/>
              </a:rPr>
              <a:t>Software as a CPU-less NUMA node</a:t>
            </a:r>
          </a:p>
          <a:p>
            <a:r>
              <a:rPr lang="en-US" b="1" dirty="0">
                <a:latin typeface="Helvetica" pitchFamily="2" charset="0"/>
              </a:rPr>
              <a:t>CXL memory is emerging in the industry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E5CCF7-8255-69E1-AD44-16C8BB79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Compute Express Link (CXL) 3.0 Announced: Doubled Speeds and Flexible  Fabrics">
            <a:extLst>
              <a:ext uri="{FF2B5EF4-FFF2-40B4-BE49-F238E27FC236}">
                <a16:creationId xmlns:a16="http://schemas.microsoft.com/office/drawing/2014/main" id="{DDD07F65-5734-9165-C56F-87C362A86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29308"/>
          <a:stretch/>
        </p:blipFill>
        <p:spPr bwMode="auto">
          <a:xfrm>
            <a:off x="6392561" y="2766218"/>
            <a:ext cx="54981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set of CXL enable 128GB and 256GB CZ120 Memory Expansion modules">
            <a:extLst>
              <a:ext uri="{FF2B5EF4-FFF2-40B4-BE49-F238E27FC236}">
                <a16:creationId xmlns:a16="http://schemas.microsoft.com/office/drawing/2014/main" id="{2EF6C258-9922-960C-8FF2-50DDF4F72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5230"/>
          <a:stretch/>
        </p:blipFill>
        <p:spPr bwMode="auto">
          <a:xfrm>
            <a:off x="8353258" y="1867666"/>
            <a:ext cx="3584670" cy="3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D5F668D-FB5B-A8AB-2A55-00371366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38" y="2309504"/>
            <a:ext cx="4964241" cy="29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0007D-49C8-FCB1-25EE-A0D9AE0C2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17385" r="17545" b="17664"/>
          <a:stretch/>
        </p:blipFill>
        <p:spPr bwMode="auto">
          <a:xfrm>
            <a:off x="6199247" y="2928320"/>
            <a:ext cx="4410849" cy="29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ntel Agilex® 7 FPGA I-Series Development Kit (2x R-Tile and 1x...">
            <a:extLst>
              <a:ext uri="{FF2B5EF4-FFF2-40B4-BE49-F238E27FC236}">
                <a16:creationId xmlns:a16="http://schemas.microsoft.com/office/drawing/2014/main" id="{00695893-DCEB-86B5-B814-E92C75544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 b="12031"/>
          <a:stretch/>
        </p:blipFill>
        <p:spPr bwMode="auto">
          <a:xfrm>
            <a:off x="4629889" y="3898627"/>
            <a:ext cx="5486041" cy="23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597A-E961-D1CC-8986-23BDD7C1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Type3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A299-3B19-7475-2578-01561186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0" dirty="0">
                <a:latin typeface="Helvetica Light" panose="020B0403020202020204" pitchFamily="34" charset="0"/>
              </a:rPr>
              <a:t>Hardware native load-store</a:t>
            </a:r>
          </a:p>
          <a:p>
            <a:r>
              <a:rPr lang="en-US" b="0" dirty="0">
                <a:latin typeface="Helvetica Light" panose="020B0403020202020204" pitchFamily="34" charset="0"/>
              </a:rPr>
              <a:t>Software as a CPU-less NUMA node</a:t>
            </a:r>
          </a:p>
          <a:p>
            <a:r>
              <a:rPr lang="en-US" dirty="0">
                <a:latin typeface="Helvetica Light" panose="020B0403020202020204" pitchFamily="34" charset="0"/>
              </a:rPr>
              <a:t>CXL memory is </a:t>
            </a:r>
            <a:r>
              <a:rPr lang="en-US" altLang="zh-CN" dirty="0">
                <a:latin typeface="Helvetica Light" panose="020B0403020202020204" pitchFamily="34" charset="0"/>
              </a:rPr>
              <a:t>emerging</a:t>
            </a:r>
            <a:r>
              <a:rPr lang="en-US" dirty="0">
                <a:latin typeface="Helvetica Light" panose="020B0403020202020204" pitchFamily="34" charset="0"/>
              </a:rPr>
              <a:t> in the industry</a:t>
            </a:r>
          </a:p>
          <a:p>
            <a:r>
              <a:rPr lang="en-US" b="1" dirty="0">
                <a:latin typeface="Helvetica" pitchFamily="2" charset="0"/>
              </a:rPr>
              <a:t>And in the academia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A426B-96B3-8E04-9448-555D6503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ompute Express Link (CXL) 3.0 Announced: Doubled Speeds and Flexible  Fabrics">
            <a:extLst>
              <a:ext uri="{FF2B5EF4-FFF2-40B4-BE49-F238E27FC236}">
                <a16:creationId xmlns:a16="http://schemas.microsoft.com/office/drawing/2014/main" id="{DDD07F65-5734-9165-C56F-87C362A86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29308"/>
          <a:stretch/>
        </p:blipFill>
        <p:spPr bwMode="auto">
          <a:xfrm>
            <a:off x="6392561" y="2766218"/>
            <a:ext cx="54981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EE3C1845-ED50-0B79-969D-EBE2A65C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622" y="177237"/>
            <a:ext cx="6567375" cy="1387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2AD67-0309-778E-AA53-C7C041E68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622" y="1621647"/>
            <a:ext cx="6567377" cy="630927"/>
          </a:xfrm>
          <a:prstGeom prst="rect">
            <a:avLst/>
          </a:prstGeom>
        </p:spPr>
      </p:pic>
      <p:pic>
        <p:nvPicPr>
          <p:cNvPr id="11" name="Picture 10" descr="A close-up of a sign&#10;&#10;Description automatically generated">
            <a:extLst>
              <a:ext uri="{FF2B5EF4-FFF2-40B4-BE49-F238E27FC236}">
                <a16:creationId xmlns:a16="http://schemas.microsoft.com/office/drawing/2014/main" id="{BF9D99EB-C915-D654-058A-9ADEF70EF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485" y="2479737"/>
            <a:ext cx="5920022" cy="853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E88CB-84D9-DBD4-3C6B-816E7C4AC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868" y="4411129"/>
            <a:ext cx="6415689" cy="704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0CD45-46BD-A23E-4590-380393F36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145" y="5176075"/>
            <a:ext cx="6433131" cy="582766"/>
          </a:xfrm>
          <a:prstGeom prst="rect">
            <a:avLst/>
          </a:prstGeom>
        </p:spPr>
      </p:pic>
      <p:pic>
        <p:nvPicPr>
          <p:cNvPr id="17" name="Picture 1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65371250-88F2-BD2D-5C57-9D4B926F3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7676" y="3332917"/>
            <a:ext cx="6163831" cy="9265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72E104-9D81-9062-058A-EEA8AEE237D5}"/>
              </a:ext>
            </a:extLst>
          </p:cNvPr>
          <p:cNvSpPr/>
          <p:nvPr/>
        </p:nvSpPr>
        <p:spPr>
          <a:xfrm>
            <a:off x="1052086" y="4757876"/>
            <a:ext cx="10680949" cy="14191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However, most works were done with </a:t>
            </a:r>
          </a:p>
          <a:p>
            <a:pPr algn="ctr"/>
            <a:r>
              <a:rPr lang="en-US" sz="3600" b="1" i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emulated-CXL</a:t>
            </a:r>
            <a:r>
              <a:rPr lang="en-US" sz="36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Oblique" pitchFamily="2" charset="0"/>
              </a:rPr>
              <a:t> systems </a:t>
            </a:r>
          </a:p>
        </p:txBody>
      </p:sp>
    </p:spTree>
    <p:extLst>
      <p:ext uri="{BB962C8B-B14F-4D97-AF65-F5344CB8AC3E}">
        <p14:creationId xmlns:p14="http://schemas.microsoft.com/office/powerpoint/2010/main" val="13439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2B38-1483-1BF8-FB5A-A71F0EB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 Light" panose="020B0403020202020204" pitchFamily="34" charset="0"/>
              </a:rPr>
              <a:t>This work – </a:t>
            </a:r>
            <a:r>
              <a:rPr lang="en-US" sz="3600" b="1" dirty="0">
                <a:latin typeface="Helvetica" pitchFamily="2" charset="0"/>
              </a:rPr>
              <a:t>the first work</a:t>
            </a:r>
            <a:r>
              <a:rPr lang="en-US" sz="3600" dirty="0">
                <a:latin typeface="Helvetica Light" panose="020B0403020202020204" pitchFamily="34" charset="0"/>
              </a:rPr>
              <a:t> based on real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42FA-2134-E540-6D60-9EBEBA8C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itchFamily="2" charset="0"/>
              </a:rPr>
              <a:t>Understanding the intrinsic of CXL memory in real system</a:t>
            </a:r>
          </a:p>
          <a:p>
            <a:r>
              <a:rPr lang="en-US" b="1" dirty="0">
                <a:solidFill>
                  <a:srgbClr val="FF3C78"/>
                </a:solidFill>
                <a:latin typeface="Helvetica" pitchFamily="2" charset="0"/>
              </a:rPr>
              <a:t>CXL != NUMA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CXL can have a lower latency than NUMA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CXL can have a better transfer efficiency than NUMA</a:t>
            </a:r>
          </a:p>
          <a:p>
            <a:r>
              <a:rPr lang="en-US" b="1" dirty="0">
                <a:latin typeface="Helvetica" pitchFamily="2" charset="0"/>
              </a:rPr>
              <a:t>Using CXL well is not easy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Using it wrong can introduce access latency penalty </a:t>
            </a:r>
            <a:r>
              <a:rPr lang="en-US" dirty="0">
                <a:effectLst/>
                <a:latin typeface="Helvetica Light" panose="020B0403020202020204" pitchFamily="34" charset="0"/>
              </a:rPr>
              <a:t>❌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Using it right can bring significant performance gain </a:t>
            </a:r>
            <a:r>
              <a:rPr lang="en-US" dirty="0">
                <a:effectLst/>
                <a:latin typeface="Helvetica Light" panose="020B0403020202020204" pitchFamily="34" charset="0"/>
              </a:rPr>
              <a:t>✅</a:t>
            </a:r>
            <a:endParaRPr lang="en-US" dirty="0">
              <a:latin typeface="Helvetica Light" panose="020B0403020202020204" pitchFamily="34" charset="0"/>
            </a:endParaRPr>
          </a:p>
          <a:p>
            <a:r>
              <a:rPr lang="en-US" b="1" dirty="0">
                <a:latin typeface="Helvetica" pitchFamily="2" charset="0"/>
              </a:rPr>
              <a:t>CXL can be used as a bandwidth expander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Make the most efficient use out of CXL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0F73B-6601-B2F8-843A-3C60A06F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BBFD-F64D-53C2-F1D9-E106AFB4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With True CXL devices and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5E816-6284-26E9-539E-6E0F3A67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CA565-3BBB-D0B1-3C45-CEC0DA8768A5}"/>
              </a:ext>
            </a:extLst>
          </p:cNvPr>
          <p:cNvSpPr txBox="1"/>
          <p:nvPr/>
        </p:nvSpPr>
        <p:spPr>
          <a:xfrm>
            <a:off x="408678" y="5440702"/>
            <a:ext cx="439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Intel 4</a:t>
            </a:r>
            <a:r>
              <a:rPr lang="en-US" b="1" baseline="30000" dirty="0">
                <a:latin typeface="Helvetica" pitchFamily="2" charset="0"/>
              </a:rPr>
              <a:t>th</a:t>
            </a:r>
            <a:r>
              <a:rPr lang="en-US" b="1" dirty="0">
                <a:latin typeface="Helvetica" pitchFamily="2" charset="0"/>
              </a:rPr>
              <a:t> Gen. Xeon Scalable Processor</a:t>
            </a:r>
          </a:p>
          <a:p>
            <a:pPr algn="ctr"/>
            <a:r>
              <a:rPr lang="en-US" b="1" dirty="0">
                <a:latin typeface="Helvetica" pitchFamily="2" charset="0"/>
              </a:rPr>
              <a:t>(Codenamed Sapphire Rapids, SPR)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F1D7064-A615-79CA-2E3B-7633C9268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54457"/>
              </p:ext>
            </p:extLst>
          </p:nvPr>
        </p:nvGraphicFramePr>
        <p:xfrm>
          <a:off x="4804433" y="2575689"/>
          <a:ext cx="7127635" cy="198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27">
                  <a:extLst>
                    <a:ext uri="{9D8B030D-6E8A-4147-A177-3AD203B41FA5}">
                      <a16:colId xmlns:a16="http://schemas.microsoft.com/office/drawing/2014/main" val="796312097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761748185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3098369427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2064492542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1721852859"/>
                    </a:ext>
                  </a:extLst>
                </a:gridCol>
              </a:tblGrid>
              <a:tr h="389827"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DDR5-R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CXL-A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CXL-B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Helvetica" pitchFamily="2" charset="0"/>
                        </a:rPr>
                        <a:t>CXL-C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55299"/>
                  </a:ext>
                </a:extLst>
              </a:tr>
              <a:tr h="38982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CXL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15908"/>
                  </a:ext>
                </a:extLst>
              </a:tr>
              <a:tr h="60017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Memory 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623808"/>
                  </a:ext>
                </a:extLst>
              </a:tr>
              <a:tr h="60017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Memory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DDR4-2400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DDR4-3200 x1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5058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AA7589-0C50-5831-DB32-11E0BB0BD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23539"/>
              </p:ext>
            </p:extLst>
          </p:nvPr>
        </p:nvGraphicFramePr>
        <p:xfrm>
          <a:off x="4804433" y="2575689"/>
          <a:ext cx="5702108" cy="198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27">
                  <a:extLst>
                    <a:ext uri="{9D8B030D-6E8A-4147-A177-3AD203B41FA5}">
                      <a16:colId xmlns:a16="http://schemas.microsoft.com/office/drawing/2014/main" val="1401672912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1250010039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1953016734"/>
                    </a:ext>
                  </a:extLst>
                </a:gridCol>
                <a:gridCol w="1425527">
                  <a:extLst>
                    <a:ext uri="{9D8B030D-6E8A-4147-A177-3AD203B41FA5}">
                      <a16:colId xmlns:a16="http://schemas.microsoft.com/office/drawing/2014/main" val="3201223418"/>
                    </a:ext>
                  </a:extLst>
                </a:gridCol>
              </a:tblGrid>
              <a:tr h="389827"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CXL-A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CXL-B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Helvetica" pitchFamily="2" charset="0"/>
                        </a:rPr>
                        <a:t>CXL-C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44222"/>
                  </a:ext>
                </a:extLst>
              </a:tr>
              <a:tr h="38982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CXL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166769"/>
                  </a:ext>
                </a:extLst>
              </a:tr>
              <a:tr h="60017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Memory 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869916"/>
                  </a:ext>
                </a:extLst>
              </a:tr>
              <a:tr h="60017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Helvetica" pitchFamily="2" charset="0"/>
                        </a:rPr>
                        <a:t>Memory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DDR4-2400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Helvetica Light" panose="020B0403020202020204" pitchFamily="34" charset="0"/>
                        </a:rPr>
                        <a:t>DDR4-3200 x1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869493"/>
                  </a:ext>
                </a:extLst>
              </a:tr>
            </a:tbl>
          </a:graphicData>
        </a:graphic>
      </p:graphicFrame>
      <p:pic>
        <p:nvPicPr>
          <p:cNvPr id="9220" name="Picture 4" descr="Intel Officially Launches Sapphire Rapids with Built-in Acceleration">
            <a:extLst>
              <a:ext uri="{FF2B5EF4-FFF2-40B4-BE49-F238E27FC236}">
                <a16:creationId xmlns:a16="http://schemas.microsoft.com/office/drawing/2014/main" id="{94B71456-7D27-430B-F7C9-C3C77CA2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3" y="1690688"/>
            <a:ext cx="36520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2A64-1263-ADE9-019D-25EE8629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Micro-benchmarking </a:t>
            </a:r>
            <a:r>
              <a:rPr lang="en-US" dirty="0">
                <a:effectLst/>
                <a:latin typeface="Apple Color Emoji" pitchFamily="2" charset="0"/>
              </a:rPr>
              <a:t>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6465-1BF4-9B30-C75F-55C121DC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Intel MLC 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The de facto tool for testing memory systems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Latency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Throughput</a:t>
            </a:r>
          </a:p>
          <a:p>
            <a:pPr lvl="1"/>
            <a:r>
              <a:rPr lang="en-US" dirty="0">
                <a:latin typeface="Helvetica Light" panose="020B0403020202020204" pitchFamily="34" charset="0"/>
              </a:rPr>
              <a:t>More 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CB16-C326-46C6-E9FA-45BD2141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037DE-C9E1-460C-C2CC-5F0166C5F414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memo </a:t>
            </a:r>
            <a:r>
              <a:rPr lang="en-US" dirty="0">
                <a:effectLst/>
                <a:latin typeface="Apple Color Emoji" pitchFamily="2" charset="0"/>
              </a:rPr>
              <a:t>📝</a:t>
            </a:r>
            <a:endParaRPr lang="en-US" dirty="0"/>
          </a:p>
          <a:p>
            <a:pPr lvl="1"/>
            <a:r>
              <a:rPr lang="en-US" dirty="0"/>
              <a:t>House-made tool for fine-grain memory profiling</a:t>
            </a:r>
          </a:p>
          <a:p>
            <a:pPr lvl="2"/>
            <a:r>
              <a:rPr lang="en-US" dirty="0"/>
              <a:t>Written in C / x86 </a:t>
            </a:r>
            <a:r>
              <a:rPr lang="en-US" dirty="0" err="1"/>
              <a:t>asm</a:t>
            </a:r>
            <a:endParaRPr lang="en-US" dirty="0"/>
          </a:p>
          <a:p>
            <a:pPr lvl="2"/>
            <a:r>
              <a:rPr lang="en-US" dirty="0"/>
              <a:t>{</a:t>
            </a:r>
            <a:r>
              <a:rPr lang="en-US" dirty="0" err="1"/>
              <a:t>ld</a:t>
            </a:r>
            <a:r>
              <a:rPr lang="en-US" dirty="0"/>
              <a:t>, </a:t>
            </a:r>
            <a:r>
              <a:rPr lang="en-US" dirty="0" err="1"/>
              <a:t>nt-ld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, </a:t>
            </a:r>
            <a:r>
              <a:rPr lang="en-US" dirty="0" err="1"/>
              <a:t>nt-st</a:t>
            </a:r>
            <a:r>
              <a:rPr lang="en-US" dirty="0"/>
              <a:t>, movdir64B}</a:t>
            </a:r>
          </a:p>
          <a:p>
            <a:pPr lvl="1"/>
            <a:r>
              <a:rPr lang="en-US" dirty="0"/>
              <a:t>Latency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b="1" dirty="0">
                <a:latin typeface="Helvetica" pitchFamily="2" charset="0"/>
              </a:rPr>
              <a:t>Open-sourced</a:t>
            </a:r>
          </a:p>
        </p:txBody>
      </p:sp>
    </p:spTree>
    <p:extLst>
      <p:ext uri="{BB962C8B-B14F-4D97-AF65-F5344CB8AC3E}">
        <p14:creationId xmlns:p14="http://schemas.microsoft.com/office/powerpoint/2010/main" val="9955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2A64-1263-ADE9-019D-25EE8629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Micro-benchmarking </a:t>
            </a:r>
            <a:r>
              <a:rPr lang="en-US" dirty="0">
                <a:effectLst/>
                <a:latin typeface="Apple Color Emoji" pitchFamily="2" charset="0"/>
              </a:rPr>
              <a:t>🔍</a:t>
            </a:r>
            <a:r>
              <a:rPr lang="en-US" dirty="0">
                <a:effectLst/>
                <a:latin typeface="Helvetica Light" panose="020B0403020202020204" pitchFamily="34" charset="0"/>
              </a:rPr>
              <a:t> – Latency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5C250-0222-01F2-6903-B296B18B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766-07A2-D44A-904A-5BC77D01DB11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3CD347E-D7FE-25E1-0CD8-DCBE326E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31" y="1690688"/>
            <a:ext cx="6170138" cy="2535018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C126865-85C9-CFCF-7D64-F0439026E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653821"/>
              </p:ext>
            </p:extLst>
          </p:nvPr>
        </p:nvGraphicFramePr>
        <p:xfrm>
          <a:off x="5988676" y="4730243"/>
          <a:ext cx="6049889" cy="1513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661">
                  <a:extLst>
                    <a:ext uri="{9D8B030D-6E8A-4147-A177-3AD203B41FA5}">
                      <a16:colId xmlns:a16="http://schemas.microsoft.com/office/drawing/2014/main" val="796312097"/>
                    </a:ext>
                  </a:extLst>
                </a:gridCol>
                <a:gridCol w="1183294">
                  <a:extLst>
                    <a:ext uri="{9D8B030D-6E8A-4147-A177-3AD203B41FA5}">
                      <a16:colId xmlns:a16="http://schemas.microsoft.com/office/drawing/2014/main" val="2689406745"/>
                    </a:ext>
                  </a:extLst>
                </a:gridCol>
                <a:gridCol w="1209978">
                  <a:extLst>
                    <a:ext uri="{9D8B030D-6E8A-4147-A177-3AD203B41FA5}">
                      <a16:colId xmlns:a16="http://schemas.microsoft.com/office/drawing/2014/main" val="3098369427"/>
                    </a:ext>
                  </a:extLst>
                </a:gridCol>
                <a:gridCol w="1209978">
                  <a:extLst>
                    <a:ext uri="{9D8B030D-6E8A-4147-A177-3AD203B41FA5}">
                      <a16:colId xmlns:a16="http://schemas.microsoft.com/office/drawing/2014/main" val="2064492542"/>
                    </a:ext>
                  </a:extLst>
                </a:gridCol>
                <a:gridCol w="1209978">
                  <a:extLst>
                    <a:ext uri="{9D8B030D-6E8A-4147-A177-3AD203B41FA5}">
                      <a16:colId xmlns:a16="http://schemas.microsoft.com/office/drawing/2014/main" val="1721852859"/>
                    </a:ext>
                  </a:extLst>
                </a:gridCol>
              </a:tblGrid>
              <a:tr h="389827"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DDR5-R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CXL-A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CXL-B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Helvetica" pitchFamily="2" charset="0"/>
                        </a:rPr>
                        <a:t>CXL-C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55299"/>
                  </a:ext>
                </a:extLst>
              </a:tr>
              <a:tr h="3898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CXL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15908"/>
                  </a:ext>
                </a:extLst>
              </a:tr>
              <a:tr h="45910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Mem Ctrl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Hard 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Soft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6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" pitchFamily="2" charset="0"/>
                        </a:rPr>
                        <a:t>Mem Tech.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DDR5-4800 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DDR4-2400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DDR4-3200 x1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505854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6465-1BF4-9B30-C75F-55C121DC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0476" cy="4351338"/>
          </a:xfrm>
        </p:spPr>
        <p:txBody>
          <a:bodyPr/>
          <a:lstStyle/>
          <a:p>
            <a:r>
              <a:rPr lang="en-US" dirty="0"/>
              <a:t>CXL memory latency depends on the controller</a:t>
            </a:r>
          </a:p>
          <a:p>
            <a:pPr lvl="1"/>
            <a:r>
              <a:rPr lang="en-US" dirty="0"/>
              <a:t>Differ by 2 - 3x</a:t>
            </a:r>
          </a:p>
          <a:p>
            <a:r>
              <a:rPr lang="en-US" dirty="0"/>
              <a:t>CXL does not always have a higher latency than NUMA</a:t>
            </a:r>
          </a:p>
          <a:p>
            <a:pPr lvl="1"/>
            <a:r>
              <a:rPr lang="en-US" dirty="0"/>
              <a:t>Cache-coherence</a:t>
            </a:r>
          </a:p>
          <a:p>
            <a:pPr lvl="1"/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9601D02-372C-78E6-F8B6-3A4EE4594591}"/>
              </a:ext>
            </a:extLst>
          </p:cNvPr>
          <p:cNvSpPr/>
          <p:nvPr/>
        </p:nvSpPr>
        <p:spPr>
          <a:xfrm>
            <a:off x="6649275" y="2114688"/>
            <a:ext cx="5248017" cy="2335923"/>
          </a:xfrm>
          <a:custGeom>
            <a:avLst/>
            <a:gdLst>
              <a:gd name="connsiteX0" fmla="*/ 5083106 w 6170135"/>
              <a:gd name="connsiteY0" fmla="*/ 339718 h 2290580"/>
              <a:gd name="connsiteX1" fmla="*/ 5083106 w 6170135"/>
              <a:gd name="connsiteY1" fmla="*/ 2102441 h 2290580"/>
              <a:gd name="connsiteX2" fmla="*/ 5945470 w 6170135"/>
              <a:gd name="connsiteY2" fmla="*/ 2102441 h 2290580"/>
              <a:gd name="connsiteX3" fmla="*/ 5945470 w 6170135"/>
              <a:gd name="connsiteY3" fmla="*/ 339718 h 2290580"/>
              <a:gd name="connsiteX4" fmla="*/ 0 w 6170135"/>
              <a:gd name="connsiteY4" fmla="*/ 0 h 2290580"/>
              <a:gd name="connsiteX5" fmla="*/ 6170135 w 6170135"/>
              <a:gd name="connsiteY5" fmla="*/ 0 h 2290580"/>
              <a:gd name="connsiteX6" fmla="*/ 6170135 w 6170135"/>
              <a:gd name="connsiteY6" fmla="*/ 2290580 h 2290580"/>
              <a:gd name="connsiteX7" fmla="*/ 0 w 6170135"/>
              <a:gd name="connsiteY7" fmla="*/ 2290580 h 229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0135" h="2290580">
                <a:moveTo>
                  <a:pt x="5083106" y="339718"/>
                </a:moveTo>
                <a:lnTo>
                  <a:pt x="5083106" y="2102441"/>
                </a:lnTo>
                <a:lnTo>
                  <a:pt x="5945470" y="2102441"/>
                </a:lnTo>
                <a:lnTo>
                  <a:pt x="5945470" y="339718"/>
                </a:lnTo>
                <a:close/>
                <a:moveTo>
                  <a:pt x="0" y="0"/>
                </a:moveTo>
                <a:lnTo>
                  <a:pt x="6170135" y="0"/>
                </a:lnTo>
                <a:lnTo>
                  <a:pt x="6170135" y="2290580"/>
                </a:lnTo>
                <a:lnTo>
                  <a:pt x="0" y="229058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0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CXL-A &amp; CXL-B has lower latency than NUMA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AB460D7-85D7-0E4F-C6AA-1B0F8323E0FA}"/>
              </a:ext>
            </a:extLst>
          </p:cNvPr>
          <p:cNvSpPr/>
          <p:nvPr/>
        </p:nvSpPr>
        <p:spPr>
          <a:xfrm>
            <a:off x="6626593" y="2107256"/>
            <a:ext cx="5411972" cy="2105246"/>
          </a:xfrm>
          <a:custGeom>
            <a:avLst/>
            <a:gdLst>
              <a:gd name="connsiteX0" fmla="*/ 284570 w 5411972"/>
              <a:gd name="connsiteY0" fmla="*/ 29125 h 2105246"/>
              <a:gd name="connsiteX1" fmla="*/ 284570 w 5411972"/>
              <a:gd name="connsiteY1" fmla="*/ 2037433 h 2105246"/>
              <a:gd name="connsiteX2" fmla="*/ 954421 w 5411972"/>
              <a:gd name="connsiteY2" fmla="*/ 2037433 h 2105246"/>
              <a:gd name="connsiteX3" fmla="*/ 954421 w 5411972"/>
              <a:gd name="connsiteY3" fmla="*/ 29125 h 2105246"/>
              <a:gd name="connsiteX4" fmla="*/ 0 w 5411972"/>
              <a:gd name="connsiteY4" fmla="*/ 0 h 2105246"/>
              <a:gd name="connsiteX5" fmla="*/ 5411972 w 5411972"/>
              <a:gd name="connsiteY5" fmla="*/ 0 h 2105246"/>
              <a:gd name="connsiteX6" fmla="*/ 5411972 w 5411972"/>
              <a:gd name="connsiteY6" fmla="*/ 2105246 h 2105246"/>
              <a:gd name="connsiteX7" fmla="*/ 0 w 5411972"/>
              <a:gd name="connsiteY7" fmla="*/ 2105246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1972" h="2105246">
                <a:moveTo>
                  <a:pt x="284570" y="29125"/>
                </a:moveTo>
                <a:lnTo>
                  <a:pt x="284570" y="2037433"/>
                </a:lnTo>
                <a:lnTo>
                  <a:pt x="954421" y="2037433"/>
                </a:lnTo>
                <a:lnTo>
                  <a:pt x="954421" y="29125"/>
                </a:lnTo>
                <a:close/>
                <a:moveTo>
                  <a:pt x="0" y="0"/>
                </a:moveTo>
                <a:lnTo>
                  <a:pt x="5411972" y="0"/>
                </a:lnTo>
                <a:lnTo>
                  <a:pt x="5411972" y="2105246"/>
                </a:lnTo>
                <a:lnTo>
                  <a:pt x="0" y="2105246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0" tIns="45720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Hard IP + DDR5 = lower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Hard IP latency &lt; Soft IP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72766AD-A41E-A4F1-DA9D-CB1D61C5BA31}"/>
              </a:ext>
            </a:extLst>
          </p:cNvPr>
          <p:cNvSpPr/>
          <p:nvPr/>
        </p:nvSpPr>
        <p:spPr>
          <a:xfrm>
            <a:off x="5958457" y="4603125"/>
            <a:ext cx="6170134" cy="2030818"/>
          </a:xfrm>
          <a:custGeom>
            <a:avLst/>
            <a:gdLst>
              <a:gd name="connsiteX0" fmla="*/ 137543 w 6170134"/>
              <a:gd name="connsiteY0" fmla="*/ 136951 h 2030818"/>
              <a:gd name="connsiteX1" fmla="*/ 137543 w 6170134"/>
              <a:gd name="connsiteY1" fmla="*/ 1893868 h 2030818"/>
              <a:gd name="connsiteX2" fmla="*/ 1186622 w 6170134"/>
              <a:gd name="connsiteY2" fmla="*/ 1893868 h 2030818"/>
              <a:gd name="connsiteX3" fmla="*/ 1186622 w 6170134"/>
              <a:gd name="connsiteY3" fmla="*/ 136951 h 2030818"/>
              <a:gd name="connsiteX4" fmla="*/ 2536957 w 6170134"/>
              <a:gd name="connsiteY4" fmla="*/ 127118 h 2030818"/>
              <a:gd name="connsiteX5" fmla="*/ 2536957 w 6170134"/>
              <a:gd name="connsiteY5" fmla="*/ 1884035 h 2030818"/>
              <a:gd name="connsiteX6" fmla="*/ 5980647 w 6170134"/>
              <a:gd name="connsiteY6" fmla="*/ 1884035 h 2030818"/>
              <a:gd name="connsiteX7" fmla="*/ 5980647 w 6170134"/>
              <a:gd name="connsiteY7" fmla="*/ 127118 h 2030818"/>
              <a:gd name="connsiteX8" fmla="*/ 0 w 6170134"/>
              <a:gd name="connsiteY8" fmla="*/ 0 h 2030818"/>
              <a:gd name="connsiteX9" fmla="*/ 6170134 w 6170134"/>
              <a:gd name="connsiteY9" fmla="*/ 0 h 2030818"/>
              <a:gd name="connsiteX10" fmla="*/ 6170134 w 6170134"/>
              <a:gd name="connsiteY10" fmla="*/ 2030818 h 2030818"/>
              <a:gd name="connsiteX11" fmla="*/ 0 w 6170134"/>
              <a:gd name="connsiteY11" fmla="*/ 2030818 h 203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0134" h="2030818">
                <a:moveTo>
                  <a:pt x="137543" y="136951"/>
                </a:moveTo>
                <a:lnTo>
                  <a:pt x="137543" y="1893868"/>
                </a:lnTo>
                <a:lnTo>
                  <a:pt x="1186622" y="1893868"/>
                </a:lnTo>
                <a:lnTo>
                  <a:pt x="1186622" y="136951"/>
                </a:lnTo>
                <a:close/>
                <a:moveTo>
                  <a:pt x="2536957" y="127118"/>
                </a:moveTo>
                <a:lnTo>
                  <a:pt x="2536957" y="1884035"/>
                </a:lnTo>
                <a:lnTo>
                  <a:pt x="5980647" y="1884035"/>
                </a:lnTo>
                <a:lnTo>
                  <a:pt x="5980647" y="127118"/>
                </a:lnTo>
                <a:close/>
                <a:moveTo>
                  <a:pt x="0" y="0"/>
                </a:moveTo>
                <a:lnTo>
                  <a:pt x="6170134" y="0"/>
                </a:lnTo>
                <a:lnTo>
                  <a:pt x="6170134" y="2030818"/>
                </a:lnTo>
                <a:lnTo>
                  <a:pt x="0" y="2030818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E47CE-C30B-8B70-D572-13585A9F52DD}"/>
              </a:ext>
            </a:extLst>
          </p:cNvPr>
          <p:cNvSpPr/>
          <p:nvPr/>
        </p:nvSpPr>
        <p:spPr>
          <a:xfrm>
            <a:off x="6896100" y="2286000"/>
            <a:ext cx="631135" cy="165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0D51F-0409-A597-114F-FEC3BDF6DB18}"/>
              </a:ext>
            </a:extLst>
          </p:cNvPr>
          <p:cNvSpPr/>
          <p:nvPr/>
        </p:nvSpPr>
        <p:spPr>
          <a:xfrm>
            <a:off x="10898662" y="2286000"/>
            <a:ext cx="925038" cy="165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CC45F-3A06-3B29-BD5C-755787760C55}"/>
              </a:ext>
            </a:extLst>
          </p:cNvPr>
          <p:cNvSpPr/>
          <p:nvPr/>
        </p:nvSpPr>
        <p:spPr>
          <a:xfrm>
            <a:off x="8385885" y="4705350"/>
            <a:ext cx="3652680" cy="165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4" grpId="1" animBg="1"/>
      <p:bldP spid="29" grpId="0" animBg="1"/>
      <p:bldP spid="29" grpId="1" animBg="1"/>
      <p:bldP spid="7" grpId="2" animBg="1"/>
      <p:bldP spid="7" grpId="3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11980</TotalTime>
  <Words>3747</Words>
  <Application>Microsoft Macintosh PowerPoint</Application>
  <PresentationFormat>Widescreen</PresentationFormat>
  <Paragraphs>772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Apple Color Emoji</vt:lpstr>
      <vt:lpstr>Arial</vt:lpstr>
      <vt:lpstr>Calibri</vt:lpstr>
      <vt:lpstr>Helvetica</vt:lpstr>
      <vt:lpstr>Helvetica Light</vt:lpstr>
      <vt:lpstr>Helvetica Oblique</vt:lpstr>
      <vt:lpstr>Office Theme</vt:lpstr>
      <vt:lpstr>Demystifying CXL Memory with Genuine  CXL-Ready Systems and Devices</vt:lpstr>
      <vt:lpstr>CXL (Compute eXpress Link)</vt:lpstr>
      <vt:lpstr>CXL Type3</vt:lpstr>
      <vt:lpstr>CXL Type3</vt:lpstr>
      <vt:lpstr>CXL Type3</vt:lpstr>
      <vt:lpstr>This work – the first work based on real hardware</vt:lpstr>
      <vt:lpstr>With True CXL devices and systems</vt:lpstr>
      <vt:lpstr>Micro-benchmarking 🔍</vt:lpstr>
      <vt:lpstr>Micro-benchmarking 🔍 – Latency </vt:lpstr>
      <vt:lpstr>Micro-benchmarking 🔍 – Bandwidth </vt:lpstr>
      <vt:lpstr>Real-World Application</vt:lpstr>
      <vt:lpstr>Latency critical</vt:lpstr>
      <vt:lpstr>Throughput oriented</vt:lpstr>
      <vt:lpstr>Throughput oriented applications</vt:lpstr>
      <vt:lpstr>How to expand bandwidth? Interleaving!</vt:lpstr>
      <vt:lpstr>Caption</vt:lpstr>
      <vt:lpstr>Conclusion</vt:lpstr>
      <vt:lpstr>Back up </vt:lpstr>
      <vt:lpstr>TPP vs. Caption</vt:lpstr>
      <vt:lpstr>TPP vs. Caption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Sun, Simon</dc:creator>
  <cp:lastModifiedBy>Yuan, Yifan</cp:lastModifiedBy>
  <cp:revision>93</cp:revision>
  <dcterms:created xsi:type="dcterms:W3CDTF">2023-10-17T18:00:10Z</dcterms:created>
  <dcterms:modified xsi:type="dcterms:W3CDTF">2023-10-30T03:22:05Z</dcterms:modified>
</cp:coreProperties>
</file>