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1192" r:id="rId3"/>
    <p:sldId id="1193" r:id="rId4"/>
    <p:sldId id="1177" r:id="rId5"/>
    <p:sldId id="1194" r:id="rId6"/>
    <p:sldId id="1195" r:id="rId7"/>
    <p:sldId id="1191" r:id="rId8"/>
    <p:sldId id="1196" r:id="rId9"/>
    <p:sldId id="1180" r:id="rId10"/>
    <p:sldId id="1181" r:id="rId11"/>
    <p:sldId id="1182" r:id="rId12"/>
    <p:sldId id="1184" r:id="rId13"/>
    <p:sldId id="1183" r:id="rId14"/>
    <p:sldId id="1185" r:id="rId15"/>
    <p:sldId id="1197" r:id="rId16"/>
    <p:sldId id="1198" r:id="rId17"/>
    <p:sldId id="257" r:id="rId18"/>
    <p:sldId id="1205" r:id="rId19"/>
    <p:sldId id="258" r:id="rId20"/>
    <p:sldId id="259" r:id="rId21"/>
    <p:sldId id="262" r:id="rId22"/>
    <p:sldId id="1206" r:id="rId23"/>
    <p:sldId id="1199" r:id="rId24"/>
    <p:sldId id="1201" r:id="rId25"/>
    <p:sldId id="1200" r:id="rId26"/>
    <p:sldId id="1202" r:id="rId27"/>
    <p:sldId id="1203" r:id="rId28"/>
    <p:sldId id="1189" r:id="rId29"/>
    <p:sldId id="12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, Nam Sung" initials="KNS" lastIdx="1" clrIdx="0"/>
  <p:cmAuthor id="2" name="Kim, Nam Sung" initials="KNS [2]" lastIdx="1" clrIdx="1"/>
  <p:cmAuthor id="3" name="Kim, Nam Sung" initials="KNS [3]" lastIdx="1" clrIdx="2"/>
  <p:cmAuthor id="4" name="Kim, Nam Sung" initials="KNS [4]" lastIdx="1" clrIdx="3"/>
  <p:cmAuthor id="5" name="Kim, Nam Sung" initials="KNS [5]" lastIdx="1" clrIdx="4"/>
  <p:cmAuthor id="6" name="Mohammad Alian" initials="M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4C2"/>
    <a:srgbClr val="F65A11"/>
    <a:srgbClr val="FFD400"/>
    <a:srgbClr val="F0D400"/>
    <a:srgbClr val="C8D400"/>
    <a:srgbClr val="A0D400"/>
    <a:srgbClr val="B4D400"/>
    <a:srgbClr val="96D400"/>
    <a:srgbClr val="8CD400"/>
    <a:srgbClr val="80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0D29E-E52E-F644-AE5C-A2605BC49F2C}" v="1000" dt="2020-02-25T04:56:10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73605" autoAdjust="0"/>
  </p:normalViewPr>
  <p:slideViewPr>
    <p:cSldViewPr snapToGrid="0">
      <p:cViewPr varScale="1">
        <p:scale>
          <a:sx n="92" d="100"/>
          <a:sy n="92" d="100"/>
        </p:scale>
        <p:origin x="1336" y="184"/>
      </p:cViewPr>
      <p:guideLst>
        <p:guide orient="horz" pos="18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16C64-57EA-4047-A1A5-3191A254D367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CEC48-3B11-4E13-816F-74A75F878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10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9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4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25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8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58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62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5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38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8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9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65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80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55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6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41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2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67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67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24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93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63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8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1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0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2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EC48-3B11-4E13-816F-74A75F8783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3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3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1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430000" cy="914400"/>
          </a:xfrm>
        </p:spPr>
        <p:txBody>
          <a:bodyPr/>
          <a:lstStyle>
            <a:lvl1pPr>
              <a:defRPr b="1">
                <a:solidFill>
                  <a:srgbClr val="1234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39"/>
            <a:ext cx="11430000" cy="5029200"/>
          </a:xfrm>
        </p:spPr>
        <p:txBody>
          <a:bodyPr/>
          <a:lstStyle>
            <a:lvl2pPr marL="685800" indent="-228600">
              <a:spcBef>
                <a:spcPts val="600"/>
              </a:spcBef>
              <a:buFont typeface="Wingdings" charset="2"/>
              <a:buChar char="ü"/>
              <a:defRPr/>
            </a:lvl2pPr>
            <a:lvl3pPr marL="1143000" indent="-228600">
              <a:spcBef>
                <a:spcPts val="600"/>
              </a:spcBef>
              <a:buFont typeface="Courier New" charset="0"/>
              <a:buChar char="o"/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990" y="6482714"/>
            <a:ext cx="735983" cy="365125"/>
          </a:xfrm>
        </p:spPr>
        <p:txBody>
          <a:bodyPr/>
          <a:lstStyle>
            <a:lvl1pPr>
              <a:defRPr sz="1400" b="1"/>
            </a:lvl1pPr>
          </a:lstStyle>
          <a:p>
            <a:fld id="{8840A91F-A1B3-44C1-9FC1-670A91959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3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B7080F-147A-FF48-9DC1-465E5C3D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9937"/>
            <a:ext cx="735983" cy="365125"/>
          </a:xfrm>
        </p:spPr>
        <p:txBody>
          <a:bodyPr/>
          <a:lstStyle>
            <a:lvl1pPr>
              <a:defRPr sz="1400" b="1"/>
            </a:lvl1pPr>
          </a:lstStyle>
          <a:p>
            <a:fld id="{8840A91F-A1B3-44C1-9FC1-670A91959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3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9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7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6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7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A91F-A1B3-44C1-9FC1-670A9195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media10.m4a"/><Relationship Id="rId7" Type="http://schemas.openxmlformats.org/officeDocument/2006/relationships/image" Target="../media/image12.emf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11.m4a"/><Relationship Id="rId7" Type="http://schemas.openxmlformats.org/officeDocument/2006/relationships/image" Target="../media/image15.emf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4.em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media12.m4a"/><Relationship Id="rId7" Type="http://schemas.openxmlformats.org/officeDocument/2006/relationships/image" Target="../media/image18.emf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21.emf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0.em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23.emf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2.e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media2.m4a"/><Relationship Id="rId7" Type="http://schemas.openxmlformats.org/officeDocument/2006/relationships/image" Target="../media/image6.tif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2.m4a"/><Relationship Id="rId7" Type="http://schemas.openxmlformats.org/officeDocument/2006/relationships/image" Target="../media/image25.png"/><Relationship Id="rId2" Type="http://schemas.microsoft.com/office/2007/relationships/media" Target="../media/media22.m4a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4.png"/><Relationship Id="rId2" Type="http://schemas.microsoft.com/office/2007/relationships/media" Target="../media/media26.m4a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4.png"/><Relationship Id="rId2" Type="http://schemas.microsoft.com/office/2007/relationships/media" Target="../media/media27.m4a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hyperlink" Target="https://www.dropbox.com/s/5gjpqopu4nlrkx3/ddio-patch.patch?dl=0" TargetMode="Externa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tiff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798" y="470961"/>
            <a:ext cx="10558585" cy="2387600"/>
          </a:xfrm>
        </p:spPr>
        <p:txBody>
          <a:bodyPr>
            <a:normAutofit/>
          </a:bodyPr>
          <a:lstStyle/>
          <a:p>
            <a:br>
              <a:rPr lang="en-US" sz="4100" b="1" dirty="0">
                <a:latin typeface="Palatino Linotype" panose="02040502050505030304" pitchFamily="18" charset="0"/>
              </a:rPr>
            </a:br>
            <a:r>
              <a:rPr lang="en-US" sz="4100" b="1" dirty="0">
                <a:latin typeface="Palatino Linotype" panose="02040502050505030304" pitchFamily="18" charset="0"/>
              </a:rPr>
              <a:t>Data Direct I/O Characterization </a:t>
            </a:r>
            <a:br>
              <a:rPr lang="en-US" sz="4100" b="1" dirty="0">
                <a:latin typeface="Palatino Linotype" panose="02040502050505030304" pitchFamily="18" charset="0"/>
              </a:rPr>
            </a:br>
            <a:r>
              <a:rPr lang="en-US" sz="4100" b="1" dirty="0">
                <a:latin typeface="Palatino Linotype" panose="02040502050505030304" pitchFamily="18" charset="0"/>
              </a:rPr>
              <a:t>for Future I/O System Exploration </a:t>
            </a:r>
            <a:br>
              <a:rPr lang="en-US" sz="4400" dirty="0"/>
            </a:br>
            <a:endParaRPr lang="en-US" sz="4100" b="1" dirty="0">
              <a:latin typeface="Palatino Linotype" panose="0204050205050503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101" y="3297810"/>
            <a:ext cx="9745980" cy="22368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u="sng" dirty="0">
                <a:latin typeface="Palatino Linotype" pitchFamily="18" charset="0"/>
              </a:rPr>
              <a:t>Mohammad Alian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Yifan</a:t>
            </a:r>
            <a:r>
              <a:rPr lang="en-US" dirty="0">
                <a:latin typeface="Palatino Linotype" pitchFamily="18" charset="0"/>
              </a:rPr>
              <a:t> Yuan, </a:t>
            </a:r>
            <a:r>
              <a:rPr lang="en-US" dirty="0" err="1">
                <a:latin typeface="Palatino Linotype" pitchFamily="18" charset="0"/>
              </a:rPr>
              <a:t>Jie</a:t>
            </a:r>
            <a:r>
              <a:rPr lang="en-US" dirty="0">
                <a:latin typeface="Palatino Linotype" pitchFamily="18" charset="0"/>
              </a:rPr>
              <a:t> Zhang, 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Ren Wang, </a:t>
            </a:r>
            <a:r>
              <a:rPr lang="en-US" dirty="0" err="1">
                <a:latin typeface="Palatino Linotype" pitchFamily="18" charset="0"/>
              </a:rPr>
              <a:t>Myoungsoo</a:t>
            </a:r>
            <a:r>
              <a:rPr lang="en-US" dirty="0">
                <a:latin typeface="Palatino Linotype" pitchFamily="18" charset="0"/>
              </a:rPr>
              <a:t> Jung, Nam Sung Kim</a:t>
            </a:r>
            <a:endParaRPr lang="en-US" altLang="zh-CN" baseline="30000" dirty="0">
              <a:latin typeface="Palatino Linotype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baseline="30000" dirty="0">
              <a:latin typeface="Palatino Linotype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52426" y="6486976"/>
            <a:ext cx="2743200" cy="365125"/>
          </a:xfrm>
        </p:spPr>
        <p:txBody>
          <a:bodyPr/>
          <a:lstStyle/>
          <a:p>
            <a:fld id="{8840A91F-A1B3-44C1-9FC1-670A91959705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4B57066-E2E1-904C-BF6D-E7DB60F91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99" y="5534705"/>
            <a:ext cx="5897381" cy="95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6DBFD-FD5F-5D4B-9D53-D2A1944F6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15" y="5564398"/>
            <a:ext cx="2417428" cy="114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2FD31-525B-004E-9858-2A1327BBE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5292" y="5672011"/>
            <a:ext cx="1416091" cy="93379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E7FCB9-C48D-FD46-8B1F-D4FFE7206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4"/>
    </mc:Choice>
    <mc:Fallback xmlns="">
      <p:transition spd="slow" advTm="2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SSD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9C0292-55C8-2F43-92E6-0BB9F1B45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60" y="1530547"/>
            <a:ext cx="7607020" cy="44045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25F6C-C0AF-C344-A141-6E7F685BE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3" y="2545494"/>
            <a:ext cx="5052897" cy="2928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EA31C-874F-AD4F-9ABE-9DC3AE257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5494"/>
            <a:ext cx="5046360" cy="2928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6D8484-FE5E-354C-9084-1789A90B2ED3}"/>
              </a:ext>
            </a:extLst>
          </p:cNvPr>
          <p:cNvSpPr txBox="1"/>
          <p:nvPr/>
        </p:nvSpPr>
        <p:spPr>
          <a:xfrm>
            <a:off x="2252438" y="5235645"/>
            <a:ext cx="2244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Read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25D9A-F67A-D149-8B2E-79178C7A6863}"/>
              </a:ext>
            </a:extLst>
          </p:cNvPr>
          <p:cNvSpPr txBox="1"/>
          <p:nvPr/>
        </p:nvSpPr>
        <p:spPr>
          <a:xfrm>
            <a:off x="8052750" y="5214303"/>
            <a:ext cx="232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Write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8BF8F-B10A-EC4C-B6C9-576D29E98663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Memory bandwidth is not a bottleneck in SSD operations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6B2E34-1255-E34F-8794-440724CC3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2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00"/>
    </mc:Choice>
    <mc:Fallback xmlns="">
      <p:transition spd="slow" advTm="7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1E2104-EE11-3348-90FA-B292FEC7B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79" y="1224637"/>
            <a:ext cx="7607020" cy="44087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SSD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D8484-FE5E-354C-9084-1789A90B2ED3}"/>
              </a:ext>
            </a:extLst>
          </p:cNvPr>
          <p:cNvSpPr txBox="1"/>
          <p:nvPr/>
        </p:nvSpPr>
        <p:spPr>
          <a:xfrm>
            <a:off x="2252438" y="5235645"/>
            <a:ext cx="2244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Read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25D9A-F67A-D149-8B2E-79178C7A6863}"/>
              </a:ext>
            </a:extLst>
          </p:cNvPr>
          <p:cNvSpPr txBox="1"/>
          <p:nvPr/>
        </p:nvSpPr>
        <p:spPr>
          <a:xfrm>
            <a:off x="8052750" y="5214303"/>
            <a:ext cx="232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Write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88459-8A3C-FA4E-8B2A-1A191A0F9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35" y="2294134"/>
            <a:ext cx="5213350" cy="3021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0C416C-DDD1-A94D-ADBB-42688896A3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6" y="2300994"/>
            <a:ext cx="5206406" cy="3014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9B2149-D2D5-2040-B04C-8C7DA3ACA523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No LLC invalidation after DMA reads in modern Intel processors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181910-9F64-0340-AA69-F66AB52419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71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55"/>
    </mc:Choice>
    <mc:Fallback xmlns="">
      <p:transition spd="slow" advTm="5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Packet Reception (RX)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D8484-FE5E-354C-9084-1789A90B2ED3}"/>
              </a:ext>
            </a:extLst>
          </p:cNvPr>
          <p:cNvSpPr txBox="1"/>
          <p:nvPr/>
        </p:nvSpPr>
        <p:spPr>
          <a:xfrm>
            <a:off x="2252438" y="5235645"/>
            <a:ext cx="2244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Read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25D9A-F67A-D149-8B2E-79178C7A6863}"/>
              </a:ext>
            </a:extLst>
          </p:cNvPr>
          <p:cNvSpPr txBox="1"/>
          <p:nvPr/>
        </p:nvSpPr>
        <p:spPr>
          <a:xfrm>
            <a:off x="8052750" y="5214303"/>
            <a:ext cx="232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Write</a:t>
            </a: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935024-141B-AA4D-9DDD-AA798BF82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22" y="1344006"/>
            <a:ext cx="6202756" cy="416998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CD2AF-D12A-754E-87B3-933056DFF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3" y="2194560"/>
            <a:ext cx="4737040" cy="318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5D4C70-C6D6-0544-B693-1BF1A2258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19" y="2194560"/>
            <a:ext cx="4737039" cy="3184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F09301-972E-7A43-83E9-7980BB3BF15B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Memory bandwidth is not a bottleneck in high bandwidth networking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349087-C5D1-0B40-8BF3-A6B93A1EA2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3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4"/>
    </mc:Choice>
    <mc:Fallback xmlns="">
      <p:transition spd="slow" advTm="8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1"/>
      <p:bldP spid="16" grpId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Network Packet Transmission</a:t>
            </a:r>
            <a:r>
              <a:rPr lang="zh-CN" altLang="en-US" dirty="0"/>
              <a:t> </a:t>
            </a:r>
            <a:r>
              <a:rPr lang="en-US" altLang="zh-CN" dirty="0"/>
              <a:t>(TX)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D8484-FE5E-354C-9084-1789A90B2ED3}"/>
              </a:ext>
            </a:extLst>
          </p:cNvPr>
          <p:cNvSpPr txBox="1"/>
          <p:nvPr/>
        </p:nvSpPr>
        <p:spPr>
          <a:xfrm>
            <a:off x="2252438" y="5235645"/>
            <a:ext cx="2244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Read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25D9A-F67A-D149-8B2E-79178C7A6863}"/>
              </a:ext>
            </a:extLst>
          </p:cNvPr>
          <p:cNvSpPr txBox="1"/>
          <p:nvPr/>
        </p:nvSpPr>
        <p:spPr>
          <a:xfrm>
            <a:off x="8052750" y="5214303"/>
            <a:ext cx="232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Memory</a:t>
            </a:r>
            <a:r>
              <a:rPr lang="zh-CN" altLang="en-US" sz="2800" dirty="0"/>
              <a:t> </a:t>
            </a:r>
            <a:r>
              <a:rPr lang="en-US" altLang="zh-CN" sz="2800" dirty="0"/>
              <a:t>Write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ABEBF4-7700-EF40-BC06-9497C8048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98" y="2154803"/>
            <a:ext cx="4879458" cy="3280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716E6-5471-6D40-825D-2E5CAB607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4" y="2154803"/>
            <a:ext cx="4737039" cy="318461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E508CA-B935-461A-8281-FC4C57CAB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FC5504-34AF-284C-8F7D-42E5D002A0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6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0"/>
    </mc:Choice>
    <mc:Fallback xmlns="">
      <p:transition spd="slow" advTm="1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Co-running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DA5F8-F4CF-744B-99E2-B4129A8DD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71" y="1453930"/>
            <a:ext cx="7113292" cy="4782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48DA24-700A-4B4F-B060-4E953D0DB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56" y="1406898"/>
            <a:ext cx="7253207" cy="4876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64585F-7B16-E343-BCD0-A08C56222CF0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DDIO reduces memory contention in co-running </a:t>
            </a:r>
            <a:r>
              <a:rPr lang="en-US" sz="2400" dirty="0" err="1">
                <a:latin typeface="Helvetica" pitchFamily="2" charset="0"/>
              </a:rPr>
              <a:t>senarios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7F3AAB5-8792-B840-BD39-82DDAFBA790C}"/>
              </a:ext>
            </a:extLst>
          </p:cNvPr>
          <p:cNvSpPr/>
          <p:nvPr/>
        </p:nvSpPr>
        <p:spPr>
          <a:xfrm>
            <a:off x="3962979" y="1126671"/>
            <a:ext cx="4240117" cy="1296221"/>
          </a:xfrm>
          <a:prstGeom prst="wedgeRoundRectCallout">
            <a:avLst>
              <a:gd name="adj1" fmla="val -25431"/>
              <a:gd name="adj2" fmla="val 784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7.4% performance degradation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6195D2-A680-F54A-8EE2-C666BD7ECF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4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6"/>
    </mc:Choice>
    <mc:Fallback xmlns="">
      <p:transition spd="slow" advTm="6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817B-9F79-0849-80ED-4EBA7634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1234C2"/>
                </a:solidFill>
              </a:rPr>
              <a:t>Re-architecting</a:t>
            </a:r>
            <a:r>
              <a:rPr lang="zh-CN" altLang="en-US" dirty="0">
                <a:solidFill>
                  <a:srgbClr val="1234C2"/>
                </a:solidFill>
              </a:rPr>
              <a:t> </a:t>
            </a:r>
            <a:r>
              <a:rPr lang="en-US" altLang="zh-CN" dirty="0">
                <a:solidFill>
                  <a:srgbClr val="1234C2"/>
                </a:solidFill>
              </a:rPr>
              <a:t>gem5’s</a:t>
            </a:r>
            <a:r>
              <a:rPr lang="zh-CN" altLang="en-US" dirty="0">
                <a:solidFill>
                  <a:srgbClr val="1234C2"/>
                </a:solidFill>
              </a:rPr>
              <a:t> </a:t>
            </a:r>
            <a:r>
              <a:rPr lang="en-US" altLang="zh-CN" dirty="0">
                <a:solidFill>
                  <a:srgbClr val="1234C2"/>
                </a:solidFill>
              </a:rPr>
              <a:t>I/O</a:t>
            </a:r>
            <a:r>
              <a:rPr lang="zh-CN" altLang="en-US" dirty="0">
                <a:solidFill>
                  <a:srgbClr val="1234C2"/>
                </a:solidFill>
              </a:rPr>
              <a:t> </a:t>
            </a:r>
            <a:r>
              <a:rPr lang="en-US" altLang="zh-CN" dirty="0">
                <a:solidFill>
                  <a:srgbClr val="1234C2"/>
                </a:solidFill>
              </a:rPr>
              <a:t>Model</a:t>
            </a:r>
            <a:r>
              <a:rPr lang="zh-CN" altLang="en-US" dirty="0">
                <a:solidFill>
                  <a:srgbClr val="1234C2"/>
                </a:solidFill>
              </a:rPr>
              <a:t> </a:t>
            </a:r>
            <a:r>
              <a:rPr lang="en-US" altLang="zh-CN" dirty="0">
                <a:solidFill>
                  <a:srgbClr val="1234C2"/>
                </a:solidFill>
              </a:rPr>
              <a:t>with</a:t>
            </a:r>
            <a:r>
              <a:rPr lang="zh-CN" altLang="en-US" dirty="0">
                <a:solidFill>
                  <a:srgbClr val="1234C2"/>
                </a:solidFill>
              </a:rPr>
              <a:t> </a:t>
            </a:r>
            <a:r>
              <a:rPr lang="en-US" altLang="zh-CN" dirty="0">
                <a:solidFill>
                  <a:srgbClr val="1234C2"/>
                </a:solidFill>
              </a:rPr>
              <a:t>DDIO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A2E7C-434E-6840-B218-F5E153C77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7BCAB-7321-A34A-AC31-CFE89AC4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87A624-234F-794A-B799-AF6BEED36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7"/>
    </mc:Choice>
    <mc:Fallback xmlns="">
      <p:transition spd="slow" advTm="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DF02-0F6A-BE43-BBF3-E0EED34F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gem5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0D4FC-F587-3945-BEC3-8149EC57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state-of-the-art architectural simulator</a:t>
            </a:r>
          </a:p>
          <a:p>
            <a:pPr lvl="1"/>
            <a:r>
              <a:rPr lang="en-US" dirty="0"/>
              <a:t>“The gem5 Simulator: Version 20.0+,” </a:t>
            </a:r>
            <a:r>
              <a:rPr lang="en-US" dirty="0" err="1"/>
              <a:t>arXive</a:t>
            </a:r>
            <a:r>
              <a:rPr lang="en-US" dirty="0"/>
              <a:t> preprint</a:t>
            </a:r>
          </a:p>
          <a:p>
            <a:pPr lvl="1"/>
            <a:endParaRPr lang="en-US" dirty="0"/>
          </a:p>
          <a:p>
            <a:r>
              <a:rPr lang="en-US" dirty="0"/>
              <a:t>Comprehensive model library</a:t>
            </a:r>
          </a:p>
          <a:p>
            <a:pPr lvl="1"/>
            <a:r>
              <a:rPr lang="en-US" dirty="0"/>
              <a:t>Memory and I/O devices</a:t>
            </a:r>
          </a:p>
          <a:p>
            <a:pPr lvl="1"/>
            <a:r>
              <a:rPr lang="en-US" dirty="0"/>
              <a:t>Full OS, Web browsers</a:t>
            </a:r>
          </a:p>
          <a:p>
            <a:pPr lvl="1"/>
            <a:r>
              <a:rPr lang="en-US" dirty="0"/>
              <a:t>Clients and servers</a:t>
            </a:r>
            <a:endParaRPr lang="en-US" sz="600" dirty="0"/>
          </a:p>
          <a:p>
            <a:r>
              <a:rPr lang="en-US" dirty="0"/>
              <a:t>Not accurate I/O modeling</a:t>
            </a:r>
          </a:p>
          <a:p>
            <a:pPr lvl="1"/>
            <a:r>
              <a:rPr lang="en-US" dirty="0"/>
              <a:t>DDIO is not modeled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4BEE9-CD0B-5343-B731-1F597744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17AA4F-5B25-2B47-A9F5-D8E5C8CE5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3"/>
    </mc:Choice>
    <mc:Fallback xmlns="">
      <p:transition spd="slow" advTm="7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5CB9-4453-4E27-81DF-B5BC188E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gem5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19906-B5AC-4CE5-8F16-64CBA27C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9214" cy="4351338"/>
          </a:xfrm>
        </p:spPr>
        <p:txBody>
          <a:bodyPr>
            <a:normAutofit/>
          </a:bodyPr>
          <a:lstStyle/>
          <a:p>
            <a:r>
              <a:rPr lang="en-US" dirty="0"/>
              <a:t>Components:</a:t>
            </a:r>
          </a:p>
          <a:p>
            <a:pPr lvl="1"/>
            <a:r>
              <a:rPr lang="en-US" dirty="0" err="1"/>
              <a:t>IOBus</a:t>
            </a:r>
            <a:r>
              <a:rPr lang="en-US" dirty="0"/>
              <a:t>: noncoherent </a:t>
            </a:r>
            <a:r>
              <a:rPr lang="en-US" dirty="0" err="1"/>
              <a:t>xbar</a:t>
            </a:r>
            <a:endParaRPr lang="en-US" dirty="0"/>
          </a:p>
          <a:p>
            <a:pPr lvl="1"/>
            <a:r>
              <a:rPr lang="en-US" dirty="0" err="1"/>
              <a:t>MemBus</a:t>
            </a:r>
            <a:r>
              <a:rPr lang="en-US" dirty="0"/>
              <a:t>: coherent </a:t>
            </a:r>
            <a:r>
              <a:rPr lang="en-US" dirty="0" err="1"/>
              <a:t>xbar</a:t>
            </a:r>
            <a:endParaRPr lang="en-US" dirty="0"/>
          </a:p>
          <a:p>
            <a:pPr lvl="1"/>
            <a:r>
              <a:rPr lang="en-US" dirty="0"/>
              <a:t>IO$: small cache sitting between </a:t>
            </a:r>
            <a:r>
              <a:rPr lang="en-US" dirty="0" err="1"/>
              <a:t>IOBus</a:t>
            </a:r>
            <a:r>
              <a:rPr lang="en-US" dirty="0"/>
              <a:t> and </a:t>
            </a:r>
            <a:r>
              <a:rPr lang="en-US" dirty="0" err="1"/>
              <a:t>MemBus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0DA02-D5D6-461B-BA47-7616E725881A}"/>
              </a:ext>
            </a:extLst>
          </p:cNvPr>
          <p:cNvSpPr txBox="1"/>
          <p:nvPr/>
        </p:nvSpPr>
        <p:spPr>
          <a:xfrm>
            <a:off x="7076661" y="5223939"/>
            <a:ext cx="476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 </a:t>
            </a:r>
            <a:r>
              <a:rPr lang="en-US" dirty="0" err="1"/>
              <a:t>IOCache</a:t>
            </a:r>
            <a:r>
              <a:rPr lang="en-US" dirty="0"/>
              <a:t> (aka. IO$) is a small cache sitting between </a:t>
            </a:r>
            <a:r>
              <a:rPr lang="en-US" dirty="0" err="1"/>
              <a:t>IOBus</a:t>
            </a:r>
            <a:r>
              <a:rPr lang="en-US" dirty="0"/>
              <a:t> and </a:t>
            </a:r>
            <a:r>
              <a:rPr lang="en-US" dirty="0" err="1"/>
              <a:t>MemBus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0155589-66D1-E144-B27F-47A0A2529E6C}"/>
              </a:ext>
            </a:extLst>
          </p:cNvPr>
          <p:cNvGrpSpPr/>
          <p:nvPr/>
        </p:nvGrpSpPr>
        <p:grpSpPr>
          <a:xfrm>
            <a:off x="5917968" y="2845802"/>
            <a:ext cx="5841049" cy="2059504"/>
            <a:chOff x="5917968" y="2845802"/>
            <a:chExt cx="5841049" cy="20595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BD7643-215D-8F4D-8A0A-A783D1B667BA}"/>
                </a:ext>
              </a:extLst>
            </p:cNvPr>
            <p:cNvSpPr/>
            <p:nvPr/>
          </p:nvSpPr>
          <p:spPr>
            <a:xfrm>
              <a:off x="5917968" y="3776259"/>
              <a:ext cx="980661" cy="5253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Device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B6C807-B15D-0748-8425-3730C94F5090}"/>
                </a:ext>
              </a:extLst>
            </p:cNvPr>
            <p:cNvSpPr/>
            <p:nvPr/>
          </p:nvSpPr>
          <p:spPr>
            <a:xfrm>
              <a:off x="7418017" y="3360208"/>
              <a:ext cx="45719" cy="1545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228EBD-40F0-E040-81DC-606C41071D5D}"/>
                </a:ext>
              </a:extLst>
            </p:cNvPr>
            <p:cNvSpPr/>
            <p:nvPr/>
          </p:nvSpPr>
          <p:spPr>
            <a:xfrm>
              <a:off x="9014950" y="3353472"/>
              <a:ext cx="45719" cy="1545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10B724-212B-3E4E-A59A-786A885FE5CB}"/>
                </a:ext>
              </a:extLst>
            </p:cNvPr>
            <p:cNvSpPr/>
            <p:nvPr/>
          </p:nvSpPr>
          <p:spPr>
            <a:xfrm>
              <a:off x="7745384" y="3776259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IO$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8532C3-0BC9-DF47-BC7F-7CEEF5FA0AC8}"/>
                </a:ext>
              </a:extLst>
            </p:cNvPr>
            <p:cNvSpPr/>
            <p:nvPr/>
          </p:nvSpPr>
          <p:spPr>
            <a:xfrm>
              <a:off x="9451617" y="3350648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LLC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1E1BB3-9F1E-1942-B585-8485638D66B2}"/>
                </a:ext>
              </a:extLst>
            </p:cNvPr>
            <p:cNvSpPr/>
            <p:nvPr/>
          </p:nvSpPr>
          <p:spPr>
            <a:xfrm>
              <a:off x="9459212" y="4171043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57F3D9-7CEE-C442-ACBB-04EA473B2690}"/>
                </a:ext>
              </a:extLst>
            </p:cNvPr>
            <p:cNvSpPr/>
            <p:nvPr/>
          </p:nvSpPr>
          <p:spPr>
            <a:xfrm>
              <a:off x="10778356" y="4171043"/>
              <a:ext cx="980661" cy="5253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DRAM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3971D1-E880-F642-979A-753D3BAE5406}"/>
                </a:ext>
              </a:extLst>
            </p:cNvPr>
            <p:cNvSpPr/>
            <p:nvPr/>
          </p:nvSpPr>
          <p:spPr>
            <a:xfrm>
              <a:off x="11076709" y="3297456"/>
              <a:ext cx="238540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$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FEFDEB-B39B-1447-919E-1A3DDF7BF516}"/>
                </a:ext>
              </a:extLst>
            </p:cNvPr>
            <p:cNvSpPr/>
            <p:nvPr/>
          </p:nvSpPr>
          <p:spPr>
            <a:xfrm>
              <a:off x="11076709" y="3604086"/>
              <a:ext cx="238540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$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5FC023-36A9-D841-8615-81275DF38DED}"/>
                </a:ext>
              </a:extLst>
            </p:cNvPr>
            <p:cNvSpPr/>
            <p:nvPr/>
          </p:nvSpPr>
          <p:spPr>
            <a:xfrm>
              <a:off x="11329763" y="3297456"/>
              <a:ext cx="401982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F695FA-D263-FF40-A042-F090AC1D99FC}"/>
                </a:ext>
              </a:extLst>
            </p:cNvPr>
            <p:cNvSpPr/>
            <p:nvPr/>
          </p:nvSpPr>
          <p:spPr>
            <a:xfrm>
              <a:off x="11329762" y="3604086"/>
              <a:ext cx="401983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45F8E9-737E-EB42-979A-34D38E264755}"/>
                </a:ext>
              </a:extLst>
            </p:cNvPr>
            <p:cNvSpPr/>
            <p:nvPr/>
          </p:nvSpPr>
          <p:spPr>
            <a:xfrm>
              <a:off x="10735476" y="3353251"/>
              <a:ext cx="45719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F44C14D-F9D2-E04C-B851-E1BE1D1A9CDB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6898629" y="4038937"/>
              <a:ext cx="5193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865471-3FCD-A144-A591-42F2269D9D0B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7440876" y="4038937"/>
              <a:ext cx="30450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3A8546A-4330-294A-8644-B04D77990C15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8726045" y="4035645"/>
              <a:ext cx="269311" cy="32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94CDDA0-F5AE-7B40-8C6D-99883DCA996E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9060669" y="3613326"/>
              <a:ext cx="390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CAF190B-2E2C-DC47-85C1-C3D896B2C0DC}"/>
                </a:ext>
              </a:extLst>
            </p:cNvPr>
            <p:cNvCxnSpPr>
              <a:cxnSpLocks/>
            </p:cNvCxnSpPr>
            <p:nvPr/>
          </p:nvCxnSpPr>
          <p:spPr>
            <a:xfrm>
              <a:off x="9060669" y="4433721"/>
              <a:ext cx="390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90C6F7-F483-5A49-BA9F-25186B58BEB6}"/>
                </a:ext>
              </a:extLst>
            </p:cNvPr>
            <p:cNvCxnSpPr>
              <a:cxnSpLocks/>
              <a:stCxn id="10" idx="3"/>
              <a:endCxn id="17" idx="1"/>
            </p:cNvCxnSpPr>
            <p:nvPr/>
          </p:nvCxnSpPr>
          <p:spPr>
            <a:xfrm>
              <a:off x="10432278" y="3613326"/>
              <a:ext cx="303198" cy="26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C178573-A6C7-B346-B784-0A4B8B0B6A83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10778356" y="3450771"/>
              <a:ext cx="2983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515B5C8-B25B-3E4B-902D-15D089B2E12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355" y="3761745"/>
              <a:ext cx="2983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40F7A7A-6A30-1D41-91DC-377EE5A1D5B2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10439873" y="4433721"/>
              <a:ext cx="33848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98BABA9-9269-5948-9C87-E3DB7641ED97}"/>
                </a:ext>
              </a:extLst>
            </p:cNvPr>
            <p:cNvSpPr txBox="1"/>
            <p:nvPr/>
          </p:nvSpPr>
          <p:spPr>
            <a:xfrm>
              <a:off x="7006719" y="2845802"/>
              <a:ext cx="914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</a:rPr>
                <a:t>IOBus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3D8452-0D03-FE48-A110-8004D86B8D16}"/>
                </a:ext>
              </a:extLst>
            </p:cNvPr>
            <p:cNvSpPr txBox="1"/>
            <p:nvPr/>
          </p:nvSpPr>
          <p:spPr>
            <a:xfrm>
              <a:off x="8340261" y="2846396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</a:rPr>
                <a:t>MemBus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3FBBC8-E751-6946-8C23-95E6B1029AF0}"/>
                </a:ext>
              </a:extLst>
            </p:cNvPr>
            <p:cNvSpPr txBox="1"/>
            <p:nvPr/>
          </p:nvSpPr>
          <p:spPr>
            <a:xfrm>
              <a:off x="10290803" y="2876723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/>
                  </a:solidFill>
                </a:rPr>
                <a:t>L2Bus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EB3382-1FF2-7C45-A617-0F91F5E52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24"/>
    </mc:Choice>
    <mc:Fallback xmlns="">
      <p:transition spd="slow" advTm="6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5CB9-4453-4E27-81DF-B5BC188E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gem5 model: TX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19906-B5AC-4CE5-8F16-64CBA27C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9214" cy="4351338"/>
          </a:xfrm>
        </p:spPr>
        <p:txBody>
          <a:bodyPr>
            <a:normAutofit/>
          </a:bodyPr>
          <a:lstStyle/>
          <a:p>
            <a:r>
              <a:rPr lang="en-US" dirty="0"/>
              <a:t>Models a DDIO enabled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Cores write/allocate in the L1/MLC/LLC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DMA engine read requests miss in IO$ and are satisfied from LLC/MLC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IO$ is filled with </a:t>
            </a:r>
            <a:r>
              <a:rPr lang="en-US" dirty="0" err="1"/>
              <a:t>cachelines</a:t>
            </a:r>
            <a:r>
              <a:rPr lang="en-US" dirty="0"/>
              <a:t> in S state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MLC/LLC copies downgrade into S or O states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68D5C2-80DF-A848-9311-1AD54A11F7B1}"/>
              </a:ext>
            </a:extLst>
          </p:cNvPr>
          <p:cNvGrpSpPr/>
          <p:nvPr/>
        </p:nvGrpSpPr>
        <p:grpSpPr>
          <a:xfrm>
            <a:off x="5917968" y="2845802"/>
            <a:ext cx="5841049" cy="2059504"/>
            <a:chOff x="5917968" y="2845802"/>
            <a:chExt cx="5841049" cy="20595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737F58-8B8B-C042-BD45-AA633D4847F9}"/>
                </a:ext>
              </a:extLst>
            </p:cNvPr>
            <p:cNvSpPr/>
            <p:nvPr/>
          </p:nvSpPr>
          <p:spPr>
            <a:xfrm>
              <a:off x="5917968" y="3776259"/>
              <a:ext cx="980661" cy="5253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Device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ED9B52-D39B-FC4C-BE24-FEFD7111E6EB}"/>
                </a:ext>
              </a:extLst>
            </p:cNvPr>
            <p:cNvSpPr/>
            <p:nvPr/>
          </p:nvSpPr>
          <p:spPr>
            <a:xfrm>
              <a:off x="7418017" y="3360208"/>
              <a:ext cx="45719" cy="1545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8A693C-E137-A34F-AECA-61DC763B279B}"/>
                </a:ext>
              </a:extLst>
            </p:cNvPr>
            <p:cNvSpPr/>
            <p:nvPr/>
          </p:nvSpPr>
          <p:spPr>
            <a:xfrm>
              <a:off x="9014950" y="3353472"/>
              <a:ext cx="45719" cy="1545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D06233-DACC-A84F-9494-C2AF2149E8B2}"/>
                </a:ext>
              </a:extLst>
            </p:cNvPr>
            <p:cNvSpPr/>
            <p:nvPr/>
          </p:nvSpPr>
          <p:spPr>
            <a:xfrm>
              <a:off x="7745384" y="3776259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IO$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2D81B8-91B2-CD4A-B627-D91BF655F2D7}"/>
                </a:ext>
              </a:extLst>
            </p:cNvPr>
            <p:cNvSpPr/>
            <p:nvPr/>
          </p:nvSpPr>
          <p:spPr>
            <a:xfrm>
              <a:off x="9451617" y="3350648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LLC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BB741C-7276-7F44-8A3C-FC11D0F56A4C}"/>
                </a:ext>
              </a:extLst>
            </p:cNvPr>
            <p:cNvSpPr/>
            <p:nvPr/>
          </p:nvSpPr>
          <p:spPr>
            <a:xfrm>
              <a:off x="9459212" y="4171043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4A3E3D-BE27-A748-B3EB-1DECC9223C89}"/>
                </a:ext>
              </a:extLst>
            </p:cNvPr>
            <p:cNvSpPr/>
            <p:nvPr/>
          </p:nvSpPr>
          <p:spPr>
            <a:xfrm>
              <a:off x="10778356" y="4171043"/>
              <a:ext cx="980661" cy="5253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DRAM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617B54-D734-D54E-8BB4-36F1C695C354}"/>
                </a:ext>
              </a:extLst>
            </p:cNvPr>
            <p:cNvSpPr/>
            <p:nvPr/>
          </p:nvSpPr>
          <p:spPr>
            <a:xfrm>
              <a:off x="11076709" y="3297456"/>
              <a:ext cx="238540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$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98246E-FB04-AD45-B762-D84B46ED183E}"/>
                </a:ext>
              </a:extLst>
            </p:cNvPr>
            <p:cNvSpPr/>
            <p:nvPr/>
          </p:nvSpPr>
          <p:spPr>
            <a:xfrm>
              <a:off x="11076709" y="3604086"/>
              <a:ext cx="238540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$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A2550-16A1-434F-BDA8-3ED448C6B77B}"/>
                </a:ext>
              </a:extLst>
            </p:cNvPr>
            <p:cNvSpPr/>
            <p:nvPr/>
          </p:nvSpPr>
          <p:spPr>
            <a:xfrm>
              <a:off x="11329763" y="3297456"/>
              <a:ext cx="401982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D5EB84-6B08-AD4C-AC09-B37007096A3D}"/>
                </a:ext>
              </a:extLst>
            </p:cNvPr>
            <p:cNvSpPr/>
            <p:nvPr/>
          </p:nvSpPr>
          <p:spPr>
            <a:xfrm>
              <a:off x="11329762" y="3604086"/>
              <a:ext cx="401983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0FB920-3E5C-264E-84B7-E13DD3A2CF55}"/>
                </a:ext>
              </a:extLst>
            </p:cNvPr>
            <p:cNvSpPr/>
            <p:nvPr/>
          </p:nvSpPr>
          <p:spPr>
            <a:xfrm>
              <a:off x="10735476" y="3353251"/>
              <a:ext cx="45719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4F69E47-40B5-814F-BADC-0FBCEEC41D23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6898629" y="4038937"/>
              <a:ext cx="5193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53183A5-0731-D94B-80F4-962D7729E03E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7440876" y="4038937"/>
              <a:ext cx="30450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059C79-774B-514E-B7A7-81711EEEC741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8726045" y="4035645"/>
              <a:ext cx="269311" cy="32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2112D97-4717-9044-8C82-9A3EF520E73D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9060669" y="3613326"/>
              <a:ext cx="390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B216C57-442E-B74D-AA45-08DC661A5342}"/>
                </a:ext>
              </a:extLst>
            </p:cNvPr>
            <p:cNvCxnSpPr>
              <a:cxnSpLocks/>
            </p:cNvCxnSpPr>
            <p:nvPr/>
          </p:nvCxnSpPr>
          <p:spPr>
            <a:xfrm>
              <a:off x="9060669" y="4433721"/>
              <a:ext cx="390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E927214-D08C-AF46-B1E8-A1FDEA32302D}"/>
                </a:ext>
              </a:extLst>
            </p:cNvPr>
            <p:cNvCxnSpPr>
              <a:cxnSpLocks/>
              <a:stCxn id="11" idx="3"/>
              <a:endCxn id="18" idx="1"/>
            </p:cNvCxnSpPr>
            <p:nvPr/>
          </p:nvCxnSpPr>
          <p:spPr>
            <a:xfrm>
              <a:off x="10432278" y="3613326"/>
              <a:ext cx="303198" cy="26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E7BB06E-F033-7C43-A891-FD86AA61E61F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10778356" y="3450771"/>
              <a:ext cx="2983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412A94D-1D25-314E-8B6F-16E4F6A50AA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355" y="3761745"/>
              <a:ext cx="2983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BA4F8E7-6E4C-4848-BDFE-269A9908A65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10439873" y="4433721"/>
              <a:ext cx="33848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85C4B8-D9E4-E34D-98F5-F42E303E5183}"/>
                </a:ext>
              </a:extLst>
            </p:cNvPr>
            <p:cNvSpPr txBox="1"/>
            <p:nvPr/>
          </p:nvSpPr>
          <p:spPr>
            <a:xfrm>
              <a:off x="7006719" y="2845802"/>
              <a:ext cx="914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</a:rPr>
                <a:t>IOBus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F3A7F4-CDDB-0644-BD22-EC058FD413E8}"/>
                </a:ext>
              </a:extLst>
            </p:cNvPr>
            <p:cNvSpPr txBox="1"/>
            <p:nvPr/>
          </p:nvSpPr>
          <p:spPr>
            <a:xfrm>
              <a:off x="8340261" y="2846396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</a:rPr>
                <a:t>MemBus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9321A9-6AC3-DE4B-96FB-BB7C3708BEBB}"/>
                </a:ext>
              </a:extLst>
            </p:cNvPr>
            <p:cNvSpPr txBox="1"/>
            <p:nvPr/>
          </p:nvSpPr>
          <p:spPr>
            <a:xfrm>
              <a:off x="10290803" y="2876723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/>
                  </a:solidFill>
                </a:rPr>
                <a:t>L2Bus</a:t>
              </a: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F4FC249A-DBFC-FE4D-835D-D7B8FC2D3EAB}"/>
              </a:ext>
            </a:extLst>
          </p:cNvPr>
          <p:cNvSpPr/>
          <p:nvPr/>
        </p:nvSpPr>
        <p:spPr>
          <a:xfrm>
            <a:off x="6931742" y="4247535"/>
            <a:ext cx="958645" cy="118862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72532B-69C3-FA4E-A1DC-40BF51678E32}"/>
              </a:ext>
            </a:extLst>
          </p:cNvPr>
          <p:cNvSpPr txBox="1"/>
          <p:nvPr/>
        </p:nvSpPr>
        <p:spPr>
          <a:xfrm>
            <a:off x="6861677" y="4411200"/>
            <a:ext cx="60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117C803-834F-F348-ABDE-08089F222782}"/>
              </a:ext>
            </a:extLst>
          </p:cNvPr>
          <p:cNvSpPr/>
          <p:nvPr/>
        </p:nvSpPr>
        <p:spPr>
          <a:xfrm>
            <a:off x="8358188" y="3457575"/>
            <a:ext cx="2828925" cy="624282"/>
          </a:xfrm>
          <a:custGeom>
            <a:avLst/>
            <a:gdLst>
              <a:gd name="connsiteX0" fmla="*/ 2828925 w 2828925"/>
              <a:gd name="connsiteY0" fmla="*/ 0 h 624282"/>
              <a:gd name="connsiteX1" fmla="*/ 2371725 w 2828925"/>
              <a:gd name="connsiteY1" fmla="*/ 14288 h 624282"/>
              <a:gd name="connsiteX2" fmla="*/ 2071687 w 2828925"/>
              <a:gd name="connsiteY2" fmla="*/ 157163 h 624282"/>
              <a:gd name="connsiteX3" fmla="*/ 728662 w 2828925"/>
              <a:gd name="connsiteY3" fmla="*/ 185738 h 624282"/>
              <a:gd name="connsiteX4" fmla="*/ 628650 w 2828925"/>
              <a:gd name="connsiteY4" fmla="*/ 585788 h 624282"/>
              <a:gd name="connsiteX5" fmla="*/ 0 w 2828925"/>
              <a:gd name="connsiteY5" fmla="*/ 585788 h 62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5" h="624282">
                <a:moveTo>
                  <a:pt x="2828925" y="0"/>
                </a:moveTo>
                <a:lnTo>
                  <a:pt x="2371725" y="14288"/>
                </a:lnTo>
                <a:cubicBezTo>
                  <a:pt x="2245519" y="40482"/>
                  <a:pt x="2345531" y="128588"/>
                  <a:pt x="2071687" y="157163"/>
                </a:cubicBezTo>
                <a:cubicBezTo>
                  <a:pt x="1797843" y="185738"/>
                  <a:pt x="969168" y="114301"/>
                  <a:pt x="728662" y="185738"/>
                </a:cubicBezTo>
                <a:cubicBezTo>
                  <a:pt x="488156" y="257176"/>
                  <a:pt x="750094" y="519113"/>
                  <a:pt x="628650" y="585788"/>
                </a:cubicBezTo>
                <a:cubicBezTo>
                  <a:pt x="507206" y="652463"/>
                  <a:pt x="253603" y="619125"/>
                  <a:pt x="0" y="585788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6AC7C9A-932F-9D4B-9E9A-CCD43D85406B}"/>
              </a:ext>
            </a:extLst>
          </p:cNvPr>
          <p:cNvSpPr/>
          <p:nvPr/>
        </p:nvSpPr>
        <p:spPr>
          <a:xfrm>
            <a:off x="8624002" y="4343537"/>
            <a:ext cx="390948" cy="45719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DA6F98-061E-D945-BC31-E54DA10E6234}"/>
              </a:ext>
            </a:extLst>
          </p:cNvPr>
          <p:cNvSpPr txBox="1"/>
          <p:nvPr/>
        </p:nvSpPr>
        <p:spPr>
          <a:xfrm>
            <a:off x="8451627" y="445445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71B70A16-647F-BA41-A010-9FAA29BB7A30}"/>
              </a:ext>
            </a:extLst>
          </p:cNvPr>
          <p:cNvSpPr/>
          <p:nvPr/>
        </p:nvSpPr>
        <p:spPr>
          <a:xfrm>
            <a:off x="9057440" y="3766163"/>
            <a:ext cx="390948" cy="45719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CE76174-2861-2245-B165-63DBE0235E0D}"/>
              </a:ext>
            </a:extLst>
          </p:cNvPr>
          <p:cNvSpPr/>
          <p:nvPr/>
        </p:nvSpPr>
        <p:spPr>
          <a:xfrm>
            <a:off x="10388403" y="3753399"/>
            <a:ext cx="390948" cy="45719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E5FCFB-3D3F-3F4F-8821-6A144BDB6E89}"/>
              </a:ext>
            </a:extLst>
          </p:cNvPr>
          <p:cNvSpPr txBox="1"/>
          <p:nvPr/>
        </p:nvSpPr>
        <p:spPr>
          <a:xfrm>
            <a:off x="9018278" y="383171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0CAF0C-C6E1-7247-B231-A7DFD9A6DD13}"/>
              </a:ext>
            </a:extLst>
          </p:cNvPr>
          <p:cNvSpPr txBox="1"/>
          <p:nvPr/>
        </p:nvSpPr>
        <p:spPr>
          <a:xfrm>
            <a:off x="10214310" y="38194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snoop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7BB2D0-D081-344B-A97D-D1FD741C21B3}"/>
              </a:ext>
            </a:extLst>
          </p:cNvPr>
          <p:cNvSpPr txBox="1"/>
          <p:nvPr/>
        </p:nvSpPr>
        <p:spPr>
          <a:xfrm>
            <a:off x="9515146" y="3243994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supply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1C589EB-AEC3-564B-821B-9E7AD139765B}"/>
              </a:ext>
            </a:extLst>
          </p:cNvPr>
          <p:cNvSpPr/>
          <p:nvPr/>
        </p:nvSpPr>
        <p:spPr>
          <a:xfrm>
            <a:off x="8475785" y="4172467"/>
            <a:ext cx="2716823" cy="285154"/>
          </a:xfrm>
          <a:custGeom>
            <a:avLst/>
            <a:gdLst>
              <a:gd name="connsiteX0" fmla="*/ 2716823 w 2716823"/>
              <a:gd name="connsiteY0" fmla="*/ 258856 h 285154"/>
              <a:gd name="connsiteX1" fmla="*/ 1371600 w 2716823"/>
              <a:gd name="connsiteY1" fmla="*/ 232479 h 285154"/>
              <a:gd name="connsiteX2" fmla="*/ 738553 w 2716823"/>
              <a:gd name="connsiteY2" fmla="*/ 276441 h 285154"/>
              <a:gd name="connsiteX3" fmla="*/ 518746 w 2716823"/>
              <a:gd name="connsiteY3" fmla="*/ 30256 h 285154"/>
              <a:gd name="connsiteX4" fmla="*/ 0 w 2716823"/>
              <a:gd name="connsiteY4" fmla="*/ 12671 h 28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6823" h="285154">
                <a:moveTo>
                  <a:pt x="2716823" y="258856"/>
                </a:moveTo>
                <a:lnTo>
                  <a:pt x="1371600" y="232479"/>
                </a:lnTo>
                <a:cubicBezTo>
                  <a:pt x="1041888" y="235410"/>
                  <a:pt x="880695" y="310145"/>
                  <a:pt x="738553" y="276441"/>
                </a:cubicBezTo>
                <a:cubicBezTo>
                  <a:pt x="596411" y="242737"/>
                  <a:pt x="641838" y="74218"/>
                  <a:pt x="518746" y="30256"/>
                </a:cubicBezTo>
                <a:cubicBezTo>
                  <a:pt x="395654" y="-13706"/>
                  <a:pt x="197827" y="-518"/>
                  <a:pt x="0" y="12671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DF6B9E-0331-9E4F-82C2-937343824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8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71"/>
    </mc:Choice>
    <mc:Fallback xmlns="">
      <p:transition spd="slow" advTm="80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  <p:bldP spid="32" grpId="0"/>
      <p:bldP spid="33" grpId="0" animBg="1"/>
      <p:bldP spid="34" grpId="0" animBg="1"/>
      <p:bldP spid="35" grpId="0"/>
      <p:bldP spid="36" grpId="0" animBg="1"/>
      <p:bldP spid="37" grpId="0" animBg="1"/>
      <p:bldP spid="38" grpId="0"/>
      <p:bldP spid="39" grpId="0"/>
      <p:bldP spid="40" grpId="0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1710-870C-4C74-883A-F857C80C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gem5 model: RX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1A665-2B41-4A5E-B144-8D62CA82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81253" cy="4351338"/>
          </a:xfrm>
        </p:spPr>
        <p:txBody>
          <a:bodyPr>
            <a:normAutofit/>
          </a:bodyPr>
          <a:lstStyle/>
          <a:p>
            <a:r>
              <a:rPr lang="en-US" dirty="0"/>
              <a:t>DMA writes into IO$</a:t>
            </a:r>
          </a:p>
          <a:p>
            <a:pPr lvl="1"/>
            <a:r>
              <a:rPr lang="en-US" dirty="0"/>
              <a:t>If </a:t>
            </a:r>
            <a:r>
              <a:rPr lang="en-US" dirty="0" err="1"/>
              <a:t>wholeCacheline</a:t>
            </a:r>
            <a:r>
              <a:rPr lang="en-US" dirty="0"/>
              <a:t> write:</a:t>
            </a:r>
          </a:p>
          <a:p>
            <a:pPr lvl="2"/>
            <a:r>
              <a:rPr lang="en-US" dirty="0"/>
              <a:t>Send invalidates to CPU side caches</a:t>
            </a:r>
          </a:p>
          <a:p>
            <a:pPr lvl="2"/>
            <a:r>
              <a:rPr lang="en-US" dirty="0"/>
              <a:t>Write allocate/upgrade in IO$</a:t>
            </a:r>
          </a:p>
          <a:p>
            <a:pPr lvl="2"/>
            <a:r>
              <a:rPr lang="en-US" dirty="0"/>
              <a:t>The </a:t>
            </a:r>
            <a:r>
              <a:rPr lang="en-US" dirty="0" err="1"/>
              <a:t>cacheline</a:t>
            </a:r>
            <a:r>
              <a:rPr lang="en-US" dirty="0"/>
              <a:t> stays in M state in IO$</a:t>
            </a:r>
          </a:p>
          <a:p>
            <a:pPr lvl="1"/>
            <a:r>
              <a:rPr lang="en-US" dirty="0"/>
              <a:t>Else:	// partial write request</a:t>
            </a:r>
          </a:p>
          <a:p>
            <a:pPr lvl="2"/>
            <a:r>
              <a:rPr lang="en-US" dirty="0"/>
              <a:t>If miss in IO$:</a:t>
            </a:r>
          </a:p>
          <a:p>
            <a:pPr lvl="3"/>
            <a:r>
              <a:rPr lang="en-US" dirty="0"/>
              <a:t>Read an exclusive copy of the </a:t>
            </a:r>
            <a:r>
              <a:rPr lang="en-US" dirty="0" err="1"/>
              <a:t>cacheline</a:t>
            </a:r>
            <a:endParaRPr lang="en-US" dirty="0"/>
          </a:p>
          <a:p>
            <a:pPr lvl="3"/>
            <a:r>
              <a:rPr lang="en-US" dirty="0"/>
              <a:t>Update the </a:t>
            </a:r>
            <a:r>
              <a:rPr lang="en-US" dirty="0" err="1"/>
              <a:t>cacheline</a:t>
            </a:r>
            <a:r>
              <a:rPr lang="en-US" dirty="0"/>
              <a:t> with partial write and allocate in M state in IO$</a:t>
            </a:r>
          </a:p>
          <a:p>
            <a:pPr lvl="2"/>
            <a:r>
              <a:rPr lang="en-US" dirty="0"/>
              <a:t>Else:	// hit in IO$</a:t>
            </a:r>
          </a:p>
          <a:p>
            <a:pPr lvl="3"/>
            <a:r>
              <a:rPr lang="en-US" dirty="0"/>
              <a:t>Send invalidate request to CPU side caches</a:t>
            </a:r>
          </a:p>
          <a:p>
            <a:pPr lvl="3"/>
            <a:r>
              <a:rPr lang="en-US" dirty="0"/>
              <a:t>Update the </a:t>
            </a:r>
            <a:r>
              <a:rPr lang="en-US" dirty="0" err="1"/>
              <a:t>cacheline</a:t>
            </a:r>
            <a:r>
              <a:rPr lang="en-US" dirty="0"/>
              <a:t> with partial write and upgrade it to M state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132801-E48F-8243-982E-4CF03EDF25E8}"/>
              </a:ext>
            </a:extLst>
          </p:cNvPr>
          <p:cNvGrpSpPr/>
          <p:nvPr/>
        </p:nvGrpSpPr>
        <p:grpSpPr>
          <a:xfrm>
            <a:off x="5917968" y="2845802"/>
            <a:ext cx="5841049" cy="2059504"/>
            <a:chOff x="5917968" y="2845802"/>
            <a:chExt cx="5841049" cy="20595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9957C0-A9C7-814D-9171-BE1BC8BBBE58}"/>
                </a:ext>
              </a:extLst>
            </p:cNvPr>
            <p:cNvSpPr/>
            <p:nvPr/>
          </p:nvSpPr>
          <p:spPr>
            <a:xfrm>
              <a:off x="5917968" y="3776259"/>
              <a:ext cx="980661" cy="5253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Device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B0B24A-6514-F949-99FC-D7D41B1FE0AE}"/>
                </a:ext>
              </a:extLst>
            </p:cNvPr>
            <p:cNvSpPr/>
            <p:nvPr/>
          </p:nvSpPr>
          <p:spPr>
            <a:xfrm>
              <a:off x="7418017" y="3360208"/>
              <a:ext cx="45719" cy="1545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833379-C7FD-F14C-8B49-205D45A79BF0}"/>
                </a:ext>
              </a:extLst>
            </p:cNvPr>
            <p:cNvSpPr/>
            <p:nvPr/>
          </p:nvSpPr>
          <p:spPr>
            <a:xfrm>
              <a:off x="9014950" y="3353472"/>
              <a:ext cx="45719" cy="1545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4647CF-D548-624F-8581-B36CA88D406C}"/>
                </a:ext>
              </a:extLst>
            </p:cNvPr>
            <p:cNvSpPr/>
            <p:nvPr/>
          </p:nvSpPr>
          <p:spPr>
            <a:xfrm>
              <a:off x="7745384" y="3776259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IO$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16D72A-6168-164E-BE26-D3C4DF8D0B02}"/>
                </a:ext>
              </a:extLst>
            </p:cNvPr>
            <p:cNvSpPr/>
            <p:nvPr/>
          </p:nvSpPr>
          <p:spPr>
            <a:xfrm>
              <a:off x="9451617" y="3350648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LLC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5B8A88-2ABD-604A-8610-04059B05219F}"/>
                </a:ext>
              </a:extLst>
            </p:cNvPr>
            <p:cNvSpPr/>
            <p:nvPr/>
          </p:nvSpPr>
          <p:spPr>
            <a:xfrm>
              <a:off x="9459212" y="4171043"/>
              <a:ext cx="980661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9A9D8A-6ADB-3D4E-A136-BCF3240C4A2D}"/>
                </a:ext>
              </a:extLst>
            </p:cNvPr>
            <p:cNvSpPr/>
            <p:nvPr/>
          </p:nvSpPr>
          <p:spPr>
            <a:xfrm>
              <a:off x="10778356" y="4171043"/>
              <a:ext cx="980661" cy="5253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DRAM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A01EDA-AFD3-C444-9D66-8782A8A22C75}"/>
                </a:ext>
              </a:extLst>
            </p:cNvPr>
            <p:cNvSpPr/>
            <p:nvPr/>
          </p:nvSpPr>
          <p:spPr>
            <a:xfrm>
              <a:off x="11076709" y="3297456"/>
              <a:ext cx="238540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$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A2972E-4FAA-F844-94A6-BE1CBAF9D910}"/>
                </a:ext>
              </a:extLst>
            </p:cNvPr>
            <p:cNvSpPr/>
            <p:nvPr/>
          </p:nvSpPr>
          <p:spPr>
            <a:xfrm>
              <a:off x="11076709" y="3604086"/>
              <a:ext cx="238540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$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568AAF-BF8A-C449-AB64-E843181CEB79}"/>
                </a:ext>
              </a:extLst>
            </p:cNvPr>
            <p:cNvSpPr/>
            <p:nvPr/>
          </p:nvSpPr>
          <p:spPr>
            <a:xfrm>
              <a:off x="11329763" y="3297456"/>
              <a:ext cx="401982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C1BECC-7A4B-F64D-AF60-FDA02E954D3C}"/>
                </a:ext>
              </a:extLst>
            </p:cNvPr>
            <p:cNvSpPr/>
            <p:nvPr/>
          </p:nvSpPr>
          <p:spPr>
            <a:xfrm>
              <a:off x="11329762" y="3604086"/>
              <a:ext cx="401983" cy="3066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5F53F8-64C1-8742-9474-D436E5F792F5}"/>
                </a:ext>
              </a:extLst>
            </p:cNvPr>
            <p:cNvSpPr/>
            <p:nvPr/>
          </p:nvSpPr>
          <p:spPr>
            <a:xfrm>
              <a:off x="10735476" y="3353251"/>
              <a:ext cx="45719" cy="5253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85326B7-12F6-3F47-929E-82A504B40ED2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6898629" y="4038937"/>
              <a:ext cx="5193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FF9A73D-A87B-2F4E-AEE7-A6C9DB1F903E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7440876" y="4038937"/>
              <a:ext cx="30450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84B8F78-F4FE-B349-9703-B5FB73B4D0E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8726045" y="4035645"/>
              <a:ext cx="269311" cy="32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82D3AED-83F1-FF49-BE75-1F6EED62EB6F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9060669" y="3613326"/>
              <a:ext cx="390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8A0702-91C3-314F-B0C8-977790967001}"/>
                </a:ext>
              </a:extLst>
            </p:cNvPr>
            <p:cNvCxnSpPr>
              <a:cxnSpLocks/>
            </p:cNvCxnSpPr>
            <p:nvPr/>
          </p:nvCxnSpPr>
          <p:spPr>
            <a:xfrm>
              <a:off x="9060669" y="4433721"/>
              <a:ext cx="390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A80D00B-6792-CB4E-9037-ACBA76BA701F}"/>
                </a:ext>
              </a:extLst>
            </p:cNvPr>
            <p:cNvCxnSpPr>
              <a:cxnSpLocks/>
              <a:stCxn id="10" idx="3"/>
              <a:endCxn id="17" idx="1"/>
            </p:cNvCxnSpPr>
            <p:nvPr/>
          </p:nvCxnSpPr>
          <p:spPr>
            <a:xfrm>
              <a:off x="10432278" y="3613326"/>
              <a:ext cx="303198" cy="26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59EB6CB-945E-7145-869F-25A871B3237D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10778356" y="3450771"/>
              <a:ext cx="2983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82A409B-4588-1B47-9E04-079B2680E7D1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355" y="3761745"/>
              <a:ext cx="2983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3A5619F-4D42-004C-BA9E-C4EF520AE63D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10439873" y="4433721"/>
              <a:ext cx="33848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038903-F04E-6046-AB44-1E3DF14393AE}"/>
                </a:ext>
              </a:extLst>
            </p:cNvPr>
            <p:cNvSpPr txBox="1"/>
            <p:nvPr/>
          </p:nvSpPr>
          <p:spPr>
            <a:xfrm>
              <a:off x="7006719" y="2845802"/>
              <a:ext cx="914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</a:rPr>
                <a:t>IOBus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3E2C89-AC02-A443-8370-6DAF21C08140}"/>
                </a:ext>
              </a:extLst>
            </p:cNvPr>
            <p:cNvSpPr txBox="1"/>
            <p:nvPr/>
          </p:nvSpPr>
          <p:spPr>
            <a:xfrm>
              <a:off x="8340261" y="2846396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</a:rPr>
                <a:t>MemBus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FD0DFB-0EC8-FD4B-BBED-3B0CC88BC8FB}"/>
                </a:ext>
              </a:extLst>
            </p:cNvPr>
            <p:cNvSpPr txBox="1"/>
            <p:nvPr/>
          </p:nvSpPr>
          <p:spPr>
            <a:xfrm>
              <a:off x="10290803" y="2876723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/>
                  </a:solidFill>
                </a:rPr>
                <a:t>L2Bus</a:t>
              </a:r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FA9E6CEA-6571-E14C-A976-5F3911160560}"/>
              </a:ext>
            </a:extLst>
          </p:cNvPr>
          <p:cNvSpPr/>
          <p:nvPr/>
        </p:nvSpPr>
        <p:spPr>
          <a:xfrm>
            <a:off x="6931742" y="4247535"/>
            <a:ext cx="958645" cy="118862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4EB7F-302F-564F-A473-0762A84DC28A}"/>
              </a:ext>
            </a:extLst>
          </p:cNvPr>
          <p:cNvSpPr txBox="1"/>
          <p:nvPr/>
        </p:nvSpPr>
        <p:spPr>
          <a:xfrm>
            <a:off x="6768689" y="4411200"/>
            <a:ext cx="67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474AC5D-0D9B-6847-A7E6-30CE46B5B7A5}"/>
              </a:ext>
            </a:extLst>
          </p:cNvPr>
          <p:cNvSpPr/>
          <p:nvPr/>
        </p:nvSpPr>
        <p:spPr>
          <a:xfrm>
            <a:off x="8358188" y="3457575"/>
            <a:ext cx="2828925" cy="624282"/>
          </a:xfrm>
          <a:custGeom>
            <a:avLst/>
            <a:gdLst>
              <a:gd name="connsiteX0" fmla="*/ 2828925 w 2828925"/>
              <a:gd name="connsiteY0" fmla="*/ 0 h 624282"/>
              <a:gd name="connsiteX1" fmla="*/ 2371725 w 2828925"/>
              <a:gd name="connsiteY1" fmla="*/ 14288 h 624282"/>
              <a:gd name="connsiteX2" fmla="*/ 2071687 w 2828925"/>
              <a:gd name="connsiteY2" fmla="*/ 157163 h 624282"/>
              <a:gd name="connsiteX3" fmla="*/ 728662 w 2828925"/>
              <a:gd name="connsiteY3" fmla="*/ 185738 h 624282"/>
              <a:gd name="connsiteX4" fmla="*/ 628650 w 2828925"/>
              <a:gd name="connsiteY4" fmla="*/ 585788 h 624282"/>
              <a:gd name="connsiteX5" fmla="*/ 0 w 2828925"/>
              <a:gd name="connsiteY5" fmla="*/ 585788 h 62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5" h="624282">
                <a:moveTo>
                  <a:pt x="2828925" y="0"/>
                </a:moveTo>
                <a:lnTo>
                  <a:pt x="2371725" y="14288"/>
                </a:lnTo>
                <a:cubicBezTo>
                  <a:pt x="2245519" y="40482"/>
                  <a:pt x="2345531" y="128588"/>
                  <a:pt x="2071687" y="157163"/>
                </a:cubicBezTo>
                <a:cubicBezTo>
                  <a:pt x="1797843" y="185738"/>
                  <a:pt x="969168" y="114301"/>
                  <a:pt x="728662" y="185738"/>
                </a:cubicBezTo>
                <a:cubicBezTo>
                  <a:pt x="488156" y="257176"/>
                  <a:pt x="750094" y="519113"/>
                  <a:pt x="628650" y="585788"/>
                </a:cubicBezTo>
                <a:cubicBezTo>
                  <a:pt x="507206" y="652463"/>
                  <a:pt x="253603" y="619125"/>
                  <a:pt x="0" y="585788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BFB4C6F-6563-2D45-A6F1-E787D6430DA6}"/>
              </a:ext>
            </a:extLst>
          </p:cNvPr>
          <p:cNvSpPr/>
          <p:nvPr/>
        </p:nvSpPr>
        <p:spPr>
          <a:xfrm>
            <a:off x="8624002" y="4343537"/>
            <a:ext cx="390948" cy="45719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571D29-F430-A744-AF95-69D723F7A096}"/>
              </a:ext>
            </a:extLst>
          </p:cNvPr>
          <p:cNvSpPr txBox="1"/>
          <p:nvPr/>
        </p:nvSpPr>
        <p:spPr>
          <a:xfrm>
            <a:off x="8451627" y="445445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36C2036A-AEA5-EA4F-80CB-D9A18E074AAC}"/>
              </a:ext>
            </a:extLst>
          </p:cNvPr>
          <p:cNvSpPr/>
          <p:nvPr/>
        </p:nvSpPr>
        <p:spPr>
          <a:xfrm>
            <a:off x="9057440" y="3766163"/>
            <a:ext cx="390948" cy="45719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2AE2B96-A3E2-BE46-9851-BEC9EB88EBE2}"/>
              </a:ext>
            </a:extLst>
          </p:cNvPr>
          <p:cNvSpPr/>
          <p:nvPr/>
        </p:nvSpPr>
        <p:spPr>
          <a:xfrm>
            <a:off x="10388403" y="3753399"/>
            <a:ext cx="390948" cy="45719"/>
          </a:xfrm>
          <a:custGeom>
            <a:avLst/>
            <a:gdLst>
              <a:gd name="connsiteX0" fmla="*/ 0 w 958645"/>
              <a:gd name="connsiteY0" fmla="*/ 44246 h 118862"/>
              <a:gd name="connsiteX1" fmla="*/ 471948 w 958645"/>
              <a:gd name="connsiteY1" fmla="*/ 117988 h 118862"/>
              <a:gd name="connsiteX2" fmla="*/ 958645 w 958645"/>
              <a:gd name="connsiteY2" fmla="*/ 0 h 11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645" h="118862">
                <a:moveTo>
                  <a:pt x="0" y="44246"/>
                </a:moveTo>
                <a:cubicBezTo>
                  <a:pt x="156087" y="84804"/>
                  <a:pt x="312174" y="125362"/>
                  <a:pt x="471948" y="117988"/>
                </a:cubicBezTo>
                <a:cubicBezTo>
                  <a:pt x="631722" y="110614"/>
                  <a:pt x="795183" y="55307"/>
                  <a:pt x="958645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CA811D-B1E4-7F43-81F4-B3BE1D8597E9}"/>
              </a:ext>
            </a:extLst>
          </p:cNvPr>
          <p:cNvSpPr txBox="1"/>
          <p:nvPr/>
        </p:nvSpPr>
        <p:spPr>
          <a:xfrm>
            <a:off x="9169281" y="3831712"/>
            <a:ext cx="4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66DCD5-B091-9D49-AD8B-2EC8DB9E11F1}"/>
              </a:ext>
            </a:extLst>
          </p:cNvPr>
          <p:cNvSpPr txBox="1"/>
          <p:nvPr/>
        </p:nvSpPr>
        <p:spPr>
          <a:xfrm>
            <a:off x="10365313" y="3819452"/>
            <a:ext cx="4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inv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575A74F-F28B-5B4A-95EE-B82E9B9EAD9A}"/>
              </a:ext>
            </a:extLst>
          </p:cNvPr>
          <p:cNvSpPr/>
          <p:nvPr/>
        </p:nvSpPr>
        <p:spPr>
          <a:xfrm>
            <a:off x="8475785" y="4172467"/>
            <a:ext cx="2716823" cy="285154"/>
          </a:xfrm>
          <a:custGeom>
            <a:avLst/>
            <a:gdLst>
              <a:gd name="connsiteX0" fmla="*/ 2716823 w 2716823"/>
              <a:gd name="connsiteY0" fmla="*/ 258856 h 285154"/>
              <a:gd name="connsiteX1" fmla="*/ 1371600 w 2716823"/>
              <a:gd name="connsiteY1" fmla="*/ 232479 h 285154"/>
              <a:gd name="connsiteX2" fmla="*/ 738553 w 2716823"/>
              <a:gd name="connsiteY2" fmla="*/ 276441 h 285154"/>
              <a:gd name="connsiteX3" fmla="*/ 518746 w 2716823"/>
              <a:gd name="connsiteY3" fmla="*/ 30256 h 285154"/>
              <a:gd name="connsiteX4" fmla="*/ 0 w 2716823"/>
              <a:gd name="connsiteY4" fmla="*/ 12671 h 28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6823" h="285154">
                <a:moveTo>
                  <a:pt x="2716823" y="258856"/>
                </a:moveTo>
                <a:lnTo>
                  <a:pt x="1371600" y="232479"/>
                </a:lnTo>
                <a:cubicBezTo>
                  <a:pt x="1041888" y="235410"/>
                  <a:pt x="880695" y="310145"/>
                  <a:pt x="738553" y="276441"/>
                </a:cubicBezTo>
                <a:cubicBezTo>
                  <a:pt x="596411" y="242737"/>
                  <a:pt x="641838" y="74218"/>
                  <a:pt x="518746" y="30256"/>
                </a:cubicBezTo>
                <a:cubicBezTo>
                  <a:pt x="395654" y="-13706"/>
                  <a:pt x="197827" y="-518"/>
                  <a:pt x="0" y="12671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4CF10F-8EFD-0245-BB5A-1182552F58E1}"/>
              </a:ext>
            </a:extLst>
          </p:cNvPr>
          <p:cNvSpPr txBox="1"/>
          <p:nvPr/>
        </p:nvSpPr>
        <p:spPr>
          <a:xfrm>
            <a:off x="9001434" y="403092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snoop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325BDB-B479-1F4C-9ED7-A11FA1CF7614}"/>
              </a:ext>
            </a:extLst>
          </p:cNvPr>
          <p:cNvSpPr txBox="1"/>
          <p:nvPr/>
        </p:nvSpPr>
        <p:spPr>
          <a:xfrm>
            <a:off x="10228241" y="401097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snoop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9CB44F-8748-7B40-B189-7DA0EF55C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13"/>
    </mc:Choice>
    <mc:Fallback xmlns="">
      <p:transition spd="slow" advTm="10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1" grpId="0"/>
      <p:bldP spid="32" grpId="0" animBg="1"/>
      <p:bldP spid="33" grpId="0" animBg="1"/>
      <p:bldP spid="34" grpId="0"/>
      <p:bldP spid="35" grpId="0" animBg="1"/>
      <p:bldP spid="36" grpId="0" animBg="1"/>
      <p:bldP spid="37" grpId="0"/>
      <p:bldP spid="38" grpId="0"/>
      <p:bldP spid="40" grpId="0" animBg="1"/>
      <p:bldP spid="42" grpId="1"/>
      <p:bldP spid="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A59BBF-6A74-E743-BDF1-6802779E2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20258"/>
          <a:stretch/>
        </p:blipFill>
        <p:spPr>
          <a:xfrm>
            <a:off x="7737826" y="-78776"/>
            <a:ext cx="7870052" cy="7015552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351CC5-2882-2B4E-B3FB-FDDA91C73559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Study the data movement between I/O devices and processor/memory in modern servers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CD038-D91F-9E49-B2EC-877A4BB2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Context of This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2BA6D-AD0F-9349-B22D-53C4D82E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58799-8542-1540-8D57-54373C295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63202">
            <a:off x="4340664" y="1300125"/>
            <a:ext cx="2333160" cy="1738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84E89F-9028-2E4D-9927-2130E5A0D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48" y="1389047"/>
            <a:ext cx="2747983" cy="1545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0FB8E-EA1A-7649-BAC5-5487387A96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175" y="4498825"/>
            <a:ext cx="1831913" cy="1620538"/>
          </a:xfrm>
          <a:prstGeom prst="rect">
            <a:avLst/>
          </a:prstGeom>
        </p:spPr>
      </p:pic>
      <p:pic>
        <p:nvPicPr>
          <p:cNvPr id="13" name="Content Placeholder 8" descr="A circuit board&#10;&#10;Description automatically generated">
            <a:extLst>
              <a:ext uri="{FF2B5EF4-FFF2-40B4-BE49-F238E27FC236}">
                <a16:creationId xmlns:a16="http://schemas.microsoft.com/office/drawing/2014/main" id="{82B948D0-7D94-344C-B979-A0835514A0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23234" r="5356" b="23329"/>
          <a:stretch/>
        </p:blipFill>
        <p:spPr>
          <a:xfrm>
            <a:off x="443186" y="4823637"/>
            <a:ext cx="2822027" cy="635331"/>
          </a:xfrm>
          <a:prstGeom prst="rect">
            <a:avLst/>
          </a:prstGeom>
        </p:spPr>
      </p:pic>
      <p:pic>
        <p:nvPicPr>
          <p:cNvPr id="14" name="Content Placeholder 8" descr="A circuit board&#10;&#10;Description automatically generated">
            <a:extLst>
              <a:ext uri="{FF2B5EF4-FFF2-40B4-BE49-F238E27FC236}">
                <a16:creationId xmlns:a16="http://schemas.microsoft.com/office/drawing/2014/main" id="{9FA11F61-A7A5-744F-B8D4-4C06F196B1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23234" r="5356" b="23329"/>
          <a:stretch/>
        </p:blipFill>
        <p:spPr>
          <a:xfrm>
            <a:off x="744038" y="4991428"/>
            <a:ext cx="2822027" cy="6353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0F09B0-5EBF-D34C-8AC9-CDE5835A030F}"/>
              </a:ext>
            </a:extLst>
          </p:cNvPr>
          <p:cNvSpPr/>
          <p:nvPr/>
        </p:nvSpPr>
        <p:spPr>
          <a:xfrm>
            <a:off x="1291498" y="3311031"/>
            <a:ext cx="4200525" cy="6297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System Buses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C055A8-FEC3-8042-A92B-BC15A98A8816}"/>
              </a:ext>
            </a:extLst>
          </p:cNvPr>
          <p:cNvCxnSpPr>
            <a:cxnSpLocks/>
          </p:cNvCxnSpPr>
          <p:nvPr/>
        </p:nvCxnSpPr>
        <p:spPr>
          <a:xfrm>
            <a:off x="5366480" y="2789887"/>
            <a:ext cx="1" cy="487701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A78DDE0-0D06-4F46-A216-BE9D95E19946}"/>
              </a:ext>
            </a:extLst>
          </p:cNvPr>
          <p:cNvCxnSpPr>
            <a:cxnSpLocks/>
          </p:cNvCxnSpPr>
          <p:nvPr/>
        </p:nvCxnSpPr>
        <p:spPr>
          <a:xfrm>
            <a:off x="1452597" y="2806608"/>
            <a:ext cx="1" cy="487701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D05194-4D89-F14E-A03C-3655B17E9B7C}"/>
              </a:ext>
            </a:extLst>
          </p:cNvPr>
          <p:cNvCxnSpPr>
            <a:cxnSpLocks/>
          </p:cNvCxnSpPr>
          <p:nvPr/>
        </p:nvCxnSpPr>
        <p:spPr>
          <a:xfrm>
            <a:off x="1452596" y="4024323"/>
            <a:ext cx="1" cy="487701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ED4095-6A6D-1042-98B8-4F85F31FDB6E}"/>
              </a:ext>
            </a:extLst>
          </p:cNvPr>
          <p:cNvCxnSpPr>
            <a:cxnSpLocks/>
          </p:cNvCxnSpPr>
          <p:nvPr/>
        </p:nvCxnSpPr>
        <p:spPr>
          <a:xfrm>
            <a:off x="5365857" y="3995944"/>
            <a:ext cx="1" cy="487701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2D05EF-3ECB-C646-9D1E-5C050AE527A9}"/>
              </a:ext>
            </a:extLst>
          </p:cNvPr>
          <p:cNvSpPr txBox="1"/>
          <p:nvPr/>
        </p:nvSpPr>
        <p:spPr>
          <a:xfrm>
            <a:off x="5311715" y="1667993"/>
            <a:ext cx="920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r>
              <a:rPr lang="en-US" sz="4000" dirty="0">
                <a:solidFill>
                  <a:schemeClr val="bg1"/>
                </a:solidFill>
              </a:rPr>
              <a:t>NIC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5FB86B-93D4-DE45-A6EA-9FBA158F8744}"/>
              </a:ext>
            </a:extLst>
          </p:cNvPr>
          <p:cNvSpPr txBox="1"/>
          <p:nvPr/>
        </p:nvSpPr>
        <p:spPr>
          <a:xfrm>
            <a:off x="1381620" y="1711802"/>
            <a:ext cx="971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r>
              <a:rPr lang="en-US" sz="4000" dirty="0">
                <a:solidFill>
                  <a:schemeClr val="bg1"/>
                </a:solidFill>
              </a:rPr>
              <a:t>SSD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116DFC-22F0-CA48-B442-84AFDD1440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4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1"/>
    </mc:Choice>
    <mc:Fallback xmlns="">
      <p:transition spd="slow" advTm="3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3626-5C4D-4BB4-BF19-40F02727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gem5 model is a Mixture of DDIO Enabled and Disabled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8870-BF76-43B6-AE0F-BBE5AEBB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CPU side caches are invalidated but moved to IO$</a:t>
            </a:r>
          </a:p>
          <a:p>
            <a:r>
              <a:rPr lang="en-US" dirty="0"/>
              <a:t>DMA engine does not write into LLC</a:t>
            </a:r>
          </a:p>
          <a:p>
            <a:r>
              <a:rPr lang="en-US" dirty="0"/>
              <a:t>CPU read newly written DMA data from IO$ instead of DRAM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can have a small IO$ to fairly model an optimized DDIO disabled system</a:t>
            </a:r>
          </a:p>
          <a:p>
            <a:pPr lvl="1"/>
            <a:r>
              <a:rPr lang="en-US" dirty="0"/>
              <a:t>But not a traditional DDIO disabled system that invalidate caches after DMA reads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9F2BB5-AE07-1A46-91EC-42658A43F0F2}"/>
              </a:ext>
            </a:extLst>
          </p:cNvPr>
          <p:cNvSpPr/>
          <p:nvPr/>
        </p:nvSpPr>
        <p:spPr>
          <a:xfrm>
            <a:off x="3664424" y="1998708"/>
            <a:ext cx="1689316" cy="42204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78767-844F-E74A-B436-12E7549BFBD5}"/>
              </a:ext>
            </a:extLst>
          </p:cNvPr>
          <p:cNvSpPr/>
          <p:nvPr/>
        </p:nvSpPr>
        <p:spPr>
          <a:xfrm>
            <a:off x="5907439" y="1992426"/>
            <a:ext cx="2089685" cy="422050"/>
          </a:xfrm>
          <a:prstGeom prst="rect">
            <a:avLst/>
          </a:prstGeom>
          <a:noFill/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55F6C-A8FA-9C4D-A34E-1A6E8F253D77}"/>
              </a:ext>
            </a:extLst>
          </p:cNvPr>
          <p:cNvSpPr/>
          <p:nvPr/>
        </p:nvSpPr>
        <p:spPr>
          <a:xfrm>
            <a:off x="728420" y="2510161"/>
            <a:ext cx="5287506" cy="42204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379AC-1FED-384E-8450-B8A6C91C40B9}"/>
              </a:ext>
            </a:extLst>
          </p:cNvPr>
          <p:cNvSpPr/>
          <p:nvPr/>
        </p:nvSpPr>
        <p:spPr>
          <a:xfrm>
            <a:off x="728420" y="3026761"/>
            <a:ext cx="8924627" cy="422050"/>
          </a:xfrm>
          <a:prstGeom prst="rect">
            <a:avLst/>
          </a:prstGeom>
          <a:noFill/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293414F-9198-BB49-8F48-E5097DB46F23}"/>
              </a:ext>
            </a:extLst>
          </p:cNvPr>
          <p:cNvSpPr/>
          <p:nvPr/>
        </p:nvSpPr>
        <p:spPr>
          <a:xfrm>
            <a:off x="8101013" y="2260664"/>
            <a:ext cx="2228850" cy="485775"/>
          </a:xfrm>
          <a:custGeom>
            <a:avLst/>
            <a:gdLst>
              <a:gd name="connsiteX0" fmla="*/ 0 w 2228850"/>
              <a:gd name="connsiteY0" fmla="*/ 0 h 485775"/>
              <a:gd name="connsiteX1" fmla="*/ 571500 w 2228850"/>
              <a:gd name="connsiteY1" fmla="*/ 342900 h 485775"/>
              <a:gd name="connsiteX2" fmla="*/ 2228850 w 2228850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850" h="485775">
                <a:moveTo>
                  <a:pt x="0" y="0"/>
                </a:moveTo>
                <a:cubicBezTo>
                  <a:pt x="100012" y="130969"/>
                  <a:pt x="200025" y="261938"/>
                  <a:pt x="571500" y="342900"/>
                </a:cubicBezTo>
                <a:cubicBezTo>
                  <a:pt x="942975" y="423862"/>
                  <a:pt x="1585912" y="454818"/>
                  <a:pt x="2228850" y="485775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8D3CC8D-4274-C149-B268-13C926EE8043}"/>
              </a:ext>
            </a:extLst>
          </p:cNvPr>
          <p:cNvSpPr/>
          <p:nvPr/>
        </p:nvSpPr>
        <p:spPr>
          <a:xfrm>
            <a:off x="9672638" y="2823161"/>
            <a:ext cx="671512" cy="423341"/>
          </a:xfrm>
          <a:custGeom>
            <a:avLst/>
            <a:gdLst>
              <a:gd name="connsiteX0" fmla="*/ 0 w 671512"/>
              <a:gd name="connsiteY0" fmla="*/ 423341 h 423341"/>
              <a:gd name="connsiteX1" fmla="*/ 142875 w 671512"/>
              <a:gd name="connsiteY1" fmla="*/ 309041 h 423341"/>
              <a:gd name="connsiteX2" fmla="*/ 228600 w 671512"/>
              <a:gd name="connsiteY2" fmla="*/ 37578 h 423341"/>
              <a:gd name="connsiteX3" fmla="*/ 671512 w 671512"/>
              <a:gd name="connsiteY3" fmla="*/ 9003 h 42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512" h="423341">
                <a:moveTo>
                  <a:pt x="0" y="423341"/>
                </a:moveTo>
                <a:cubicBezTo>
                  <a:pt x="52387" y="398338"/>
                  <a:pt x="104775" y="373335"/>
                  <a:pt x="142875" y="309041"/>
                </a:cubicBezTo>
                <a:cubicBezTo>
                  <a:pt x="180975" y="244747"/>
                  <a:pt x="140494" y="87584"/>
                  <a:pt x="228600" y="37578"/>
                </a:cubicBezTo>
                <a:cubicBezTo>
                  <a:pt x="316706" y="-12428"/>
                  <a:pt x="494109" y="-1713"/>
                  <a:pt x="671512" y="9003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F4A49A-CBCC-CF4C-8323-BA3BF7D7C80A}"/>
              </a:ext>
            </a:extLst>
          </p:cNvPr>
          <p:cNvSpPr txBox="1"/>
          <p:nvPr/>
        </p:nvSpPr>
        <p:spPr>
          <a:xfrm>
            <a:off x="10329863" y="2560621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234C2"/>
                </a:solidFill>
              </a:rPr>
              <a:t>Enabled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12A00B-7E4E-C04C-9AEE-C75A5A999A51}"/>
              </a:ext>
            </a:extLst>
          </p:cNvPr>
          <p:cNvSpPr/>
          <p:nvPr/>
        </p:nvSpPr>
        <p:spPr>
          <a:xfrm>
            <a:off x="5251175" y="1578035"/>
            <a:ext cx="4150000" cy="368304"/>
          </a:xfrm>
          <a:custGeom>
            <a:avLst/>
            <a:gdLst>
              <a:gd name="connsiteX0" fmla="*/ 63775 w 3892825"/>
              <a:gd name="connsiteY0" fmla="*/ 368304 h 368304"/>
              <a:gd name="connsiteX1" fmla="*/ 520975 w 3892825"/>
              <a:gd name="connsiteY1" fmla="*/ 11117 h 368304"/>
              <a:gd name="connsiteX2" fmla="*/ 3892825 w 3892825"/>
              <a:gd name="connsiteY2" fmla="*/ 125417 h 36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2825" h="368304">
                <a:moveTo>
                  <a:pt x="63775" y="368304"/>
                </a:moveTo>
                <a:cubicBezTo>
                  <a:pt x="-26713" y="209951"/>
                  <a:pt x="-117200" y="51598"/>
                  <a:pt x="520975" y="11117"/>
                </a:cubicBezTo>
                <a:cubicBezTo>
                  <a:pt x="1159150" y="-29364"/>
                  <a:pt x="2525987" y="48026"/>
                  <a:pt x="3892825" y="125417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C059D8C-F7FF-7945-882C-9A9C3596B311}"/>
              </a:ext>
            </a:extLst>
          </p:cNvPr>
          <p:cNvSpPr/>
          <p:nvPr/>
        </p:nvSpPr>
        <p:spPr>
          <a:xfrm>
            <a:off x="6057900" y="1797055"/>
            <a:ext cx="3343275" cy="1001242"/>
          </a:xfrm>
          <a:custGeom>
            <a:avLst/>
            <a:gdLst>
              <a:gd name="connsiteX0" fmla="*/ 0 w 3343275"/>
              <a:gd name="connsiteY0" fmla="*/ 935097 h 1001242"/>
              <a:gd name="connsiteX1" fmla="*/ 2400300 w 3343275"/>
              <a:gd name="connsiteY1" fmla="*/ 920809 h 1001242"/>
              <a:gd name="connsiteX2" fmla="*/ 2928938 w 3343275"/>
              <a:gd name="connsiteY2" fmla="*/ 134997 h 1001242"/>
              <a:gd name="connsiteX3" fmla="*/ 3343275 w 3343275"/>
              <a:gd name="connsiteY3" fmla="*/ 6409 h 10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275" h="1001242">
                <a:moveTo>
                  <a:pt x="0" y="935097"/>
                </a:moveTo>
                <a:cubicBezTo>
                  <a:pt x="956072" y="994628"/>
                  <a:pt x="1912144" y="1054159"/>
                  <a:pt x="2400300" y="920809"/>
                </a:cubicBezTo>
                <a:cubicBezTo>
                  <a:pt x="2888456" y="787459"/>
                  <a:pt x="2771776" y="287397"/>
                  <a:pt x="2928938" y="134997"/>
                </a:cubicBezTo>
                <a:cubicBezTo>
                  <a:pt x="3086101" y="-17403"/>
                  <a:pt x="3214688" y="-5497"/>
                  <a:pt x="3343275" y="6409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6F3E6-4F65-2348-8D8F-F5E1D016DB8B}"/>
              </a:ext>
            </a:extLst>
          </p:cNvPr>
          <p:cNvSpPr txBox="1"/>
          <p:nvPr/>
        </p:nvSpPr>
        <p:spPr>
          <a:xfrm>
            <a:off x="9508857" y="1469473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Disabled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9AA42-E7BA-D84C-933C-B4D15F9BA3A1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DDIO disabled? DDIO enabled?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0CF15A-6A1A-FF44-B5C3-8719384AD0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8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2"/>
    </mc:Choice>
    <mc:Fallback xmlns="">
      <p:transition spd="slow" advTm="6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558C-2AFE-48C9-8E60-9DEED026A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1234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DDIO Modeling in gem5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734112-B4F7-2245-ACAC-F53F7EFC0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"/>
    </mc:Choice>
    <mc:Fallback xmlns="">
      <p:transition spd="slow" advTm="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036CBB-93E4-E74F-A0AC-B650257F7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21744"/>
            <a:ext cx="5601861" cy="33460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B8728-9107-5640-A5F4-29C823B5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1C5055-CB0A-5646-BE32-0AE0767C7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2" y="957822"/>
            <a:ext cx="5185136" cy="3573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59E9E7-4B84-A643-A630-607252E743A8}"/>
              </a:ext>
            </a:extLst>
          </p:cNvPr>
          <p:cNvSpPr txBox="1"/>
          <p:nvPr/>
        </p:nvSpPr>
        <p:spPr>
          <a:xfrm>
            <a:off x="8482082" y="4962871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Enabled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0A0F4-5F20-B64F-8987-092CE61F6827}"/>
              </a:ext>
            </a:extLst>
          </p:cNvPr>
          <p:cNvSpPr txBox="1"/>
          <p:nvPr/>
        </p:nvSpPr>
        <p:spPr>
          <a:xfrm>
            <a:off x="2693209" y="5026148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Disabled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EE4774-F16B-D441-9F9D-F3F4A9115647}"/>
              </a:ext>
            </a:extLst>
          </p:cNvPr>
          <p:cNvSpPr/>
          <p:nvPr/>
        </p:nvSpPr>
        <p:spPr>
          <a:xfrm>
            <a:off x="1670029" y="2392234"/>
            <a:ext cx="1141380" cy="402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IO$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EF0F58-BB19-654F-A993-8A551B1F34F0}"/>
              </a:ext>
            </a:extLst>
          </p:cNvPr>
          <p:cNvSpPr/>
          <p:nvPr/>
        </p:nvSpPr>
        <p:spPr>
          <a:xfrm>
            <a:off x="7951294" y="3480163"/>
            <a:ext cx="2475913" cy="402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Enhanced LLC</a:t>
            </a:r>
            <a:endParaRPr lang="en-US" sz="32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BE4221-34A2-4542-9515-FCF278B80A4D}"/>
              </a:ext>
            </a:extLst>
          </p:cNvPr>
          <p:cNvSpPr/>
          <p:nvPr/>
        </p:nvSpPr>
        <p:spPr>
          <a:xfrm>
            <a:off x="7782484" y="3298903"/>
            <a:ext cx="2827606" cy="7315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072523B-EF94-ED47-ACAD-6079E6004F3B}"/>
              </a:ext>
            </a:extLst>
          </p:cNvPr>
          <p:cNvSpPr/>
          <p:nvPr/>
        </p:nvSpPr>
        <p:spPr>
          <a:xfrm>
            <a:off x="7754348" y="2251974"/>
            <a:ext cx="1406766" cy="7315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B34A-60BF-C645-B7EC-D0D55AADFAC8}"/>
              </a:ext>
            </a:extLst>
          </p:cNvPr>
          <p:cNvSpPr/>
          <p:nvPr/>
        </p:nvSpPr>
        <p:spPr>
          <a:xfrm>
            <a:off x="1651951" y="1406525"/>
            <a:ext cx="1177536" cy="311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accent5"/>
                </a:solidFill>
              </a:rPr>
              <a:t>Device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69DE9-F55B-1148-8BC4-214016DE5F75}"/>
              </a:ext>
            </a:extLst>
          </p:cNvPr>
          <p:cNvSpPr/>
          <p:nvPr/>
        </p:nvSpPr>
        <p:spPr>
          <a:xfrm>
            <a:off x="7893314" y="1425283"/>
            <a:ext cx="1177536" cy="311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accent5"/>
                </a:solidFill>
              </a:rPr>
              <a:t>Device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A958A1CD-7711-3041-B808-47714913F3EA}"/>
              </a:ext>
            </a:extLst>
          </p:cNvPr>
          <p:cNvSpPr/>
          <p:nvPr/>
        </p:nvSpPr>
        <p:spPr>
          <a:xfrm>
            <a:off x="521651" y="600964"/>
            <a:ext cx="6895521" cy="1296221"/>
          </a:xfrm>
          <a:prstGeom prst="wedgeRoundRectCallout">
            <a:avLst>
              <a:gd name="adj1" fmla="val -25431"/>
              <a:gd name="adj2" fmla="val 784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DDIO disabled optimized: inclusive cache (default)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DDIO disabled: exclusive cache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AB6E80-8B23-E142-AFB0-7D347FFB88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377"/>
          <a:stretch/>
        </p:blipFill>
        <p:spPr>
          <a:xfrm>
            <a:off x="135170" y="4079875"/>
            <a:ext cx="1375847" cy="35845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B5BFBDA-EC2D-084D-9219-1512B0AEC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3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99"/>
    </mc:Choice>
    <mc:Fallback xmlns="">
      <p:transition spd="slow" advTm="88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B0ADB-B3DE-CB41-92CE-5915F10A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234C2"/>
                </a:solidFill>
              </a:rPr>
              <a:t>Experimental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3008F-0C91-5048-A200-6C9E134E8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1FA4F-1D19-7E4D-ABFD-53D3486D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417E4F-FD5D-264E-B512-6E607C4CA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"/>
    </mc:Choice>
    <mc:Fallback xmlns="">
      <p:transition spd="slow" advTm="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3AA8-42A5-824D-B798-E7D7E4F9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93661-BC5C-524C-971D-FA2628532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gem5 </a:t>
            </a:r>
            <a:r>
              <a:rPr lang="en-US" dirty="0" err="1"/>
              <a:t>baremetal</a:t>
            </a:r>
            <a:r>
              <a:rPr lang="en-US" dirty="0"/>
              <a:t> full-system mode</a:t>
            </a:r>
          </a:p>
          <a:p>
            <a:pPr lvl="1"/>
            <a:r>
              <a:rPr lang="en-US" dirty="0"/>
              <a:t>NIC driver that mimics a user-space network software stack (i.e., DPDK)</a:t>
            </a:r>
          </a:p>
          <a:p>
            <a:pPr lvl="1"/>
            <a:r>
              <a:rPr lang="en-US" dirty="0"/>
              <a:t>RX/TX descriptor size: 1024</a:t>
            </a:r>
          </a:p>
          <a:p>
            <a:r>
              <a:rPr lang="en-US" dirty="0"/>
              <a:t>Configs</a:t>
            </a:r>
          </a:p>
          <a:p>
            <a:pPr lvl="1"/>
            <a:r>
              <a:rPr lang="en-US" dirty="0"/>
              <a:t>disabled-op, disabled, enabled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C7AEC-4FF7-3947-A8C9-9D4ED968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E9BAF-FA41-464A-8F6F-7199A9C1E85A}"/>
              </a:ext>
            </a:extLst>
          </p:cNvPr>
          <p:cNvSpPr/>
          <p:nvPr/>
        </p:nvSpPr>
        <p:spPr>
          <a:xfrm>
            <a:off x="1156441" y="3741192"/>
            <a:ext cx="4246116" cy="2563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98B-94DD-2B4D-B87F-9259F170AED1}"/>
              </a:ext>
            </a:extLst>
          </p:cNvPr>
          <p:cNvSpPr/>
          <p:nvPr/>
        </p:nvSpPr>
        <p:spPr>
          <a:xfrm>
            <a:off x="7951250" y="3741192"/>
            <a:ext cx="2243137" cy="26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97B3DFC-4AF7-DF4E-8A4B-0FDA0EDED31E}"/>
              </a:ext>
            </a:extLst>
          </p:cNvPr>
          <p:cNvSpPr/>
          <p:nvPr/>
        </p:nvSpPr>
        <p:spPr>
          <a:xfrm>
            <a:off x="4069683" y="5291694"/>
            <a:ext cx="1100138" cy="7143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NIC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996136-8E8F-2C40-9256-9C6B693C1E80}"/>
              </a:ext>
            </a:extLst>
          </p:cNvPr>
          <p:cNvSpPr/>
          <p:nvPr/>
        </p:nvSpPr>
        <p:spPr>
          <a:xfrm>
            <a:off x="8329392" y="5291694"/>
            <a:ext cx="1100138" cy="7143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1B962-4F31-8C4D-8FB8-F4A1A92AB463}"/>
              </a:ext>
            </a:extLst>
          </p:cNvPr>
          <p:cNvSpPr txBox="1"/>
          <p:nvPr/>
        </p:nvSpPr>
        <p:spPr>
          <a:xfrm>
            <a:off x="1178023" y="3741192"/>
            <a:ext cx="2230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gem5 </a:t>
            </a:r>
            <a:r>
              <a:rPr lang="en-US" sz="2400" dirty="0" err="1">
                <a:solidFill>
                  <a:schemeClr val="bg1"/>
                </a:solidFill>
              </a:rPr>
              <a:t>baremetal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9FC93B-BE9F-194F-A0DE-638314CC5E44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5169821" y="5648882"/>
            <a:ext cx="315957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201B9B-0BFF-994A-BB22-61D2A84E0A36}"/>
              </a:ext>
            </a:extLst>
          </p:cNvPr>
          <p:cNvSpPr txBox="1"/>
          <p:nvPr/>
        </p:nvSpPr>
        <p:spPr>
          <a:xfrm>
            <a:off x="5620201" y="5843192"/>
            <a:ext cx="1986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1514B packets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B0BCC5-5A0B-4C42-B36C-65DB52D096AE}"/>
              </a:ext>
            </a:extLst>
          </p:cNvPr>
          <p:cNvSpPr txBox="1"/>
          <p:nvPr/>
        </p:nvSpPr>
        <p:spPr>
          <a:xfrm>
            <a:off x="6047144" y="5165806"/>
            <a:ext cx="113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40Gbps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3AD8C59-B741-884E-92CC-3821324A13A5}"/>
              </a:ext>
            </a:extLst>
          </p:cNvPr>
          <p:cNvSpPr/>
          <p:nvPr/>
        </p:nvSpPr>
        <p:spPr>
          <a:xfrm>
            <a:off x="1248639" y="4343005"/>
            <a:ext cx="1657982" cy="172007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/>
              <a:t>2x O3 cores</a:t>
            </a:r>
          </a:p>
          <a:p>
            <a:pPr algn="ctr"/>
            <a:r>
              <a:rPr lang="en-US" sz="2400" dirty="0"/>
              <a:t>2.4GHZ</a:t>
            </a:r>
          </a:p>
          <a:p>
            <a:pPr algn="ctr"/>
            <a:r>
              <a:rPr lang="en-US" sz="2400" dirty="0"/>
              <a:t>32MB LLC</a:t>
            </a:r>
          </a:p>
          <a:p>
            <a:pPr algn="ctr"/>
            <a:r>
              <a:rPr lang="en-US" sz="2400" dirty="0"/>
              <a:t>16ways LLC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5675DD-F53A-8C4C-A906-900E8951095E}"/>
              </a:ext>
            </a:extLst>
          </p:cNvPr>
          <p:cNvSpPr/>
          <p:nvPr/>
        </p:nvSpPr>
        <p:spPr>
          <a:xfrm>
            <a:off x="4084673" y="4401522"/>
            <a:ext cx="1100138" cy="71437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95C0D5-3BF4-974E-9F27-CC8D0DDE6EC0}"/>
              </a:ext>
            </a:extLst>
          </p:cNvPr>
          <p:cNvSpPr txBox="1"/>
          <p:nvPr/>
        </p:nvSpPr>
        <p:spPr>
          <a:xfrm>
            <a:off x="2796097" y="6348969"/>
            <a:ext cx="966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server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5885CA-352D-6449-83EC-196CCC2D6BC1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906621" y="5627471"/>
            <a:ext cx="1163062" cy="0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359BB6-B6AA-5F4C-B7FD-2740FA9C32CC}"/>
              </a:ext>
            </a:extLst>
          </p:cNvPr>
          <p:cNvCxnSpPr/>
          <p:nvPr/>
        </p:nvCxnSpPr>
        <p:spPr>
          <a:xfrm flipH="1" flipV="1">
            <a:off x="2921611" y="4670361"/>
            <a:ext cx="1163062" cy="0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F8ADE6-CD5C-7542-B98C-D3BCD1D0925B}"/>
              </a:ext>
            </a:extLst>
          </p:cNvPr>
          <p:cNvCxnSpPr/>
          <p:nvPr/>
        </p:nvCxnSpPr>
        <p:spPr>
          <a:xfrm flipH="1" flipV="1">
            <a:off x="2921611" y="4844192"/>
            <a:ext cx="1163062" cy="0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B60F56-42EA-0A47-94DB-9510CE27F903}"/>
              </a:ext>
            </a:extLst>
          </p:cNvPr>
          <p:cNvSpPr txBox="1"/>
          <p:nvPr/>
        </p:nvSpPr>
        <p:spPr>
          <a:xfrm>
            <a:off x="2891122" y="4161005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2x DDR4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421091-B4FC-E140-8EB5-F701883D75A4}"/>
              </a:ext>
            </a:extLst>
          </p:cNvPr>
          <p:cNvSpPr txBox="1"/>
          <p:nvPr/>
        </p:nvSpPr>
        <p:spPr>
          <a:xfrm>
            <a:off x="7951249" y="3769274"/>
            <a:ext cx="2230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gem5 </a:t>
            </a:r>
            <a:r>
              <a:rPr lang="en-US" sz="2400" dirty="0" err="1">
                <a:solidFill>
                  <a:schemeClr val="bg1"/>
                </a:solidFill>
              </a:rPr>
              <a:t>baremetal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ED0ADD-AE53-E34F-8399-ED673E225C9E}"/>
              </a:ext>
            </a:extLst>
          </p:cNvPr>
          <p:cNvSpPr txBox="1"/>
          <p:nvPr/>
        </p:nvSpPr>
        <p:spPr>
          <a:xfrm>
            <a:off x="8583280" y="6411539"/>
            <a:ext cx="87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43AB3E-08BB-AA45-9972-0AEF229885DF}"/>
              </a:ext>
            </a:extLst>
          </p:cNvPr>
          <p:cNvSpPr txBox="1"/>
          <p:nvPr/>
        </p:nvSpPr>
        <p:spPr>
          <a:xfrm>
            <a:off x="2972678" y="5172546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I/O bus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06A9D8B2-5E06-AB47-9081-5242C482AA9B}"/>
              </a:ext>
            </a:extLst>
          </p:cNvPr>
          <p:cNvSpPr/>
          <p:nvPr/>
        </p:nvSpPr>
        <p:spPr>
          <a:xfrm>
            <a:off x="181427" y="1939855"/>
            <a:ext cx="7070582" cy="886734"/>
          </a:xfrm>
          <a:prstGeom prst="wedgeRoundRectCallout">
            <a:avLst>
              <a:gd name="adj1" fmla="val -25431"/>
              <a:gd name="adj2" fmla="val 784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DDIO disabled but DMA reads do not invalidate LLC data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07C6ACD3-A508-8242-8733-4A7035ED5F92}"/>
              </a:ext>
            </a:extLst>
          </p:cNvPr>
          <p:cNvSpPr/>
          <p:nvPr/>
        </p:nvSpPr>
        <p:spPr>
          <a:xfrm>
            <a:off x="2934643" y="1950561"/>
            <a:ext cx="1934234" cy="886734"/>
          </a:xfrm>
          <a:prstGeom prst="wedgeRoundRectCallout">
            <a:avLst>
              <a:gd name="adj1" fmla="val -25431"/>
              <a:gd name="adj2" fmla="val 784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DDIO disabled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39220D41-F3CB-E64A-A74D-36BE84AF58BD}"/>
              </a:ext>
            </a:extLst>
          </p:cNvPr>
          <p:cNvSpPr/>
          <p:nvPr/>
        </p:nvSpPr>
        <p:spPr>
          <a:xfrm>
            <a:off x="4056284" y="1961267"/>
            <a:ext cx="1934234" cy="886734"/>
          </a:xfrm>
          <a:prstGeom prst="wedgeRoundRectCallout">
            <a:avLst>
              <a:gd name="adj1" fmla="val -25431"/>
              <a:gd name="adj2" fmla="val 784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DDIO enabled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B521F6-AB48-614E-899A-DD27806E03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0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39"/>
    </mc:Choice>
    <mc:Fallback xmlns="">
      <p:transition spd="slow" advTm="9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ACB9-A38C-1244-A3A5-72733E0A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Achieved Network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FCBA-0C77-654A-BD3A-AFBF15474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4AA86-DB7F-844C-AAD1-BE941110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5A0EF-B9B6-B94E-9730-42FC21CD1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" y="1612900"/>
            <a:ext cx="10477500" cy="363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AF9B1-BAFA-FD46-9B51-D6D3C7E4A33F}"/>
              </a:ext>
            </a:extLst>
          </p:cNvPr>
          <p:cNvSpPr txBox="1"/>
          <p:nvPr/>
        </p:nvSpPr>
        <p:spPr>
          <a:xfrm>
            <a:off x="3388659" y="5394961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46959-5F3F-F445-9DB0-52E82D3BFEAC}"/>
              </a:ext>
            </a:extLst>
          </p:cNvPr>
          <p:cNvSpPr txBox="1"/>
          <p:nvPr/>
        </p:nvSpPr>
        <p:spPr>
          <a:xfrm>
            <a:off x="8597154" y="533717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TX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C639D64-5019-5941-9D43-39F673845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"/>
    </mc:Choice>
    <mc:Fallback xmlns="">
      <p:transition spd="slow" advTm="1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8DF5-0C02-9B45-AD80-53C9F394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Reception (RX)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130FB-ABF8-1149-94C3-BABB909B5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DA600-BC8B-D242-B10D-43EDA625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7540A-5EED-C343-AABD-CD31E8514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1441450"/>
            <a:ext cx="11506200" cy="397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42FA7-B0F0-0C4C-8BD0-4DF3E83E640F}"/>
              </a:ext>
            </a:extLst>
          </p:cNvPr>
          <p:cNvSpPr txBox="1"/>
          <p:nvPr/>
        </p:nvSpPr>
        <p:spPr>
          <a:xfrm>
            <a:off x="2850779" y="5394961"/>
            <a:ext cx="1892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Memory 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52B37-8B4D-AE49-A518-F414D1A803B1}"/>
              </a:ext>
            </a:extLst>
          </p:cNvPr>
          <p:cNvSpPr txBox="1"/>
          <p:nvPr/>
        </p:nvSpPr>
        <p:spPr>
          <a:xfrm>
            <a:off x="8256497" y="5337174"/>
            <a:ext cx="197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Memory write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FB9F5BF-9EA7-194D-B065-E68643742983}"/>
              </a:ext>
            </a:extLst>
          </p:cNvPr>
          <p:cNvSpPr/>
          <p:nvPr/>
        </p:nvSpPr>
        <p:spPr>
          <a:xfrm>
            <a:off x="8256497" y="1163170"/>
            <a:ext cx="3706903" cy="1186603"/>
          </a:xfrm>
          <a:prstGeom prst="wedgeRoundRectCallout">
            <a:avLst>
              <a:gd name="adj1" fmla="val 11389"/>
              <a:gd name="adj2" fmla="val 7450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2 ✕ 1024 ✕ 1514 ≃ 3MB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0.1 ✕ 32MB ≳ 3MB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89DC0BA-66F7-C144-83FC-FBCED55D5031}"/>
              </a:ext>
            </a:extLst>
          </p:cNvPr>
          <p:cNvSpPr/>
          <p:nvPr/>
        </p:nvSpPr>
        <p:spPr>
          <a:xfrm>
            <a:off x="718457" y="3004457"/>
            <a:ext cx="5094514" cy="804002"/>
          </a:xfrm>
          <a:prstGeom prst="wedgeRoundRectCallout">
            <a:avLst>
              <a:gd name="adj1" fmla="val 11389"/>
              <a:gd name="adj2" fmla="val 7450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Only reading headers from the memory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EEC2773-187F-5A4A-AB69-CE633CE86C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50"/>
    </mc:Choice>
    <mc:Fallback xmlns="">
      <p:transition spd="slow" advTm="6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9DA0-96A6-884C-8C8A-CE40CD37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Transmission (TX)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FDEDB-49CB-324F-B1F8-4097F670E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F1708-A91E-DB41-BB20-77D561F3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B315D-8350-DE4C-B78F-5F10EFC43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72" y="1444752"/>
            <a:ext cx="11161867" cy="3977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F3339-6EBB-254B-9C10-3523A1D1950B}"/>
              </a:ext>
            </a:extLst>
          </p:cNvPr>
          <p:cNvSpPr txBox="1"/>
          <p:nvPr/>
        </p:nvSpPr>
        <p:spPr>
          <a:xfrm>
            <a:off x="2850779" y="5394961"/>
            <a:ext cx="1892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Memory 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5DDD7-77E0-7545-95DF-1464D406BD50}"/>
              </a:ext>
            </a:extLst>
          </p:cNvPr>
          <p:cNvSpPr txBox="1"/>
          <p:nvPr/>
        </p:nvSpPr>
        <p:spPr>
          <a:xfrm>
            <a:off x="8256497" y="5337174"/>
            <a:ext cx="197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Memory write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0613CFE-C8E6-9044-B57B-A948AB8C9848}"/>
              </a:ext>
            </a:extLst>
          </p:cNvPr>
          <p:cNvSpPr/>
          <p:nvPr/>
        </p:nvSpPr>
        <p:spPr>
          <a:xfrm>
            <a:off x="674913" y="2690311"/>
            <a:ext cx="5159830" cy="804002"/>
          </a:xfrm>
          <a:prstGeom prst="wedgeRoundRectCallout">
            <a:avLst>
              <a:gd name="adj1" fmla="val -14771"/>
              <a:gd name="adj2" fmla="val 1232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No data reuse in our network stack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Lesser conflict with larger LLC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E0B745D-DDD6-7942-98A6-88BB997E8BB3}"/>
              </a:ext>
            </a:extLst>
          </p:cNvPr>
          <p:cNvSpPr/>
          <p:nvPr/>
        </p:nvSpPr>
        <p:spPr>
          <a:xfrm>
            <a:off x="6618514" y="1463039"/>
            <a:ext cx="4463143" cy="804002"/>
          </a:xfrm>
          <a:prstGeom prst="wedgeRoundRectCallout">
            <a:avLst>
              <a:gd name="adj1" fmla="val -29099"/>
              <a:gd name="adj2" fmla="val 907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Conflicting writes as ring buffers does not fit in a  2MB LLC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66A85D1-2A54-2240-B944-C271D828E0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07"/>
    </mc:Choice>
    <mc:Fallback xmlns="">
      <p:transition spd="slow" advTm="4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8A695-E39A-F542-9986-02F9EFA5C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Intel</a:t>
            </a:r>
            <a:r>
              <a:rPr lang="zh-CN" altLang="en-US" dirty="0"/>
              <a:t> </a:t>
            </a:r>
            <a:r>
              <a:rPr lang="en-US" altLang="zh-CN" dirty="0"/>
              <a:t>DDIO:</a:t>
            </a:r>
          </a:p>
          <a:p>
            <a:pPr lvl="1"/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important technology that</a:t>
            </a:r>
            <a:r>
              <a:rPr lang="zh-CN" altLang="en-US" dirty="0"/>
              <a:t> </a:t>
            </a:r>
            <a:r>
              <a:rPr lang="en-US" altLang="zh-CN" dirty="0"/>
              <a:t>facilitates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modern</a:t>
            </a:r>
            <a:r>
              <a:rPr lang="zh-CN" altLang="en-US" dirty="0"/>
              <a:t> </a:t>
            </a:r>
            <a:r>
              <a:rPr lang="en-US" altLang="zh-CN" dirty="0"/>
              <a:t>server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high-speed</a:t>
            </a:r>
            <a:r>
              <a:rPr lang="zh-CN" altLang="en-US" dirty="0"/>
              <a:t> </a:t>
            </a:r>
            <a:r>
              <a:rPr lang="en-US" altLang="zh-CN" dirty="0"/>
              <a:t>PCIe-based</a:t>
            </a:r>
            <a:r>
              <a:rPr lang="zh-CN" altLang="en-US" dirty="0"/>
              <a:t> </a:t>
            </a:r>
            <a:r>
              <a:rPr lang="en-US" altLang="zh-CN" dirty="0"/>
              <a:t>I/O</a:t>
            </a:r>
            <a:r>
              <a:rPr lang="zh-CN" altLang="en-US" dirty="0"/>
              <a:t> </a:t>
            </a:r>
            <a:r>
              <a:rPr lang="en-US" altLang="zh-CN" dirty="0"/>
              <a:t>devices.</a:t>
            </a:r>
          </a:p>
          <a:p>
            <a:pPr lvl="1"/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conducted</a:t>
            </a:r>
            <a:r>
              <a:rPr lang="zh-CN" altLang="en-US" dirty="0"/>
              <a:t> </a:t>
            </a:r>
            <a:r>
              <a:rPr lang="en-US" altLang="zh-CN" dirty="0"/>
              <a:t>DDIO</a:t>
            </a:r>
            <a:r>
              <a:rPr lang="zh-CN" altLang="en-US" dirty="0"/>
              <a:t> </a:t>
            </a:r>
            <a:r>
              <a:rPr lang="en-US" altLang="zh-CN" dirty="0"/>
              <a:t>characterization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quantify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benefit.</a:t>
            </a:r>
          </a:p>
          <a:p>
            <a:r>
              <a:rPr lang="en-US" altLang="zh-CN" dirty="0"/>
              <a:t>Implementing</a:t>
            </a:r>
            <a:r>
              <a:rPr lang="zh-CN" altLang="en-US" dirty="0"/>
              <a:t> </a:t>
            </a:r>
            <a:r>
              <a:rPr lang="en-US" altLang="zh-CN" dirty="0"/>
              <a:t>DDIO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gem5</a:t>
            </a:r>
            <a:r>
              <a:rPr lang="zh-CN" altLang="en-US" dirty="0"/>
              <a:t> </a:t>
            </a:r>
            <a:r>
              <a:rPr lang="en-US" altLang="zh-CN" dirty="0"/>
              <a:t>simulator</a:t>
            </a:r>
          </a:p>
          <a:p>
            <a:pPr lvl="1"/>
            <a:r>
              <a:rPr lang="en-US" altLang="zh-CN" dirty="0"/>
              <a:t>Download the gem5 patch:</a:t>
            </a:r>
          </a:p>
          <a:p>
            <a:pPr marL="457200" lvl="1" indent="0">
              <a:buNone/>
            </a:pPr>
            <a:r>
              <a:rPr lang="en-US" altLang="zh-CN" dirty="0">
                <a:hlinkClick r:id="rId5"/>
              </a:rPr>
              <a:t>https://www.dropbox.com/s/5gjpqopu4nlrkx3/ddio-patch.patch?dl=0</a:t>
            </a:r>
            <a:r>
              <a:rPr lang="en-US" altLang="zh-CN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B96CBA-6795-484E-87E3-3236F8C71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7"/>
    </mc:Choice>
    <mc:Fallback xmlns="">
      <p:transition spd="slow" advTm="2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798" y="470961"/>
            <a:ext cx="10558585" cy="2387600"/>
          </a:xfrm>
        </p:spPr>
        <p:txBody>
          <a:bodyPr>
            <a:normAutofit/>
          </a:bodyPr>
          <a:lstStyle/>
          <a:p>
            <a:br>
              <a:rPr lang="en-US" sz="4100" b="1" dirty="0">
                <a:latin typeface="Palatino Linotype" panose="02040502050505030304" pitchFamily="18" charset="0"/>
              </a:rPr>
            </a:br>
            <a:r>
              <a:rPr lang="en-US" sz="4100" b="1" dirty="0">
                <a:latin typeface="Palatino Linotype" panose="02040502050505030304" pitchFamily="18" charset="0"/>
              </a:rPr>
              <a:t>Data Direct I/O Characterization </a:t>
            </a:r>
            <a:br>
              <a:rPr lang="en-US" sz="4100" b="1" dirty="0">
                <a:latin typeface="Palatino Linotype" panose="02040502050505030304" pitchFamily="18" charset="0"/>
              </a:rPr>
            </a:br>
            <a:r>
              <a:rPr lang="en-US" sz="4100" b="1" dirty="0">
                <a:latin typeface="Palatino Linotype" panose="02040502050505030304" pitchFamily="18" charset="0"/>
              </a:rPr>
              <a:t>for Future I/O System Exploration </a:t>
            </a:r>
            <a:br>
              <a:rPr lang="en-US" sz="4400" dirty="0"/>
            </a:br>
            <a:endParaRPr lang="en-US" sz="4100" b="1" dirty="0">
              <a:latin typeface="Palatino Linotype" panose="0204050205050503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101" y="3297810"/>
            <a:ext cx="9745980" cy="22368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u="sng" dirty="0">
                <a:latin typeface="Palatino Linotype" pitchFamily="18" charset="0"/>
              </a:rPr>
              <a:t>Mohammad Alian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Yifan</a:t>
            </a:r>
            <a:r>
              <a:rPr lang="en-US" dirty="0">
                <a:latin typeface="Palatino Linotype" pitchFamily="18" charset="0"/>
              </a:rPr>
              <a:t> Yuan, </a:t>
            </a:r>
            <a:r>
              <a:rPr lang="en-US" dirty="0" err="1">
                <a:latin typeface="Palatino Linotype" pitchFamily="18" charset="0"/>
              </a:rPr>
              <a:t>Jie</a:t>
            </a:r>
            <a:r>
              <a:rPr lang="en-US" dirty="0">
                <a:latin typeface="Palatino Linotype" pitchFamily="18" charset="0"/>
              </a:rPr>
              <a:t> Zhang, 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Ren Wang, </a:t>
            </a:r>
            <a:r>
              <a:rPr lang="en-US" dirty="0" err="1">
                <a:latin typeface="Palatino Linotype" pitchFamily="18" charset="0"/>
              </a:rPr>
              <a:t>Myoungsoo</a:t>
            </a:r>
            <a:r>
              <a:rPr lang="en-US" dirty="0">
                <a:latin typeface="Palatino Linotype" pitchFamily="18" charset="0"/>
              </a:rPr>
              <a:t> Jung, Nam Sung Kim</a:t>
            </a:r>
            <a:endParaRPr lang="en-US" altLang="zh-CN" baseline="30000" dirty="0">
              <a:latin typeface="Palatino Linotype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baseline="30000" dirty="0">
              <a:latin typeface="Palatino Linotype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52426" y="6486976"/>
            <a:ext cx="2743200" cy="365125"/>
          </a:xfrm>
        </p:spPr>
        <p:txBody>
          <a:bodyPr/>
          <a:lstStyle/>
          <a:p>
            <a:fld id="{8840A91F-A1B3-44C1-9FC1-670A9195970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4B57066-E2E1-904C-BF6D-E7DB60F91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99" y="5534705"/>
            <a:ext cx="5897381" cy="95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6DBFD-FD5F-5D4B-9D53-D2A1944F6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15" y="5564398"/>
            <a:ext cx="2417428" cy="114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2FD31-525B-004E-9858-2A1327BBE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5292" y="5672011"/>
            <a:ext cx="1416091" cy="9337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C4402D-0558-D54A-ACFE-967416DF1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"/>
    </mc:Choice>
    <mc:Fallback xmlns="">
      <p:transition spd="slow" advTm="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1B80-C374-5042-ABCE-C8A80569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1234C2"/>
                </a:solidFill>
              </a:rPr>
              <a:t>How did an I/O device traditionally communicate with CPU?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17843-4A91-1A46-8D5F-A7838119E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A2291-ECB0-7343-A3F3-8F3C24C7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42DC74-7F98-B54C-A8E8-501C0D6CA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7"/>
    </mc:Choice>
    <mc:Fallback xmlns="">
      <p:transition spd="slow" advTm="1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EBF37F-266F-844A-83D4-BE714D9F7965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2x memory operations for data received from network!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Traditional Network Packet 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4AB7FA-5477-0A4B-89B8-6E32E927D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962" y="1498036"/>
            <a:ext cx="6150476" cy="3861927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A5E8EC3-818A-5449-94F6-58CD680D291F}"/>
              </a:ext>
            </a:extLst>
          </p:cNvPr>
          <p:cNvSpPr/>
          <p:nvPr/>
        </p:nvSpPr>
        <p:spPr>
          <a:xfrm>
            <a:off x="1227219" y="399901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device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memory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B5D054B2-5625-7841-80BF-06DC4143204D}"/>
              </a:ext>
            </a:extLst>
          </p:cNvPr>
          <p:cNvSpPr/>
          <p:nvPr/>
        </p:nvSpPr>
        <p:spPr>
          <a:xfrm>
            <a:off x="1212491" y="399901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2.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Memory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LLC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2891ADBF-D400-7445-859A-303612DDFD18}"/>
              </a:ext>
            </a:extLst>
          </p:cNvPr>
          <p:cNvSpPr/>
          <p:nvPr/>
        </p:nvSpPr>
        <p:spPr>
          <a:xfrm>
            <a:off x="1212491" y="399901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LLC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private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cache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core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17E98-4155-F54E-BD98-DB3FF8032283}"/>
              </a:ext>
            </a:extLst>
          </p:cNvPr>
          <p:cNvSpPr/>
          <p:nvPr/>
        </p:nvSpPr>
        <p:spPr>
          <a:xfrm>
            <a:off x="5506089" y="4749559"/>
            <a:ext cx="2237014" cy="642554"/>
          </a:xfrm>
          <a:prstGeom prst="rect">
            <a:avLst/>
          </a:prstGeom>
          <a:solidFill>
            <a:schemeClr val="bg1"/>
          </a:solidFill>
          <a:ln>
            <a:solidFill>
              <a:srgbClr val="123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0A284-DFB2-134A-B5D5-97780F5E9A0E}"/>
              </a:ext>
            </a:extLst>
          </p:cNvPr>
          <p:cNvSpPr/>
          <p:nvPr/>
        </p:nvSpPr>
        <p:spPr>
          <a:xfrm>
            <a:off x="5757462" y="4678834"/>
            <a:ext cx="818147" cy="6168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31C603-BA0F-B147-AA19-9C59FED24C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5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24"/>
    </mc:Choice>
    <mc:Fallback xmlns="">
      <p:transition spd="slow" advTm="10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805 -0.07338 -0.0961 -0.14652 -0.1362 -0.18449 C -0.17631 -0.22245 -0.22123 -0.22083 -0.24076 -0.22847 C -0.26029 -0.23588 -0.25703 -0.2331 -0.25365 -0.23009 " pathEditMode="relative" ptsTypes="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65 -0.23009 C -0.18438 -0.2294 -0.1151 -0.22894 -0.0819 -0.23449 C -0.0487 -0.24028 -0.05156 -0.25232 -0.0543 -0.2643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29 -0.26435 C -0.04583 -0.30185 -0.03737 -0.33935 -0.03554 -0.35764 C -0.03385 -0.37569 -0.03867 -0.37454 -0.04349 -0.37338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5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8" grpId="0" animBg="1"/>
      <p:bldP spid="19" grpId="0" animBg="1"/>
      <p:bldP spid="21" grpId="0" animBg="1"/>
      <p:bldP spid="14" grpId="0" animBg="1"/>
      <p:bldP spid="14" grpId="1" animBg="1"/>
      <p:bldP spid="14" grpId="2" animBg="1"/>
      <p:bldP spid="14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4AB7FA-5477-0A4B-89B8-6E32E927D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962" y="1498036"/>
            <a:ext cx="6150476" cy="38619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60FDF4B-2F59-544B-B313-4B24A52FAB7C}"/>
              </a:ext>
            </a:extLst>
          </p:cNvPr>
          <p:cNvSpPr/>
          <p:nvPr/>
        </p:nvSpPr>
        <p:spPr>
          <a:xfrm>
            <a:off x="5506089" y="4749559"/>
            <a:ext cx="2237014" cy="642554"/>
          </a:xfrm>
          <a:prstGeom prst="rect">
            <a:avLst/>
          </a:prstGeom>
          <a:solidFill>
            <a:schemeClr val="bg1"/>
          </a:solidFill>
          <a:ln>
            <a:solidFill>
              <a:srgbClr val="123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BF37F-266F-844A-83D4-BE714D9F7965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Optimized for slow I/O and LLC utilization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Traditional Network Packet Transmission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0A284-DFB2-134A-B5D5-97780F5E9A0E}"/>
              </a:ext>
            </a:extLst>
          </p:cNvPr>
          <p:cNvSpPr/>
          <p:nvPr/>
        </p:nvSpPr>
        <p:spPr>
          <a:xfrm>
            <a:off x="2944562" y="2011049"/>
            <a:ext cx="818147" cy="6168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Buf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A5E8EC3-818A-5449-94F6-58CD680D291F}"/>
              </a:ext>
            </a:extLst>
          </p:cNvPr>
          <p:cNvSpPr/>
          <p:nvPr/>
        </p:nvSpPr>
        <p:spPr>
          <a:xfrm>
            <a:off x="1227219" y="399901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Fetch network buffers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B5D054B2-5625-7841-80BF-06DC4143204D}"/>
              </a:ext>
            </a:extLst>
          </p:cNvPr>
          <p:cNvSpPr/>
          <p:nvPr/>
        </p:nvSpPr>
        <p:spPr>
          <a:xfrm>
            <a:off x="1227219" y="4006145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2.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Update network buffers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2891ADBF-D400-7445-859A-303612DDFD18}"/>
              </a:ext>
            </a:extLst>
          </p:cNvPr>
          <p:cNvSpPr/>
          <p:nvPr/>
        </p:nvSpPr>
        <p:spPr>
          <a:xfrm>
            <a:off x="1227219" y="4004913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DMA transaction invalidates caches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E03790-19DD-E242-989B-BF00E99B78D6}"/>
              </a:ext>
            </a:extLst>
          </p:cNvPr>
          <p:cNvSpPr/>
          <p:nvPr/>
        </p:nvSpPr>
        <p:spPr>
          <a:xfrm>
            <a:off x="5556354" y="2114957"/>
            <a:ext cx="818147" cy="616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AEA92A-E237-8A46-8543-B465A3F63BCC}"/>
              </a:ext>
            </a:extLst>
          </p:cNvPr>
          <p:cNvSpPr/>
          <p:nvPr/>
        </p:nvSpPr>
        <p:spPr>
          <a:xfrm>
            <a:off x="6145534" y="2759586"/>
            <a:ext cx="818147" cy="616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DFC128C-CF14-7248-9A29-1EA15358824E}"/>
              </a:ext>
            </a:extLst>
          </p:cNvPr>
          <p:cNvSpPr/>
          <p:nvPr/>
        </p:nvSpPr>
        <p:spPr>
          <a:xfrm>
            <a:off x="1227219" y="400552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4. data copied to device/ written back to memory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13A92A-56A0-8F4D-BB9F-43E3E8AB9D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2"/>
    </mc:Choice>
    <mc:Fallback xmlns="">
      <p:transition spd="slow" advTm="9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938 0.10834 L 0.21094 0.11389 L 0.21407 0.01945 " pathEditMode="relative" ptsTypes="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883 0.09097 " pathEditMode="relative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83 0.09097 L 0.04935 0.3780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435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299 0.00625 L -0.26315 -0.10394 " pathEditMode="relative" ptsTypes="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4" grpId="1" animBg="1"/>
      <p:bldP spid="18" grpId="0" animBg="1"/>
      <p:bldP spid="19" grpId="0" animBg="1"/>
      <p:bldP spid="21" grpId="0" animBg="1"/>
      <p:bldP spid="12" grpId="0" animBg="1"/>
      <p:bldP spid="12" grpId="1" animBg="1"/>
      <p:bldP spid="12" grpId="2" animBg="1"/>
      <p:bldP spid="13" grpId="0" animBg="1"/>
      <p:bldP spid="13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1B80-C374-5042-ABCE-C8A80569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1234C2"/>
                </a:solidFill>
              </a:rPr>
              <a:t>How does a modern I/O device communicate with CPU?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17843-4A91-1A46-8D5F-A7838119E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A2291-ECB0-7343-A3F3-8F3C24C7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08684E-07F8-AD46-A061-956BE2D9C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4"/>
    </mc:Choice>
    <mc:Fallback xmlns="">
      <p:transition spd="slow" advTm="1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7C38051-55DD-3B45-957E-1DC841BF8E90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DDIO reduces memory bandwidth utilization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4AB7FA-5477-0A4B-89B8-6E32E927D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854" y="1498036"/>
            <a:ext cx="6150476" cy="3861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FE424C-C61E-C54F-BFB6-EEB84BB12F90}"/>
              </a:ext>
            </a:extLst>
          </p:cNvPr>
          <p:cNvSpPr/>
          <p:nvPr/>
        </p:nvSpPr>
        <p:spPr>
          <a:xfrm>
            <a:off x="5391789" y="4749559"/>
            <a:ext cx="2237014" cy="642554"/>
          </a:xfrm>
          <a:prstGeom prst="rect">
            <a:avLst/>
          </a:prstGeom>
          <a:solidFill>
            <a:schemeClr val="bg1"/>
          </a:solidFill>
          <a:ln>
            <a:solidFill>
              <a:srgbClr val="123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Network Packet Reception with Intel DDIO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487CC-60D9-F743-896F-6B6456B872B0}"/>
              </a:ext>
            </a:extLst>
          </p:cNvPr>
          <p:cNvSpPr/>
          <p:nvPr/>
        </p:nvSpPr>
        <p:spPr>
          <a:xfrm>
            <a:off x="6074092" y="4759209"/>
            <a:ext cx="818147" cy="616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Data</a:t>
            </a:r>
            <a:endParaRPr lang="en-US" sz="2400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7AE8C4B-5972-3142-BA05-DCE91DB3E82E}"/>
              </a:ext>
            </a:extLst>
          </p:cNvPr>
          <p:cNvSpPr/>
          <p:nvPr/>
        </p:nvSpPr>
        <p:spPr>
          <a:xfrm>
            <a:off x="1212491" y="399901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Device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LLC.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7013B59-6BD4-A846-A113-9BE227BBA38D}"/>
              </a:ext>
            </a:extLst>
          </p:cNvPr>
          <p:cNvSpPr/>
          <p:nvPr/>
        </p:nvSpPr>
        <p:spPr>
          <a:xfrm>
            <a:off x="1212490" y="3992130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2.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LLC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private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cache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core.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86E3D3C-5C97-D64E-B1E7-6CB9CB72E1AA}"/>
              </a:ext>
            </a:extLst>
          </p:cNvPr>
          <p:cNvSpPr/>
          <p:nvPr/>
        </p:nvSpPr>
        <p:spPr>
          <a:xfrm>
            <a:off x="3962979" y="1126671"/>
            <a:ext cx="6895521" cy="1296221"/>
          </a:xfrm>
          <a:prstGeom prst="wedgeRoundRectCallout">
            <a:avLst>
              <a:gd name="adj1" fmla="val -25431"/>
              <a:gd name="adj2" fmla="val 784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Cacheline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LLC?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✅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Update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the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cacheline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❌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Allocate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a </a:t>
            </a:r>
            <a:r>
              <a:rPr lang="en-US" altLang="zh-CN" sz="2400" dirty="0" err="1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cacheline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and write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that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slot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D2246-C831-4544-8C1B-B583840D54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2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5"/>
    </mc:Choice>
    <mc:Fallback xmlns="">
      <p:transition spd="slow" advTm="9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27 -0.09607 0.00053 -0.19213 0.00079 -0.2882 L -0.08763 -0.29167 " pathEditMode="relative" ptsTypes="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-0.29166 L -0.05417 -0.28796 C -0.05443 -0.32314 -0.05469 -0.35787 -0.05495 -0.39282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7" grpId="2" animBg="1"/>
      <p:bldP spid="7" grpId="3" animBg="1"/>
      <p:bldP spid="7" grpId="4" animBg="1"/>
      <p:bldP spid="8" grpId="0" animBg="1"/>
      <p:bldP spid="9" grpId="0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4AB7FA-5477-0A4B-89B8-6E32E927D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854" y="1498036"/>
            <a:ext cx="6150476" cy="3861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FE424C-C61E-C54F-BFB6-EEB84BB12F90}"/>
              </a:ext>
            </a:extLst>
          </p:cNvPr>
          <p:cNvSpPr/>
          <p:nvPr/>
        </p:nvSpPr>
        <p:spPr>
          <a:xfrm>
            <a:off x="5391789" y="4749559"/>
            <a:ext cx="2237014" cy="642554"/>
          </a:xfrm>
          <a:prstGeom prst="rect">
            <a:avLst/>
          </a:prstGeom>
          <a:solidFill>
            <a:schemeClr val="bg1"/>
          </a:solidFill>
          <a:ln>
            <a:solidFill>
              <a:srgbClr val="123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>
            <a:normAutofit fontScale="90000"/>
          </a:bodyPr>
          <a:lstStyle/>
          <a:p>
            <a:r>
              <a:rPr lang="en-US" dirty="0"/>
              <a:t>Example: Network Packet Transmission with Intel DDIO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7AE8C4B-5972-3142-BA05-DCE91DB3E82E}"/>
              </a:ext>
            </a:extLst>
          </p:cNvPr>
          <p:cNvSpPr/>
          <p:nvPr/>
        </p:nvSpPr>
        <p:spPr>
          <a:xfrm>
            <a:off x="1212491" y="3999019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Network buffer gets updates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38051-55DD-3B45-957E-1DC841BF8E90}"/>
              </a:ext>
            </a:extLst>
          </p:cNvPr>
          <p:cNvSpPr txBox="1"/>
          <p:nvPr/>
        </p:nvSpPr>
        <p:spPr>
          <a:xfrm>
            <a:off x="0" y="6334600"/>
            <a:ext cx="1219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Network buffers stay in the LLC for future reference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C1BAE7-C1B6-7448-A05B-292A37103244}"/>
              </a:ext>
            </a:extLst>
          </p:cNvPr>
          <p:cNvGrpSpPr/>
          <p:nvPr/>
        </p:nvGrpSpPr>
        <p:grpSpPr>
          <a:xfrm>
            <a:off x="723072" y="3807072"/>
            <a:ext cx="5433075" cy="1401687"/>
            <a:chOff x="8744238" y="4263478"/>
            <a:chExt cx="7087962" cy="1401687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086E3D3C-5C97-D64E-B1E7-6CB9CB72E1AA}"/>
                </a:ext>
              </a:extLst>
            </p:cNvPr>
            <p:cNvSpPr/>
            <p:nvPr/>
          </p:nvSpPr>
          <p:spPr>
            <a:xfrm rot="10800000">
              <a:off x="8744239" y="4263478"/>
              <a:ext cx="6895521" cy="1296221"/>
            </a:xfrm>
            <a:prstGeom prst="wedgeRoundRectCallout">
              <a:avLst>
                <a:gd name="adj1" fmla="val -25431"/>
                <a:gd name="adj2" fmla="val 784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US" sz="2400" dirty="0">
                <a:solidFill>
                  <a:schemeClr val="tx1"/>
                </a:solidFill>
                <a:latin typeface="Helvetica" pitchFamily="2" charset="0"/>
                <a:ea typeface="Gadugi" panose="020B0502040204020203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888171-85DB-3248-BAD8-E90A8DC42FDC}"/>
                </a:ext>
              </a:extLst>
            </p:cNvPr>
            <p:cNvSpPr txBox="1"/>
            <p:nvPr/>
          </p:nvSpPr>
          <p:spPr>
            <a:xfrm>
              <a:off x="8744238" y="4464836"/>
              <a:ext cx="70879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ea typeface="Gadugi" panose="020B0502040204020203" pitchFamily="34" charset="0"/>
                  <a:cs typeface="Calibri" panose="020F0502020204030204" pitchFamily="34" charset="0"/>
                </a:rPr>
                <a:t>The network buffer is most likely cached in the cache hierarchy </a:t>
              </a:r>
              <a:endParaRPr lang="en-US" sz="2400" dirty="0"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C474C-BCA5-C148-ABCA-056F74B0B892}"/>
              </a:ext>
            </a:extLst>
          </p:cNvPr>
          <p:cNvSpPr/>
          <p:nvPr/>
        </p:nvSpPr>
        <p:spPr>
          <a:xfrm>
            <a:off x="4322633" y="2779793"/>
            <a:ext cx="818147" cy="6168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Buf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487CC-60D9-F743-896F-6B6456B872B0}"/>
              </a:ext>
            </a:extLst>
          </p:cNvPr>
          <p:cNvSpPr/>
          <p:nvPr/>
        </p:nvSpPr>
        <p:spPr>
          <a:xfrm>
            <a:off x="5338000" y="2002747"/>
            <a:ext cx="818147" cy="616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Data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6EE09C-3DC2-704D-9278-CED46D688325}"/>
              </a:ext>
            </a:extLst>
          </p:cNvPr>
          <p:cNvSpPr/>
          <p:nvPr/>
        </p:nvSpPr>
        <p:spPr>
          <a:xfrm>
            <a:off x="4340561" y="2797722"/>
            <a:ext cx="818147" cy="616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Data</a:t>
            </a:r>
            <a:endParaRPr lang="en-US" sz="24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CFC11167-5053-684C-AD8E-840B0021056E}"/>
              </a:ext>
            </a:extLst>
          </p:cNvPr>
          <p:cNvSpPr/>
          <p:nvPr/>
        </p:nvSpPr>
        <p:spPr>
          <a:xfrm>
            <a:off x="1212491" y="3997843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2. DMA transaction invalidates private caches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745C4DB9-21CB-CE4F-936B-2FB46BCE9F02}"/>
              </a:ext>
            </a:extLst>
          </p:cNvPr>
          <p:cNvSpPr/>
          <p:nvPr/>
        </p:nvSpPr>
        <p:spPr>
          <a:xfrm>
            <a:off x="1212491" y="4010133"/>
            <a:ext cx="3464141" cy="718390"/>
          </a:xfrm>
          <a:prstGeom prst="wedgeRoundRectCallout">
            <a:avLst>
              <a:gd name="adj1" fmla="val 21110"/>
              <a:gd name="adj2" fmla="val -47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3. Data copied to the NIC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537AA51-7093-164A-9F1B-4D0278683A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2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3"/>
    </mc:Choice>
    <mc:Fallback xmlns="">
      <p:transition spd="slow" advTm="8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529 -0.00278 L 0.08373 -0.11227 " pathEditMode="relative" ptsTypes="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 0.11482 L -0.08229 0.11759 " pathEditMode="relative" ptsTypes="A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29 0.11759 L 0.06185 0.12014 L 0.06185 0.40509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1437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4" grpId="0" animBg="1"/>
      <p:bldP spid="14" grpId="1" animBg="1"/>
      <p:bldP spid="14" grpId="2" animBg="1"/>
      <p:bldP spid="7" grpId="0" animBg="1"/>
      <p:bldP spid="7" grpId="1" animBg="1"/>
      <p:bldP spid="7" grpId="2" animBg="1"/>
      <p:bldP spid="15" grpId="0" animBg="1"/>
      <p:bldP spid="15" grpId="1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87B6-0CE1-E245-A23B-8035D421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8A695-E39A-F542-9986-02F9EFA5C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Hardware:</a:t>
            </a:r>
          </a:p>
          <a:p>
            <a:pPr lvl="1"/>
            <a:r>
              <a:rPr lang="en-US" altLang="zh-CN" dirty="0"/>
              <a:t>CPU:</a:t>
            </a:r>
            <a:r>
              <a:rPr lang="zh-CN" altLang="en-US" dirty="0"/>
              <a:t> </a:t>
            </a:r>
            <a:r>
              <a:rPr lang="en-US" altLang="zh-CN" dirty="0"/>
              <a:t>Intel</a:t>
            </a:r>
            <a:r>
              <a:rPr lang="zh-CN" altLang="en-US" dirty="0"/>
              <a:t> </a:t>
            </a:r>
            <a:r>
              <a:rPr lang="en-US" altLang="zh-CN" dirty="0"/>
              <a:t>Xeon</a:t>
            </a:r>
            <a:r>
              <a:rPr lang="zh-CN" altLang="en-US" dirty="0"/>
              <a:t> </a:t>
            </a:r>
            <a:r>
              <a:rPr lang="en-US" altLang="zh-CN" dirty="0"/>
              <a:t>Platinum</a:t>
            </a:r>
            <a:r>
              <a:rPr lang="zh-CN" altLang="en-US" dirty="0"/>
              <a:t> </a:t>
            </a:r>
            <a:r>
              <a:rPr lang="en-US" altLang="zh-CN" dirty="0"/>
              <a:t>8260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</a:p>
          <a:p>
            <a:pPr lvl="1"/>
            <a:r>
              <a:rPr lang="en-US" altLang="zh-CN" dirty="0"/>
              <a:t>Memory:</a:t>
            </a:r>
            <a:r>
              <a:rPr lang="zh-CN" altLang="en-US" dirty="0"/>
              <a:t> </a:t>
            </a:r>
            <a:r>
              <a:rPr lang="en-US" altLang="zh-CN" dirty="0"/>
              <a:t>3 channels per socket, 96GB</a:t>
            </a:r>
            <a:r>
              <a:rPr lang="zh-CN" altLang="en-US" dirty="0"/>
              <a:t> </a:t>
            </a:r>
            <a:r>
              <a:rPr lang="en-US" altLang="zh-CN" dirty="0"/>
              <a:t>DDR4</a:t>
            </a:r>
          </a:p>
          <a:p>
            <a:pPr lvl="1"/>
            <a:r>
              <a:rPr lang="en-US" altLang="zh-CN" dirty="0"/>
              <a:t>NIC:</a:t>
            </a:r>
            <a:r>
              <a:rPr lang="zh-CN" altLang="en-US" dirty="0"/>
              <a:t> </a:t>
            </a:r>
            <a:r>
              <a:rPr lang="en-US" altLang="zh-CN" dirty="0"/>
              <a:t>Intel</a:t>
            </a:r>
            <a:r>
              <a:rPr lang="zh-CN" altLang="en-US" dirty="0"/>
              <a:t> </a:t>
            </a:r>
            <a:r>
              <a:rPr lang="en-US" altLang="zh-CN" dirty="0"/>
              <a:t>XL710</a:t>
            </a:r>
            <a:r>
              <a:rPr lang="zh-CN" altLang="en-US" dirty="0"/>
              <a:t> </a:t>
            </a:r>
            <a:r>
              <a:rPr lang="en-US" altLang="zh-CN" dirty="0"/>
              <a:t>40GbE</a:t>
            </a:r>
          </a:p>
          <a:p>
            <a:pPr lvl="1"/>
            <a:r>
              <a:rPr lang="en-US" altLang="zh-CN" dirty="0"/>
              <a:t>SSD:</a:t>
            </a:r>
            <a:r>
              <a:rPr lang="zh-CN" altLang="en-US" dirty="0"/>
              <a:t> </a:t>
            </a:r>
            <a:r>
              <a:rPr lang="en-US" altLang="zh-CN" dirty="0"/>
              <a:t>Intel</a:t>
            </a:r>
            <a:r>
              <a:rPr lang="zh-CN" altLang="en-US" dirty="0"/>
              <a:t> </a:t>
            </a:r>
            <a:r>
              <a:rPr lang="en-US" altLang="zh-CN" dirty="0"/>
              <a:t>Optane</a:t>
            </a:r>
            <a:r>
              <a:rPr lang="zh-CN" altLang="en-US" dirty="0"/>
              <a:t> </a:t>
            </a:r>
            <a:r>
              <a:rPr lang="en-US" altLang="zh-CN" dirty="0"/>
              <a:t>DC</a:t>
            </a:r>
            <a:r>
              <a:rPr lang="zh-CN" altLang="en-US" dirty="0"/>
              <a:t> </a:t>
            </a:r>
            <a:r>
              <a:rPr lang="en-US" altLang="zh-CN" dirty="0"/>
              <a:t>P4800X</a:t>
            </a:r>
            <a:r>
              <a:rPr lang="zh-CN" altLang="en-US" dirty="0"/>
              <a:t> </a:t>
            </a:r>
            <a:r>
              <a:rPr lang="en-US" altLang="zh-CN" dirty="0"/>
              <a:t>375GB</a:t>
            </a:r>
            <a:r>
              <a:rPr lang="zh-CN" altLang="en-US" dirty="0"/>
              <a:t> </a:t>
            </a:r>
            <a:r>
              <a:rPr lang="en-US" altLang="zh-CN" dirty="0" err="1"/>
              <a:t>NVMe</a:t>
            </a:r>
            <a:endParaRPr lang="en-US" altLang="zh-CN" dirty="0"/>
          </a:p>
          <a:p>
            <a:r>
              <a:rPr lang="en-US" altLang="zh-CN" dirty="0"/>
              <a:t>Software:</a:t>
            </a:r>
          </a:p>
          <a:p>
            <a:pPr lvl="1"/>
            <a:r>
              <a:rPr lang="en-US" altLang="zh-CN" dirty="0"/>
              <a:t>DPDK</a:t>
            </a:r>
            <a:r>
              <a:rPr lang="zh-CN" altLang="en-US" dirty="0"/>
              <a:t> </a:t>
            </a:r>
            <a:r>
              <a:rPr lang="en-US" altLang="zh-CN" dirty="0"/>
              <a:t>sample applications for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  <a:r>
              <a:rPr lang="zh-CN" altLang="en-US" dirty="0"/>
              <a:t> </a:t>
            </a:r>
            <a:r>
              <a:rPr lang="en-US" altLang="zh-CN" dirty="0"/>
              <a:t>tests</a:t>
            </a:r>
          </a:p>
          <a:p>
            <a:pPr lvl="1"/>
            <a:r>
              <a:rPr lang="en-US" altLang="zh-CN" dirty="0"/>
              <a:t>FIO micro-benchmark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tests</a:t>
            </a:r>
          </a:p>
          <a:p>
            <a:pPr lvl="1"/>
            <a:r>
              <a:rPr lang="en-US" altLang="zh-CN" dirty="0"/>
              <a:t>YCSB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(local)</a:t>
            </a:r>
            <a:r>
              <a:rPr lang="zh-CN" altLang="en-US" dirty="0"/>
              <a:t> </a:t>
            </a:r>
            <a:r>
              <a:rPr lang="en-US" altLang="zh-CN" dirty="0"/>
              <a:t>Redis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co-running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549E-3C6D-1843-A35E-F538495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A91F-A1B3-44C1-9FC1-670A9195970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8D4E7-50E5-B647-A396-03FC8300C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417" y="1107439"/>
            <a:ext cx="2122756" cy="187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DB508-F563-C649-A264-3E4704FF4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2602">
            <a:off x="8218006" y="3324320"/>
            <a:ext cx="2363602" cy="1761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336D8-2380-6C4B-B136-CAF885785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804" y="4937325"/>
            <a:ext cx="2747983" cy="154538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318C0F-FEC8-4843-BFFD-23AD13470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4"/>
    </mc:Choice>
    <mc:Fallback xmlns="">
      <p:transition spd="slow" advTm="5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3|1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13.5|9.9|1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7.1|3.7|4.9|9|8.5|7.6|6|21|1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13.8|19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2|12.5|10.3|1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9.6|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7.8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3.1|12.2|22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8.1|4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9|18.9|31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9.1|8.7|15.3|9.2|15.7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12.3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5.6|2.6|19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49132</TotalTime>
  <Words>1087</Words>
  <Application>Microsoft Macintosh PowerPoint</Application>
  <PresentationFormat>Widescreen</PresentationFormat>
  <Paragraphs>281</Paragraphs>
  <Slides>29</Slides>
  <Notes>29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Helvetica</vt:lpstr>
      <vt:lpstr>Palatino Linotype</vt:lpstr>
      <vt:lpstr>Wingdings</vt:lpstr>
      <vt:lpstr>Office Theme</vt:lpstr>
      <vt:lpstr> Data Direct I/O Characterization  for Future I/O System Exploration  </vt:lpstr>
      <vt:lpstr>The Context of This Paper</vt:lpstr>
      <vt:lpstr>How did an I/O device traditionally communicate with CPU? </vt:lpstr>
      <vt:lpstr>Example: Traditional Network Packet Reception</vt:lpstr>
      <vt:lpstr>Example: Traditional Network Packet Transmission</vt:lpstr>
      <vt:lpstr>How does a modern I/O device communicate with CPU? </vt:lpstr>
      <vt:lpstr>Example: Network Packet Reception with Intel DDIO</vt:lpstr>
      <vt:lpstr>Example: Network Packet Transmission with Intel DDIO</vt:lpstr>
      <vt:lpstr>Experimental Setup</vt:lpstr>
      <vt:lpstr>SSD Read</vt:lpstr>
      <vt:lpstr>SSD Write</vt:lpstr>
      <vt:lpstr>Network Packet Reception (RX)</vt:lpstr>
      <vt:lpstr>Network Packet Transmission (TX)</vt:lpstr>
      <vt:lpstr>Co-running Application</vt:lpstr>
      <vt:lpstr>Re-architecting gem5’s I/O Model with DDIO </vt:lpstr>
      <vt:lpstr>gem5</vt:lpstr>
      <vt:lpstr>Current gem5 model</vt:lpstr>
      <vt:lpstr>Current gem5 model: TX path</vt:lpstr>
      <vt:lpstr>Current gem5 model: RX path</vt:lpstr>
      <vt:lpstr>Current gem5 model is a Mixture of DDIO Enabled and Disabled System</vt:lpstr>
      <vt:lpstr>DDIO Modeling in gem5</vt:lpstr>
      <vt:lpstr>PowerPoint Presentation</vt:lpstr>
      <vt:lpstr>Experimental Results</vt:lpstr>
      <vt:lpstr>Methodology</vt:lpstr>
      <vt:lpstr>Achieved Network Bandwidth</vt:lpstr>
      <vt:lpstr>Packet Reception (RX)</vt:lpstr>
      <vt:lpstr>Packet Transmission (TX)</vt:lpstr>
      <vt:lpstr>Summary</vt:lpstr>
      <vt:lpstr> Data Direct I/O Characterization  for Future I/O System Exploration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Cross-Layer, Hardware-Software Approach Towards Architecting High-Performance Datacenters </dc:title>
  <dc:creator>Alian, Mohammad</dc:creator>
  <cp:lastModifiedBy>Alian, Mohammad</cp:lastModifiedBy>
  <cp:revision>615</cp:revision>
  <dcterms:created xsi:type="dcterms:W3CDTF">2019-12-06T23:45:59Z</dcterms:created>
  <dcterms:modified xsi:type="dcterms:W3CDTF">2022-10-16T20:43:46Z</dcterms:modified>
</cp:coreProperties>
</file>